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8" r:id="rId1"/>
    <p:sldMasterId id="2147485154" r:id="rId2"/>
    <p:sldMasterId id="2147485170" r:id="rId3"/>
    <p:sldMasterId id="2147485929" r:id="rId4"/>
    <p:sldMasterId id="2147485951" r:id="rId5"/>
    <p:sldMasterId id="2147486012" r:id="rId6"/>
    <p:sldMasterId id="2147486028" r:id="rId7"/>
    <p:sldMasterId id="2147486073" r:id="rId8"/>
    <p:sldMasterId id="2147486371" r:id="rId9"/>
  </p:sldMasterIdLst>
  <p:notesMasterIdLst>
    <p:notesMasterId r:id="rId44"/>
  </p:notesMasterIdLst>
  <p:handoutMasterIdLst>
    <p:handoutMasterId r:id="rId45"/>
  </p:handoutMasterIdLst>
  <p:sldIdLst>
    <p:sldId id="574" r:id="rId10"/>
    <p:sldId id="1048" r:id="rId11"/>
    <p:sldId id="884" r:id="rId12"/>
    <p:sldId id="382" r:id="rId13"/>
    <p:sldId id="364" r:id="rId14"/>
    <p:sldId id="381" r:id="rId15"/>
    <p:sldId id="2897" r:id="rId16"/>
    <p:sldId id="379" r:id="rId17"/>
    <p:sldId id="788" r:id="rId18"/>
    <p:sldId id="1756" r:id="rId19"/>
    <p:sldId id="2860" r:id="rId20"/>
    <p:sldId id="1199" r:id="rId21"/>
    <p:sldId id="280" r:id="rId22"/>
    <p:sldId id="2900" r:id="rId23"/>
    <p:sldId id="2445" r:id="rId24"/>
    <p:sldId id="2872" r:id="rId25"/>
    <p:sldId id="366" r:id="rId26"/>
    <p:sldId id="367" r:id="rId27"/>
    <p:sldId id="368" r:id="rId28"/>
    <p:sldId id="369" r:id="rId29"/>
    <p:sldId id="1128" r:id="rId30"/>
    <p:sldId id="1081" r:id="rId31"/>
    <p:sldId id="1188" r:id="rId32"/>
    <p:sldId id="1227" r:id="rId33"/>
    <p:sldId id="1192" r:id="rId34"/>
    <p:sldId id="1161" r:id="rId35"/>
    <p:sldId id="1225" r:id="rId36"/>
    <p:sldId id="1203" r:id="rId37"/>
    <p:sldId id="2326" r:id="rId38"/>
    <p:sldId id="1131" r:id="rId39"/>
    <p:sldId id="801" r:id="rId40"/>
    <p:sldId id="344" r:id="rId41"/>
    <p:sldId id="1100" r:id="rId42"/>
    <p:sldId id="1047" r:id="rId43"/>
  </p:sldIdLst>
  <p:sldSz cx="12188825"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5F5F5F"/>
    <a:srgbClr val="187990"/>
    <a:srgbClr val="990033"/>
    <a:srgbClr val="789880"/>
    <a:srgbClr val="4F6755"/>
    <a:srgbClr val="298D7C"/>
    <a:srgbClr val="FFFFFF"/>
    <a:srgbClr val="2B77C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7" autoAdjust="0"/>
    <p:restoredTop sz="66566" autoAdjust="0"/>
  </p:normalViewPr>
  <p:slideViewPr>
    <p:cSldViewPr snapToGrid="0">
      <p:cViewPr>
        <p:scale>
          <a:sx n="120" d="100"/>
          <a:sy n="120" d="100"/>
        </p:scale>
        <p:origin x="352" y="-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gs" Target="tags/tag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5/8/19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rldefense.proofpoint.com/v2/url?u=http-3A__www3.weforum.org_docs_GAC16-5FTop10-5FEmerging-5FTechnologies-5F2016-5Freport.pdf&amp;d=DwMFaQ&amp;c=RoP1YumCXCgaWHvlZYR8PQcxBKCX5YTpkKY057SbK10&amp;r=OiLIuGVd3NKDNUubitnnC5JXsG57XmtQbKGq7HM2XUY&amp;m=ogY5gs0MM_SQ_a4wiFnqMZNna69hRUxQpBjzxWZ2lLM&amp;s=uRu2tJAVKaE1Gte7El5MvZbUubS6xJzQv-q6ozKT_Fc&amp;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urldefense.proofpoint.com/v2/url?u=http-3A__pubdocs.worldbank.org_en_710961476811913780_Session-2D5C-2DPani-2DBaruri-2DBlockchain-2DFinancial-2DInclusion-2DPani.pdf&amp;d=DwMFaQ&amp;c=RoP1YumCXCgaWHvlZYR8PQcxBKCX5YTpkKY057SbK10&amp;r=OiLIuGVd3NKDNUubitnnC5JXsG57XmtQbKGq7HM2XUY&amp;m=ogY5gs0MM_SQ_a4wiFnqMZNna69hRUxQpBjzxWZ2lLM&amp;s=pIJp_miILH1IOTCl386YJgbQOqm8KssBBBywU27jpl8&amp;e=" TargetMode="External"/><Relationship Id="rId4" Type="http://schemas.openxmlformats.org/officeDocument/2006/relationships/hyperlink" Target="https://urldefense.proofpoint.com/v2/url?u=http-3A__www.zdnet.com_article_executives-2Dguide-2Dto-2Dblockchain_&amp;d=DwMFaQ&amp;c=RoP1YumCXCgaWHvlZYR8PQcxBKCX5YTpkKY057SbK10&amp;r=OiLIuGVd3NKDNUubitnnC5JXsG57XmtQbKGq7HM2XUY&amp;m=ogY5gs0MM_SQ_a4wiFnqMZNna69hRUxQpBjzxWZ2lLM&amp;s=zyxhDj7Gq4KaKzWg84oUgkn86Ycs9Q3ITWeDS9wOo-0&amp;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384175"/>
            <a:ext cx="4622800" cy="2600325"/>
          </a:xfrm>
        </p:spPr>
      </p:sp>
      <p:sp>
        <p:nvSpPr>
          <p:cNvPr id="3" name="Notes Placeholder 2"/>
          <p:cNvSpPr>
            <a:spLocks noGrp="1"/>
          </p:cNvSpPr>
          <p:nvPr>
            <p:ph type="body" idx="1"/>
          </p:nvPr>
        </p:nvSpPr>
        <p:spPr/>
        <p:txBody>
          <a:bodyPr>
            <a:normAutofit fontScale="77500" lnSpcReduction="20000"/>
          </a:bodyPr>
          <a:lstStyle/>
          <a:p>
            <a:pPr marL="0" marR="0" lvl="0" indent="0" algn="l" defTabSz="914126" rtl="0" eaLnBrk="1" fontAlgn="auto" latinLnBrk="0" hangingPunct="1">
              <a:lnSpc>
                <a:spcPct val="90000"/>
              </a:lnSpc>
              <a:spcBef>
                <a:spcPts val="0"/>
              </a:spcBef>
              <a:spcAft>
                <a:spcPts val="300"/>
              </a:spcAft>
              <a:buClrTx/>
              <a:buSzTx/>
              <a:buFont typeface="Arial" panose="020B0604020202020204" pitchFamily="34" charset="0"/>
              <a:buNone/>
              <a:tabLst/>
              <a:defRPr/>
            </a:pPr>
            <a:r>
              <a:rPr lang="en-US"/>
              <a:t>https://www.oracle.com/pk/corporate/pressrelease/oow18-oracle-blockchain-applications-cloud-2018-10-23.html</a:t>
            </a:r>
            <a:endParaRPr lang="en-US" sz="1200" b="1">
              <a:ea typeface="ＭＳ Ｐゴシック" pitchFamily="34" charset="-128"/>
            </a:endParaRPr>
          </a:p>
          <a:p>
            <a:pPr marL="0" indent="0" defTabSz="914126">
              <a:lnSpc>
                <a:spcPct val="90000"/>
              </a:lnSpc>
              <a:spcAft>
                <a:spcPts val="300"/>
              </a:spcAft>
              <a:buFont typeface="Arial" panose="020B0604020202020204" pitchFamily="34" charset="0"/>
              <a:buNone/>
              <a:defRPr/>
            </a:pPr>
            <a:endParaRPr lang="en-US" sz="1200" b="1">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a:ea typeface="ＭＳ Ｐゴシック" pitchFamily="34" charset="-128"/>
              </a:rPr>
              <a:t>Intelligent Track and Trace: MAIN</a:t>
            </a:r>
            <a:r>
              <a:rPr lang="en-US" sz="1200" b="1" baseline="0">
                <a:ea typeface="ＭＳ Ｐゴシック" pitchFamily="34" charset="-128"/>
              </a:rPr>
              <a:t> APPLICATION, WILL BE LAUNCH FIRST</a:t>
            </a:r>
            <a:endParaRPr lang="en-US" sz="1200" b="1">
              <a:ea typeface="ＭＳ Ｐゴシック" pitchFamily="34" charset="-128"/>
            </a:endParaRP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A full track and trace solution</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Monitor the movement of assets or goods</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Create a digital paper trail of each step in manufacturing, each leg of transportation, and each event throughout the supply/value chain</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Pre-built analytics to help manage supply chain operations</a:t>
            </a:r>
          </a:p>
          <a:p>
            <a:endParaRPr lang="en-US"/>
          </a:p>
          <a:p>
            <a:r>
              <a:rPr lang="en-US" b="1"/>
              <a:t>Lot Lineage and Provenance:</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Verify origin and authenticity of a product as it moves throughout the value chain</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Pedigree, Serialization &amp; Genealogy through automated capture of information about all transformations of a product</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Auditable visibility and traceability into product history</a:t>
            </a:r>
          </a:p>
          <a:p>
            <a:pPr marL="171399" indent="-171399" defTabSz="914126">
              <a:lnSpc>
                <a:spcPct val="90000"/>
              </a:lnSpc>
              <a:spcAft>
                <a:spcPts val="300"/>
              </a:spcAft>
              <a:buFont typeface="Arial" panose="020B0604020202020204" pitchFamily="34" charset="0"/>
              <a:buChar char="•"/>
              <a:defRPr/>
            </a:pPr>
            <a:endParaRPr lang="en-US" sz="1200">
              <a:solidFill>
                <a:srgbClr val="58595B">
                  <a:lumMod val="50000"/>
                </a:srgbClr>
              </a:solidFill>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a:solidFill>
                  <a:srgbClr val="58595B">
                    <a:lumMod val="50000"/>
                  </a:srgbClr>
                </a:solidFill>
                <a:ea typeface="ＭＳ Ｐゴシック" pitchFamily="34" charset="-128"/>
              </a:rPr>
              <a:t>Intelligent Cold Chain:</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Monitor condition of goods from manufacturer all the way to the point of sale</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A full track and trace solution for food and pharmaceuticals safety</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Reactive and Predictive alerts of excursions</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Auditable trail of all events</a:t>
            </a:r>
          </a:p>
          <a:p>
            <a:pPr marL="171399" indent="-171399" defTabSz="914126">
              <a:lnSpc>
                <a:spcPct val="90000"/>
              </a:lnSpc>
              <a:spcAft>
                <a:spcPts val="300"/>
              </a:spcAft>
              <a:buFont typeface="Arial" panose="020B0604020202020204" pitchFamily="34" charset="0"/>
              <a:buChar char="•"/>
              <a:defRPr/>
            </a:pPr>
            <a:r>
              <a:rPr lang="en-US" sz="1200">
                <a:ea typeface="ＭＳ Ｐゴシック" pitchFamily="34" charset="-128"/>
              </a:rPr>
              <a:t>Outbreak preventative recommendations and root-cause analysis</a:t>
            </a:r>
          </a:p>
          <a:p>
            <a:pPr marL="0" indent="0" defTabSz="914126">
              <a:lnSpc>
                <a:spcPct val="90000"/>
              </a:lnSpc>
              <a:spcAft>
                <a:spcPts val="300"/>
              </a:spcAft>
              <a:buFont typeface="Arial" panose="020B0604020202020204" pitchFamily="34" charset="0"/>
              <a:buNone/>
              <a:defRPr/>
            </a:pPr>
            <a:endParaRPr lang="en-US" sz="1200">
              <a:ea typeface="ＭＳ Ｐゴシック" pitchFamily="34" charset="-128"/>
            </a:endParaRPr>
          </a:p>
          <a:p>
            <a:pPr marL="0" indent="0" defTabSz="914126">
              <a:lnSpc>
                <a:spcPct val="90000"/>
              </a:lnSpc>
              <a:spcAft>
                <a:spcPts val="300"/>
              </a:spcAft>
              <a:buFont typeface="Arial" panose="020B0604020202020204" pitchFamily="34" charset="0"/>
              <a:buNone/>
              <a:defRPr/>
            </a:pPr>
            <a:r>
              <a:rPr lang="en-US" sz="1200" b="1">
                <a:ea typeface="ＭＳ Ｐゴシック" pitchFamily="34" charset="-128"/>
              </a:rPr>
              <a:t>Warranty and Usage Tracking:</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Product usage tracking for Rental, Warranty, Service, and Insurance needs for high-value assets</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Undisputable records for rented/leased product usage tracking</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Auditable and verifiable log of product usage for warranty, liability claims</a:t>
            </a:r>
          </a:p>
          <a:p>
            <a:pPr marL="171399" indent="-171399" defTabSz="914126">
              <a:lnSpc>
                <a:spcPct val="90000"/>
              </a:lnSpc>
              <a:spcAft>
                <a:spcPts val="300"/>
              </a:spcAft>
              <a:buFont typeface="Arial" panose="020B0604020202020204" pitchFamily="34" charset="0"/>
              <a:buChar char="•"/>
              <a:defRPr/>
            </a:pPr>
            <a:r>
              <a:rPr lang="en-US" sz="1200">
                <a:solidFill>
                  <a:srgbClr val="58595B">
                    <a:lumMod val="50000"/>
                  </a:srgbClr>
                </a:solidFill>
                <a:ea typeface="ＭＳ Ｐゴシック" pitchFamily="34" charset="-128"/>
              </a:rPr>
              <a:t>Increased customer satisfaction, reduced legal liabilities</a:t>
            </a:r>
          </a:p>
          <a:p>
            <a:pPr marL="171399" indent="-171399" defTabSz="914126">
              <a:lnSpc>
                <a:spcPct val="90000"/>
              </a:lnSpc>
              <a:spcAft>
                <a:spcPts val="300"/>
              </a:spcAft>
              <a:buFont typeface="Arial" panose="020B0604020202020204" pitchFamily="34" charset="0"/>
              <a:buChar char="•"/>
              <a:defRPr/>
            </a:pPr>
            <a:endParaRPr lang="en-US" sz="1200">
              <a:ea typeface="ＭＳ Ｐゴシック" pitchFamily="34" charset="-128"/>
            </a:endParaRPr>
          </a:p>
          <a:p>
            <a:pPr marL="171399" indent="-171399" defTabSz="914126">
              <a:lnSpc>
                <a:spcPct val="90000"/>
              </a:lnSpc>
              <a:spcAft>
                <a:spcPts val="300"/>
              </a:spcAft>
              <a:buFont typeface="Arial" panose="020B0604020202020204" pitchFamily="34" charset="0"/>
              <a:buChar char="•"/>
              <a:defRPr/>
            </a:pPr>
            <a:endParaRPr lang="en-US" sz="1200">
              <a:solidFill>
                <a:srgbClr val="58595B">
                  <a:lumMod val="50000"/>
                </a:srgbClr>
              </a:solidFill>
              <a:ea typeface="ＭＳ Ｐゴシック" pitchFamily="34" charset="-128"/>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58595B"/>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71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xfrm>
            <a:off x="176213" y="417513"/>
            <a:ext cx="5008562" cy="28194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84927" indent="-301895">
              <a:defRPr>
                <a:solidFill>
                  <a:schemeClr val="tx1"/>
                </a:solidFill>
                <a:latin typeface="Calibri" charset="0"/>
                <a:ea typeface="ＭＳ Ｐゴシック" charset="0"/>
              </a:defRPr>
            </a:lvl2pPr>
            <a:lvl3pPr marL="1207580" indent="-241516">
              <a:defRPr>
                <a:solidFill>
                  <a:schemeClr val="tx1"/>
                </a:solidFill>
                <a:latin typeface="Calibri" charset="0"/>
                <a:ea typeface="ＭＳ Ｐゴシック" charset="0"/>
              </a:defRPr>
            </a:lvl3pPr>
            <a:lvl4pPr marL="1690611" indent="-241516">
              <a:defRPr>
                <a:solidFill>
                  <a:schemeClr val="tx1"/>
                </a:solidFill>
                <a:latin typeface="Calibri" charset="0"/>
                <a:ea typeface="ＭＳ Ｐゴシック" charset="0"/>
              </a:defRPr>
            </a:lvl4pPr>
            <a:lvl5pPr marL="2173643" indent="-241516">
              <a:defRPr>
                <a:solidFill>
                  <a:schemeClr val="tx1"/>
                </a:solidFill>
                <a:latin typeface="Calibri" charset="0"/>
                <a:ea typeface="ＭＳ Ｐゴシック" charset="0"/>
              </a:defRPr>
            </a:lvl5pPr>
            <a:lvl6pPr marL="2656675" indent="-241516" fontAlgn="base">
              <a:spcBef>
                <a:spcPct val="0"/>
              </a:spcBef>
              <a:spcAft>
                <a:spcPct val="0"/>
              </a:spcAft>
              <a:defRPr>
                <a:solidFill>
                  <a:schemeClr val="tx1"/>
                </a:solidFill>
                <a:latin typeface="Calibri" charset="0"/>
                <a:ea typeface="ＭＳ Ｐゴシック" charset="0"/>
              </a:defRPr>
            </a:lvl6pPr>
            <a:lvl7pPr marL="3139707" indent="-241516" fontAlgn="base">
              <a:spcBef>
                <a:spcPct val="0"/>
              </a:spcBef>
              <a:spcAft>
                <a:spcPct val="0"/>
              </a:spcAft>
              <a:defRPr>
                <a:solidFill>
                  <a:schemeClr val="tx1"/>
                </a:solidFill>
                <a:latin typeface="Calibri" charset="0"/>
                <a:ea typeface="ＭＳ Ｐゴシック" charset="0"/>
              </a:defRPr>
            </a:lvl7pPr>
            <a:lvl8pPr marL="3622739" indent="-241516" fontAlgn="base">
              <a:spcBef>
                <a:spcPct val="0"/>
              </a:spcBef>
              <a:spcAft>
                <a:spcPct val="0"/>
              </a:spcAft>
              <a:defRPr>
                <a:solidFill>
                  <a:schemeClr val="tx1"/>
                </a:solidFill>
                <a:latin typeface="Calibri" charset="0"/>
                <a:ea typeface="ＭＳ Ｐゴシック" charset="0"/>
              </a:defRPr>
            </a:lvl8pPr>
            <a:lvl9pPr marL="4105770" indent="-241516" fontAlgn="base">
              <a:spcBef>
                <a:spcPct val="0"/>
              </a:spcBef>
              <a:spcAft>
                <a:spcPct val="0"/>
              </a:spcAft>
              <a:defRPr>
                <a:solidFill>
                  <a:schemeClr val="tx1"/>
                </a:solidFill>
                <a:latin typeface="Calibri" charset="0"/>
                <a:ea typeface="ＭＳ Ｐゴシック" charset="0"/>
              </a:defRPr>
            </a:lvl9pPr>
          </a:lstStyle>
          <a:p>
            <a:pPr defTabSz="966064" fontAlgn="base">
              <a:spcBef>
                <a:spcPct val="0"/>
              </a:spcBef>
              <a:spcAft>
                <a:spcPct val="0"/>
              </a:spcAft>
              <a:defRPr/>
            </a:pPr>
            <a:fld id="{D1AC3885-EFF3-FA4F-9315-64475E1F082C}" type="slidenum">
              <a:rPr lang="en-US">
                <a:solidFill>
                  <a:prstClr val="black"/>
                </a:solidFill>
              </a:rPr>
              <a:pPr defTabSz="966064" fontAlgn="base">
                <a:spcBef>
                  <a:spcPct val="0"/>
                </a:spcBef>
                <a:spcAft>
                  <a:spcPct val="0"/>
                </a:spcAft>
                <a:defRPr/>
              </a:pPr>
              <a:t>14</a:t>
            </a:fld>
            <a:endParaRPr lang="en-US">
              <a:solidFill>
                <a:prstClr val="black"/>
              </a:solidFill>
            </a:endParaRPr>
          </a:p>
        </p:txBody>
      </p:sp>
    </p:spTree>
    <p:extLst>
      <p:ext uri="{BB962C8B-B14F-4D97-AF65-F5344CB8AC3E}">
        <p14:creationId xmlns:p14="http://schemas.microsoft.com/office/powerpoint/2010/main" val="244848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a:t>From an enterprise perspective, we are looking at permission blockchain here we need someone to authorize someone to identify.  Everyone has to be identified to show who is participating on the blockchain and what transactions they are executing.  </a:t>
            </a:r>
          </a:p>
          <a:p>
            <a:endParaRPr lang="en-US"/>
          </a:p>
          <a:p>
            <a:r>
              <a:rPr lang="en-US"/>
              <a:t>&lt;Click1&gt;</a:t>
            </a:r>
          </a:p>
          <a:p>
            <a:r>
              <a:rPr lang="en-US"/>
              <a:t>So, first component of course are the </a:t>
            </a:r>
            <a:r>
              <a:rPr lang="en-US" b="1"/>
              <a:t>peer</a:t>
            </a:r>
            <a:r>
              <a:rPr lang="en-US"/>
              <a:t> </a:t>
            </a:r>
            <a:r>
              <a:rPr lang="en-US" b="1"/>
              <a:t>nodes</a:t>
            </a:r>
            <a:r>
              <a:rPr lang="en-US"/>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a:p>
          <a:p>
            <a:r>
              <a:rPr lang="en-US"/>
              <a:t>&lt;Click2&gt;</a:t>
            </a:r>
          </a:p>
          <a:p>
            <a:r>
              <a:rPr lang="en-US"/>
              <a:t>Of course the blockchain is a </a:t>
            </a:r>
            <a:r>
              <a:rPr lang="en-US" b="1"/>
              <a:t>distributed ledger </a:t>
            </a:r>
            <a:r>
              <a:rPr lang="en-US"/>
              <a:t>technology there has to be a ledger with each of the nodes.   Each node maintains its own ledger -- that's where all the transaction information is stored.</a:t>
            </a:r>
          </a:p>
          <a:p>
            <a:endParaRPr lang="en-US"/>
          </a:p>
          <a:p>
            <a:r>
              <a:rPr lang="en-US"/>
              <a:t>&lt;Click3&gt;</a:t>
            </a:r>
          </a:p>
          <a:p>
            <a:r>
              <a:rPr lang="en-US"/>
              <a:t>How this information is stored is through a </a:t>
            </a:r>
            <a:r>
              <a:rPr lang="en-US" b="1"/>
              <a:t>smart contract</a:t>
            </a:r>
            <a:r>
              <a:rPr lang="en-US"/>
              <a:t>. A smart contract is the piece of business logic that is executed on these nodes and it looks at the world state and based on that it updates the ledger.</a:t>
            </a:r>
          </a:p>
          <a:p>
            <a:endParaRPr lang="en-US"/>
          </a:p>
          <a:p>
            <a:r>
              <a:rPr lang="en-US"/>
              <a:t>&lt;Click4&gt;</a:t>
            </a:r>
          </a:p>
          <a:p>
            <a:r>
              <a:rPr lang="en-US" sz="1200" b="1" i="0" kern="1200">
                <a:solidFill>
                  <a:schemeClr val="tx1"/>
                </a:solidFill>
                <a:effectLst/>
                <a:latin typeface="+mn-lt"/>
                <a:ea typeface="+mn-ea"/>
                <a:cs typeface="+mn-cs"/>
              </a:rPr>
              <a:t>Ordering service </a:t>
            </a:r>
            <a:r>
              <a:rPr lang="en-US" sz="1200" b="0" i="0" kern="1200">
                <a:solidFill>
                  <a:schemeClr val="tx1"/>
                </a:solidFill>
                <a:effectLst/>
                <a:latin typeface="+mn-lt"/>
                <a:ea typeface="+mn-ea"/>
                <a:cs typeface="+mn-cs"/>
              </a:rPr>
              <a:t>is the centralized point of trust in a decentralized network. </a:t>
            </a:r>
            <a:r>
              <a:rPr lang="en-US"/>
              <a:t>Ordering service helps to construct and maintain ledgers as a totally ordered </a:t>
            </a:r>
            <a:r>
              <a:rPr lang="en-US" err="1"/>
              <a:t>hashchain</a:t>
            </a:r>
            <a:r>
              <a:rPr lang="en-US"/>
              <a:t> of blocks of transactions that provides a verifiable history of state changes. </a:t>
            </a:r>
            <a:endParaRPr lang="en-US" sz="1200" b="0" i="0" kern="1200">
              <a:solidFill>
                <a:schemeClr val="tx1"/>
              </a:solidFill>
              <a:effectLst/>
              <a:latin typeface="+mn-lt"/>
              <a:ea typeface="+mn-ea"/>
              <a:cs typeface="+mn-cs"/>
            </a:endParaRPr>
          </a:p>
          <a:p>
            <a:endParaRPr lang="en-US"/>
          </a:p>
          <a:p>
            <a:r>
              <a:rPr lang="en-US"/>
              <a:t>&lt;Click5&gt;</a:t>
            </a:r>
          </a:p>
          <a:p>
            <a:r>
              <a:rPr lang="en-US"/>
              <a:t>This is a permission block chain.  For permission blockchain there has to be some sort of </a:t>
            </a:r>
            <a:r>
              <a:rPr lang="en-US" b="1"/>
              <a:t>membership services</a:t>
            </a:r>
            <a:r>
              <a:rPr lang="en-US"/>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a:t>membership service</a:t>
            </a:r>
            <a:r>
              <a:rPr lang="en-US"/>
              <a:t> there.</a:t>
            </a:r>
          </a:p>
          <a:p>
            <a:endParaRPr lang="en-US"/>
          </a:p>
          <a:p>
            <a:r>
              <a:rPr lang="en-US"/>
              <a:t>&lt;Click6&gt;</a:t>
            </a:r>
          </a:p>
          <a:p>
            <a:r>
              <a:rPr lang="en-US"/>
              <a:t>In our service we have a </a:t>
            </a:r>
            <a:r>
              <a:rPr lang="en-US" b="1"/>
              <a:t>REST proxy </a:t>
            </a:r>
            <a:r>
              <a:rPr lang="en-US"/>
              <a:t>to serve up APIs from the platform for applications. Using REST APIs reduces the programming complexity considerably compared to using Hyperledger Fabric SDKs directly. </a:t>
            </a:r>
          </a:p>
          <a:p>
            <a:endParaRPr lang="en-US"/>
          </a:p>
          <a:p>
            <a:r>
              <a:rPr lang="en-US"/>
              <a:t>&lt;Click7&gt;</a:t>
            </a:r>
          </a:p>
          <a:p>
            <a:r>
              <a:rPr lang="en-US"/>
              <a:t>Then if we have so many components you need some sort of </a:t>
            </a:r>
            <a:r>
              <a:rPr lang="en-US" b="1"/>
              <a:t>admin console </a:t>
            </a:r>
            <a:r>
              <a:rPr lang="en-US"/>
              <a:t>– some sort of monitoring tool that using which you can monitor your network.  You update your network to the administration tasks</a:t>
            </a:r>
          </a:p>
          <a:p>
            <a:r>
              <a:rPr lang="en-US"/>
              <a:t>and so on so there has to be an administration console.</a:t>
            </a:r>
          </a:p>
          <a:p>
            <a:endParaRPr lang="en-US"/>
          </a:p>
          <a:p>
            <a:r>
              <a:rPr lang="en-US"/>
              <a:t>&lt;Click8&gt;</a:t>
            </a:r>
          </a:p>
          <a:p>
            <a:r>
              <a:rPr lang="en-US"/>
              <a:t>Last but not least, you have to have the </a:t>
            </a:r>
            <a:r>
              <a:rPr lang="en-US" b="1"/>
              <a:t>end-user applications </a:t>
            </a:r>
            <a:r>
              <a:rPr lang="en-US"/>
              <a:t>which are talking into the blockchain network so these applications can use that various API is to invoke the smart contract which will start a transaction on the blockchain network.  </a:t>
            </a:r>
          </a:p>
          <a:p>
            <a:endParaRPr lang="en-US"/>
          </a:p>
          <a:p>
            <a:r>
              <a:rPr lang="en-US"/>
              <a:t>This is what a blockchain network component would look like in any platform.</a:t>
            </a:r>
          </a:p>
          <a:p>
            <a:endParaRPr lang="en-US"/>
          </a:p>
          <a:p>
            <a:r>
              <a:rPr lang="en-US"/>
              <a:t>&lt;Click9&gt;</a:t>
            </a:r>
          </a:p>
          <a:p>
            <a:r>
              <a:rPr lang="en-US"/>
              <a:t>All these capabilities are offered as a fully managed PaaS Cloud Service that is managed by Oracle.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034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r>
              <a:rPr lang="en-US"/>
              <a:t>From an enterprise perspective, we are looking at permission blockchain here we need someone to authorize someone to identify.  Everyone has to be identified to show who is participating on the blockchain and what transactions they are executing.  </a:t>
            </a:r>
          </a:p>
          <a:p>
            <a:endParaRPr lang="en-US"/>
          </a:p>
          <a:p>
            <a:r>
              <a:rPr lang="en-US"/>
              <a:t>&lt;Click1&gt;</a:t>
            </a:r>
          </a:p>
          <a:p>
            <a:r>
              <a:rPr lang="en-US"/>
              <a:t>So, first component of course are the </a:t>
            </a:r>
            <a:r>
              <a:rPr lang="en-US" b="1"/>
              <a:t>peer</a:t>
            </a:r>
            <a:r>
              <a:rPr lang="en-US"/>
              <a:t> </a:t>
            </a:r>
            <a:r>
              <a:rPr lang="en-US" b="1"/>
              <a:t>nodes</a:t>
            </a:r>
            <a:r>
              <a:rPr lang="en-US"/>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a:p>
          <a:p>
            <a:r>
              <a:rPr lang="en-US"/>
              <a:t>&lt;Click2&gt;</a:t>
            </a:r>
          </a:p>
          <a:p>
            <a:r>
              <a:rPr lang="en-US"/>
              <a:t>Of course the blockchain is a </a:t>
            </a:r>
            <a:r>
              <a:rPr lang="en-US" b="1"/>
              <a:t>distributed ledger </a:t>
            </a:r>
            <a:r>
              <a:rPr lang="en-US"/>
              <a:t>technology there has to be a ledger with each of the nodes.   Each node maintains its own ledger -- that's where all the transaction information is stored.</a:t>
            </a:r>
          </a:p>
          <a:p>
            <a:endParaRPr lang="en-US"/>
          </a:p>
          <a:p>
            <a:r>
              <a:rPr lang="en-US"/>
              <a:t>&lt;Click3&gt;</a:t>
            </a:r>
          </a:p>
          <a:p>
            <a:r>
              <a:rPr lang="en-US"/>
              <a:t>How this information is stored is through a </a:t>
            </a:r>
            <a:r>
              <a:rPr lang="en-US" b="1"/>
              <a:t>smart contract</a:t>
            </a:r>
            <a:r>
              <a:rPr lang="en-US"/>
              <a:t>. A smart contract is the piece of business logic that is executed on these nodes and it looks at the world state and based on that it updates the ledger.</a:t>
            </a:r>
          </a:p>
          <a:p>
            <a:endParaRPr lang="en-US"/>
          </a:p>
          <a:p>
            <a:r>
              <a:rPr lang="en-US"/>
              <a:t>&lt;Click4&gt;</a:t>
            </a:r>
          </a:p>
          <a:p>
            <a:r>
              <a:rPr lang="en-US" sz="1200" b="1" i="0" kern="1200">
                <a:solidFill>
                  <a:schemeClr val="tx1"/>
                </a:solidFill>
                <a:effectLst/>
                <a:latin typeface="+mn-lt"/>
                <a:ea typeface="+mn-ea"/>
                <a:cs typeface="+mn-cs"/>
              </a:rPr>
              <a:t>Ordering service </a:t>
            </a:r>
            <a:r>
              <a:rPr lang="en-US" sz="1200" b="0" i="0" kern="1200">
                <a:solidFill>
                  <a:schemeClr val="tx1"/>
                </a:solidFill>
                <a:effectLst/>
                <a:latin typeface="+mn-lt"/>
                <a:ea typeface="+mn-ea"/>
                <a:cs typeface="+mn-cs"/>
              </a:rPr>
              <a:t>is the centralized point of trust in a decentralized network. </a:t>
            </a:r>
            <a:r>
              <a:rPr lang="en-US"/>
              <a:t>Ordering service helps to construct and maintain ledgers as a totally ordered </a:t>
            </a:r>
            <a:r>
              <a:rPr lang="en-US" err="1"/>
              <a:t>hashchain</a:t>
            </a:r>
            <a:r>
              <a:rPr lang="en-US"/>
              <a:t> of blocks of transactions that provides a verifiable history of state changes. </a:t>
            </a:r>
            <a:endParaRPr lang="en-US" sz="1200" b="0" i="0" kern="1200">
              <a:solidFill>
                <a:schemeClr val="tx1"/>
              </a:solidFill>
              <a:effectLst/>
              <a:latin typeface="+mn-lt"/>
              <a:ea typeface="+mn-ea"/>
              <a:cs typeface="+mn-cs"/>
            </a:endParaRPr>
          </a:p>
          <a:p>
            <a:endParaRPr lang="en-US"/>
          </a:p>
          <a:p>
            <a:r>
              <a:rPr lang="en-US"/>
              <a:t>&lt;Click5&gt;</a:t>
            </a:r>
          </a:p>
          <a:p>
            <a:r>
              <a:rPr lang="en-US"/>
              <a:t>This is a permission block chain.  For permission blockchain there has to be some sort of </a:t>
            </a:r>
            <a:r>
              <a:rPr lang="en-US" b="1"/>
              <a:t>membership services</a:t>
            </a:r>
            <a:r>
              <a:rPr lang="en-US"/>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a:t>membership service</a:t>
            </a:r>
            <a:r>
              <a:rPr lang="en-US"/>
              <a:t> there.</a:t>
            </a:r>
          </a:p>
          <a:p>
            <a:endParaRPr lang="en-US"/>
          </a:p>
          <a:p>
            <a:r>
              <a:rPr lang="en-US"/>
              <a:t>&lt;Click6&gt;</a:t>
            </a:r>
          </a:p>
          <a:p>
            <a:r>
              <a:rPr lang="en-US"/>
              <a:t>In our service we have a </a:t>
            </a:r>
            <a:r>
              <a:rPr lang="en-US" b="1"/>
              <a:t>REST proxy </a:t>
            </a:r>
            <a:r>
              <a:rPr lang="en-US"/>
              <a:t>to serve up APIs from the platform for applications. Using REST APIs reduces the programming complexity considerably compared to using Hyperledger Fabric SDKs directly. </a:t>
            </a:r>
          </a:p>
          <a:p>
            <a:endParaRPr lang="en-US"/>
          </a:p>
          <a:p>
            <a:r>
              <a:rPr lang="en-US"/>
              <a:t>&lt;Click7&gt;</a:t>
            </a:r>
          </a:p>
          <a:p>
            <a:r>
              <a:rPr lang="en-US"/>
              <a:t>Then if we have so many components you need some sort of </a:t>
            </a:r>
            <a:r>
              <a:rPr lang="en-US" b="1"/>
              <a:t>admin console </a:t>
            </a:r>
            <a:r>
              <a:rPr lang="en-US"/>
              <a:t>– some sort of monitoring tool that using which you can monitor your network.  You update your network to the administration tasks</a:t>
            </a:r>
          </a:p>
          <a:p>
            <a:r>
              <a:rPr lang="en-US"/>
              <a:t>and so on so there has to be an administration console.</a:t>
            </a:r>
          </a:p>
          <a:p>
            <a:endParaRPr lang="en-US"/>
          </a:p>
          <a:p>
            <a:r>
              <a:rPr lang="en-US"/>
              <a:t>&lt;Click8&gt;</a:t>
            </a:r>
          </a:p>
          <a:p>
            <a:r>
              <a:rPr lang="en-US"/>
              <a:t>Last but not least, you have to have the </a:t>
            </a:r>
            <a:r>
              <a:rPr lang="en-US" b="1"/>
              <a:t>end-user applications </a:t>
            </a:r>
            <a:r>
              <a:rPr lang="en-US"/>
              <a:t>which are talking into the blockchain network so these applications can use that various API is to invoke the smart contract which will start a transaction on the blockchain network.  </a:t>
            </a:r>
          </a:p>
          <a:p>
            <a:endParaRPr lang="en-US"/>
          </a:p>
          <a:p>
            <a:r>
              <a:rPr lang="en-US"/>
              <a:t>This is what a blockchain network component would look like in any platform.</a:t>
            </a:r>
          </a:p>
          <a:p>
            <a:endParaRPr lang="en-US"/>
          </a:p>
          <a:p>
            <a:r>
              <a:rPr lang="en-US"/>
              <a:t>&lt;Click9&gt;</a:t>
            </a:r>
          </a:p>
          <a:p>
            <a:r>
              <a:rPr lang="en-US"/>
              <a:t>All these capabilities are offered as a fully managed PaaS Cloud Service that is managed by Oracle.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8606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529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The Next Big Things - Amit Zavery - OOW 2018</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0D740-EB6F-4D59-9F9F-4470B92304D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5/8/19 1:58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2018, Oracle and/or its affiliates. All rights reserved.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Slide </a:t>
            </a:r>
            <a:fld id="{14994D39-31B6-2746-AC9D-C5D2577A9F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225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Oracle's goal is to make blockchain easy to put to work.   </a:t>
            </a:r>
          </a:p>
          <a:p>
            <a:r>
              <a:rPr lang="en-US" sz="1200" kern="1200">
                <a:solidFill>
                  <a:schemeClr val="tx1"/>
                </a:solidFill>
                <a:effectLst/>
                <a:latin typeface="+mn-lt"/>
                <a:ea typeface="+mn-ea"/>
                <a:cs typeface="+mn-cs"/>
              </a:rPr>
              <a:t>Our blockchain cloud service is an industrialized blockchain platform, designed for the enterprise: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ready to go:</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preassembled and easy to deploy. </a:t>
            </a:r>
          </a:p>
          <a:p>
            <a:pPr marL="0" indent="0">
              <a:buFont typeface="Arial" panose="020B0604020202020204" pitchFamily="34" charset="0"/>
              <a:buNone/>
            </a:pPr>
            <a:r>
              <a:rPr lang="en-US" sz="1200" kern="1200">
                <a:solidFill>
                  <a:schemeClr val="tx1"/>
                </a:solidFill>
                <a:effectLst/>
                <a:latin typeface="+mn-lt"/>
                <a:ea typeface="+mn-ea"/>
                <a:cs typeface="+mn-cs"/>
              </a:rPr>
              <a:t>&lt;CLICK&gt;</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easy to integrate.  We've provided a wide range of software development kits and APIs to make it very straightforward to connect to both Oracle and non-Oracle applications.  </a:t>
            </a:r>
          </a:p>
          <a:p>
            <a:pPr marL="0" indent="0">
              <a:buFont typeface="Arial" panose="020B0604020202020204" pitchFamily="34" charset="0"/>
              <a:buNone/>
            </a:pPr>
            <a:r>
              <a:rPr lang="en-US" sz="1200" kern="1200">
                <a:solidFill>
                  <a:schemeClr val="tx1"/>
                </a:solidFill>
                <a:effectLst/>
                <a:latin typeface="+mn-lt"/>
                <a:ea typeface="+mn-ea"/>
                <a:cs typeface="+mn-cs"/>
              </a:rPr>
              <a:t>&lt;CLICK&gt;</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easy to secure and control access.  Our blockchain service leverages our powerful identity management service, so, it's easy to control access as needed</a:t>
            </a:r>
          </a:p>
          <a:p>
            <a:pPr marL="0" indent="0">
              <a:buFont typeface="Arial" panose="020B0604020202020204" pitchFamily="34" charset="0"/>
              <a:buNone/>
            </a:pPr>
            <a:r>
              <a:rPr lang="en-US" sz="1200" kern="1200">
                <a:solidFill>
                  <a:schemeClr val="tx1"/>
                </a:solidFill>
                <a:effectLst/>
                <a:latin typeface="+mn-lt"/>
                <a:ea typeface="+mn-ea"/>
                <a:cs typeface="+mn-cs"/>
              </a:rPr>
              <a:t>&lt;CLICK&gt;</a:t>
            </a:r>
          </a:p>
          <a:p>
            <a:pPr marL="171450" indent="-171450">
              <a:buFont typeface="Arial" panose="020B0604020202020204" pitchFamily="34" charset="0"/>
              <a:buChar char="•"/>
            </a:pPr>
            <a:r>
              <a:rPr lang="en-US" sz="1200" kern="1200">
                <a:solidFill>
                  <a:schemeClr val="tx1"/>
                </a:solidFill>
                <a:effectLst/>
                <a:latin typeface="+mn-lt"/>
                <a:ea typeface="+mn-ea"/>
                <a:cs typeface="+mn-cs"/>
              </a:rPr>
              <a:t>And it's easy to monitor and manage.  Of course, we provide our own administrative console, or -- since our blockchain service conforms to industry standards -- you can use your own operational tools,</a:t>
            </a:r>
            <a:r>
              <a:rPr lang="en-US" sz="1200" kern="1200" baseline="0">
                <a:solidFill>
                  <a:schemeClr val="tx1"/>
                </a:solidFill>
                <a:effectLst/>
                <a:latin typeface="+mn-lt"/>
                <a:ea typeface="+mn-ea"/>
                <a:cs typeface="+mn-cs"/>
              </a:rPr>
              <a:t> as </a:t>
            </a:r>
            <a:r>
              <a:rPr lang="en-US" sz="1200" kern="1200">
                <a:solidFill>
                  <a:schemeClr val="tx1"/>
                </a:solidFill>
                <a:effectLst/>
                <a:latin typeface="+mn-lt"/>
                <a:ea typeface="+mn-ea"/>
                <a:cs typeface="+mn-cs"/>
              </a:rPr>
              <a:t>you prefer.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5AD64-6678-DB45-9196-6170E43D8AAD}"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193909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53518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384175"/>
            <a:ext cx="4610100" cy="2593975"/>
          </a:xfrm>
        </p:spPr>
      </p:sp>
      <p:sp>
        <p:nvSpPr>
          <p:cNvPr id="3" name="Notes Placeholder 2"/>
          <p:cNvSpPr>
            <a:spLocks noGrp="1"/>
          </p:cNvSpPr>
          <p:nvPr>
            <p:ph type="body" idx="1"/>
          </p:nvPr>
        </p:nvSpPr>
        <p:spPr>
          <a:xfrm>
            <a:off x="363537" y="3428999"/>
            <a:ext cx="5704753" cy="4468091"/>
          </a:xfrm>
        </p:spPr>
        <p:txBody>
          <a:bodyPr>
            <a:noAutofit/>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3412"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3412"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4271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39750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384175"/>
            <a:ext cx="4610100" cy="2593975"/>
          </a:xfrm>
        </p:spPr>
      </p:sp>
      <p:sp>
        <p:nvSpPr>
          <p:cNvPr id="3" name="Notes Placeholder 2"/>
          <p:cNvSpPr>
            <a:spLocks noGrp="1"/>
          </p:cNvSpPr>
          <p:nvPr>
            <p:ph type="body" idx="1"/>
          </p:nvPr>
        </p:nvSpPr>
        <p:spPr/>
        <p:txBody>
          <a:bodyPr>
            <a:normAutofit fontScale="25000" lnSpcReduction="20000"/>
          </a:bodyPr>
          <a:lstStyle/>
          <a:p>
            <a:pPr defTabSz="941945">
              <a:spcBef>
                <a:spcPts val="618"/>
              </a:spcBef>
              <a:defRPr/>
            </a:pPr>
            <a:r>
              <a:rPr lang="en-US" sz="1100" kern="0" dirty="0">
                <a:solidFill>
                  <a:srgbClr val="FFFFFF"/>
                </a:solidFill>
              </a:rPr>
              <a:t>ALL SIGNALS ARE POSITIVE.  (perceived business value </a:t>
            </a:r>
            <a:r>
              <a:rPr lang="en-US" sz="1100" kern="0" dirty="0">
                <a:solidFill>
                  <a:srgbClr val="FFFFFF"/>
                </a:solidFill>
                <a:sym typeface="Wingdings" panose="05000000000000000000" pitchFamily="2" charset="2"/>
              </a:rPr>
              <a:t> forecasted spend  actual development)</a:t>
            </a:r>
            <a:endParaRPr lang="en-US" sz="1100" kern="0" dirty="0">
              <a:solidFill>
                <a:srgbClr val="FFFFFF"/>
              </a:solidFill>
            </a:endParaRPr>
          </a:p>
          <a:p>
            <a:pPr defTabSz="941945">
              <a:spcBef>
                <a:spcPts val="618"/>
              </a:spcBef>
              <a:defRPr/>
            </a:pPr>
            <a:r>
              <a:rPr lang="en-US" sz="1100" kern="0" dirty="0">
                <a:solidFill>
                  <a:srgbClr val="FFFFFF"/>
                </a:solidFill>
              </a:rPr>
              <a:t> - ADDING BUSINESS VALUE MEANS MORE INVESTMENT</a:t>
            </a: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marL="0" marR="0" lvl="0" indent="0" algn="l" defTabSz="941945" rtl="0" eaLnBrk="1" fontAlgn="auto" latinLnBrk="0" hangingPunct="1">
              <a:lnSpc>
                <a:spcPct val="100000"/>
              </a:lnSpc>
              <a:spcBef>
                <a:spcPts val="618"/>
              </a:spcBef>
              <a:spcAft>
                <a:spcPts val="0"/>
              </a:spcAft>
              <a:buClrTx/>
              <a:buSzTx/>
              <a:buFontTx/>
              <a:buNone/>
              <a:tabLst/>
              <a:defRPr/>
            </a:pPr>
            <a:r>
              <a:rPr lang="en-US" sz="1100" dirty="0"/>
              <a:t>65% of companies &gt; 10K employees were considering or actively engaging in blockchain deployment </a:t>
            </a: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463921">
              <a:defRPr/>
            </a:pPr>
            <a:r>
              <a:rPr lang="en-US" sz="1200" dirty="0">
                <a:solidFill>
                  <a:prstClr val="black"/>
                </a:solidFill>
              </a:rPr>
              <a:t>- In 2016, the blockchain was recognized as one of the top 10 emerging technologies by the World Economic Forum.</a:t>
            </a:r>
          </a:p>
          <a:p>
            <a:pPr defTabSz="463921">
              <a:defRPr/>
            </a:pPr>
            <a:r>
              <a:rPr lang="en-US" sz="1200" u="sng" dirty="0">
                <a:solidFill>
                  <a:prstClr val="black"/>
                </a:solidFill>
                <a:hlinkClick r:id="rId3"/>
              </a:rPr>
              <a:t>http://www3.weforum.org/docs/GAC16_Top10_Emerging_Technologies_2016_report.pdf</a:t>
            </a:r>
            <a:r>
              <a:rPr lang="en-US" sz="1200" dirty="0">
                <a:solidFill>
                  <a:prstClr val="black"/>
                </a:solidFill>
              </a:rPr>
              <a:t> </a:t>
            </a:r>
          </a:p>
          <a:p>
            <a:pPr defTabSz="463921">
              <a:defRPr/>
            </a:pPr>
            <a:r>
              <a:rPr lang="en-US" sz="1200" dirty="0">
                <a:solidFill>
                  <a:prstClr val="black"/>
                </a:solidFill>
              </a:rPr>
              <a:t> </a:t>
            </a:r>
          </a:p>
          <a:p>
            <a:pPr defTabSz="463921">
              <a:defRPr/>
            </a:pPr>
            <a:r>
              <a:rPr lang="en-US" sz="1200" dirty="0">
                <a:solidFill>
                  <a:prstClr val="black"/>
                </a:solidFill>
              </a:rPr>
              <a:t>- Gartner estimates that DLT will result in $176 billion in added business value by 2025; that total reaches $3.1 trillion by 2030.</a:t>
            </a:r>
          </a:p>
          <a:p>
            <a:pPr defTabSz="463921">
              <a:defRPr/>
            </a:pPr>
            <a:r>
              <a:rPr lang="en-US" sz="1200" u="sng" dirty="0">
                <a:solidFill>
                  <a:prstClr val="black"/>
                </a:solidFill>
                <a:hlinkClick r:id="rId4"/>
              </a:rPr>
              <a:t>http://www.zdnet.com/article/executives-guide-to-blockchain/</a:t>
            </a:r>
            <a:r>
              <a:rPr lang="en-US" sz="1200" dirty="0">
                <a:solidFill>
                  <a:prstClr val="black"/>
                </a:solidFill>
              </a:rPr>
              <a:t> </a:t>
            </a:r>
          </a:p>
          <a:p>
            <a:pPr defTabSz="463921">
              <a:defRPr/>
            </a:pPr>
            <a:r>
              <a:rPr lang="en-US" sz="1200" dirty="0">
                <a:solidFill>
                  <a:prstClr val="black"/>
                </a:solidFill>
              </a:rPr>
              <a:t> </a:t>
            </a:r>
          </a:p>
          <a:p>
            <a:pPr defTabSz="463921">
              <a:defRPr/>
            </a:pPr>
            <a:r>
              <a:rPr lang="en-US" sz="1200" dirty="0">
                <a:solidFill>
                  <a:prstClr val="black"/>
                </a:solidFill>
              </a:rPr>
              <a:t>- More than 2,500 patents have been filed in the last 3 years</a:t>
            </a:r>
          </a:p>
          <a:p>
            <a:pPr defTabSz="463921">
              <a:defRPr/>
            </a:pPr>
            <a:r>
              <a:rPr lang="en-US" sz="1200" u="sng" dirty="0">
                <a:solidFill>
                  <a:prstClr val="black"/>
                </a:solidFill>
                <a:hlinkClick r:id="rId5"/>
              </a:rPr>
              <a:t>http://pubdocs.worldbank.org/en/710961476811913780/Session-5C-Pani-Baruri-Blockchain-Financial-Inclusion-Pani.pdf</a:t>
            </a:r>
            <a:r>
              <a:rPr lang="en-US" sz="1200" dirty="0">
                <a:solidFill>
                  <a:prstClr val="black"/>
                </a:solidFill>
              </a:rPr>
              <a:t> </a:t>
            </a:r>
          </a:p>
          <a:p>
            <a:pPr defTabSz="463921">
              <a:defRPr/>
            </a:pPr>
            <a:r>
              <a:rPr lang="en-US" sz="1200" dirty="0">
                <a:solidFill>
                  <a:prstClr val="black"/>
                </a:solidFill>
              </a:rPr>
              <a:t> </a:t>
            </a:r>
          </a:p>
          <a:p>
            <a:pPr defTabSz="463921">
              <a:defRPr/>
            </a:pPr>
            <a:r>
              <a:rPr lang="en-US" sz="1200" dirty="0">
                <a:solidFill>
                  <a:prstClr val="black"/>
                </a:solidFill>
              </a:rPr>
              <a:t>- 21 of 63 publicly regulated stock, futures, and options exchanges are testing DLT:</a:t>
            </a:r>
          </a:p>
          <a:p>
            <a:pPr defTabSz="463921">
              <a:defRPr/>
            </a:pPr>
            <a:r>
              <a:rPr lang="en-US" sz="1200" dirty="0" err="1">
                <a:solidFill>
                  <a:prstClr val="black"/>
                </a:solidFill>
              </a:rPr>
              <a:t>CoinDesk</a:t>
            </a:r>
            <a:r>
              <a:rPr lang="en-US" sz="1200" dirty="0">
                <a:solidFill>
                  <a:prstClr val="black"/>
                </a:solidFill>
              </a:rPr>
              <a:t> State of Blockchain 2016. </a:t>
            </a: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endParaRPr lang="en-US" sz="1100" kern="0" dirty="0">
              <a:solidFill>
                <a:srgbClr val="FFFFFF"/>
              </a:solidFill>
            </a:endParaRPr>
          </a:p>
          <a:p>
            <a:pPr defTabSz="941945">
              <a:spcBef>
                <a:spcPts val="618"/>
              </a:spcBef>
              <a:defRPr/>
            </a:pPr>
            <a:r>
              <a:rPr lang="en-US" sz="1100" kern="0" dirty="0">
                <a:solidFill>
                  <a:srgbClr val="FFFFFF"/>
                </a:solidFill>
              </a:rPr>
              <a:t>The most comprehensive distributed ledger cloud platform to securely extend your business processes and conduct online transactions in trusted networks with your suppliers, banks, and other trade counterparties</a:t>
            </a:r>
          </a:p>
          <a:p>
            <a:pPr defTabSz="941945">
              <a:spcBef>
                <a:spcPts val="618"/>
              </a:spcBef>
              <a:defRPr/>
            </a:pPr>
            <a:endParaRPr lang="en-US" sz="1100" dirty="0">
              <a:solidFill>
                <a:srgbClr val="000000"/>
              </a:solidFill>
            </a:endParaRPr>
          </a:p>
          <a:p>
            <a:pPr defTabSz="941945">
              <a:spcBef>
                <a:spcPts val="618"/>
              </a:spcBef>
              <a:defRPr/>
            </a:pPr>
            <a:endParaRPr lang="en-US" sz="1100" dirty="0">
              <a:solidFill>
                <a:srgbClr val="000000"/>
              </a:solidFill>
            </a:endParaRPr>
          </a:p>
          <a:p>
            <a:pPr defTabSz="941945">
              <a:spcBef>
                <a:spcPts val="618"/>
              </a:spcBef>
              <a:defRPr/>
            </a:pPr>
            <a:endParaRPr lang="en-US" sz="1100" dirty="0">
              <a:solidFill>
                <a:srgbClr val="000000"/>
              </a:solidFill>
            </a:endParaRPr>
          </a:p>
          <a:p>
            <a:pPr defTabSz="941945">
              <a:spcBef>
                <a:spcPts val="618"/>
              </a:spcBef>
              <a:defRPr/>
            </a:pPr>
            <a:r>
              <a:rPr lang="en-US" sz="1100" dirty="0">
                <a:solidFill>
                  <a:srgbClr val="000000"/>
                </a:solidFill>
              </a:rPr>
              <a:t>Definition</a:t>
            </a:r>
          </a:p>
          <a:p>
            <a:pPr marL="235487" lvl="1" indent="-117743" defTabSz="941945">
              <a:spcBef>
                <a:spcPts val="618"/>
              </a:spcBef>
              <a:defRPr/>
            </a:pPr>
            <a:r>
              <a:rPr lang="en-US" sz="1100" dirty="0">
                <a:solidFill>
                  <a:srgbClr val="000000"/>
                </a:solidFill>
              </a:rPr>
              <a:t>Secure, Trusted transactions for single and multiple party interactions</a:t>
            </a:r>
          </a:p>
          <a:p>
            <a:pPr marL="235487" lvl="1" indent="-117743" defTabSz="941945">
              <a:spcBef>
                <a:spcPts val="618"/>
              </a:spcBef>
              <a:defRPr/>
            </a:pPr>
            <a:r>
              <a:rPr lang="en-US" sz="1100" dirty="0">
                <a:solidFill>
                  <a:srgbClr val="000000"/>
                </a:solidFill>
              </a:rPr>
              <a:t>For digital commerce, messaging, and documents</a:t>
            </a:r>
          </a:p>
          <a:p>
            <a:pPr marL="235487" lvl="1" indent="-117743" defTabSz="941945">
              <a:spcBef>
                <a:spcPts val="618"/>
              </a:spcBef>
              <a:defRPr/>
            </a:pPr>
            <a:r>
              <a:rPr lang="en-US" sz="1100" dirty="0">
                <a:solidFill>
                  <a:srgbClr val="000000"/>
                </a:solidFill>
              </a:rPr>
              <a:t>Removes intermediaries, their fees, and prying eyes.  Tamperproof and fault tolerant.</a:t>
            </a:r>
          </a:p>
          <a:p>
            <a:pPr defTabSz="941945">
              <a:spcBef>
                <a:spcPts val="618"/>
              </a:spcBef>
              <a:defRPr/>
            </a:pPr>
            <a:r>
              <a:rPr lang="en-US" sz="1100" dirty="0">
                <a:solidFill>
                  <a:srgbClr val="000000"/>
                </a:solidFill>
              </a:rPr>
              <a:t>Commercial Opportunity</a:t>
            </a:r>
          </a:p>
          <a:p>
            <a:pPr marL="235487" lvl="1" indent="-117743" defTabSz="941945">
              <a:spcBef>
                <a:spcPts val="618"/>
              </a:spcBef>
              <a:defRPr/>
            </a:pPr>
            <a:r>
              <a:rPr lang="en-US" sz="1100" dirty="0">
                <a:solidFill>
                  <a:srgbClr val="000000"/>
                </a:solidFill>
              </a:rPr>
              <a:t>Hardens internet.  Provides greater protection for PII.  Faster transaction completion.</a:t>
            </a:r>
          </a:p>
          <a:p>
            <a:pPr marL="235487" lvl="1" indent="-117743" defTabSz="941945">
              <a:spcBef>
                <a:spcPts val="618"/>
              </a:spcBef>
              <a:defRPr/>
            </a:pPr>
            <a:r>
              <a:rPr lang="en-US" sz="1100" dirty="0">
                <a:solidFill>
                  <a:srgbClr val="000000"/>
                </a:solidFill>
              </a:rPr>
              <a:t>Inside an organization, consumer to organization, organization to organization</a:t>
            </a:r>
          </a:p>
          <a:p>
            <a:pPr marL="235487" lvl="1" indent="-117743" defTabSz="941945">
              <a:spcBef>
                <a:spcPts val="618"/>
              </a:spcBef>
              <a:defRPr/>
            </a:pPr>
            <a:endParaRPr lang="en-US" sz="1100" dirty="0">
              <a:solidFill>
                <a:srgbClr val="000000"/>
              </a:solidFill>
            </a:endParaRPr>
          </a:p>
          <a:p>
            <a:pPr marL="235487" lvl="1" indent="-117743" defTabSz="941945">
              <a:spcBef>
                <a:spcPts val="618"/>
              </a:spcBef>
              <a:defRPr/>
            </a:pPr>
            <a:endParaRPr lang="en-US" sz="1100" dirty="0">
              <a:solidFill>
                <a:srgbClr val="000000"/>
              </a:solidFill>
            </a:endParaRPr>
          </a:p>
          <a:p>
            <a:pPr marL="294269" indent="-294269" defTabSz="941945">
              <a:lnSpc>
                <a:spcPct val="90000"/>
              </a:lnSpc>
              <a:spcBef>
                <a:spcPts val="618"/>
              </a:spcBef>
              <a:spcAft>
                <a:spcPts val="618"/>
              </a:spcAft>
              <a:buFont typeface="Arial"/>
              <a:buChar char="•"/>
              <a:defRPr/>
            </a:pPr>
            <a:r>
              <a:rPr lang="en-US" sz="2400" kern="0" dirty="0">
                <a:solidFill>
                  <a:srgbClr val="FFFFFF"/>
                </a:solidFill>
              </a:rPr>
              <a:t>Enables trust in peer-to-peer B2B transactions, avoiding the cost and risks of intermediaries</a:t>
            </a:r>
          </a:p>
          <a:p>
            <a:pPr marL="294269" indent="-294269" defTabSz="941945">
              <a:lnSpc>
                <a:spcPct val="90000"/>
              </a:lnSpc>
              <a:spcBef>
                <a:spcPts val="618"/>
              </a:spcBef>
              <a:spcAft>
                <a:spcPts val="618"/>
              </a:spcAft>
              <a:buFont typeface="Arial"/>
              <a:buChar char="•"/>
              <a:defRPr/>
            </a:pPr>
            <a:r>
              <a:rPr lang="en-US" sz="2400" kern="0" dirty="0">
                <a:solidFill>
                  <a:srgbClr val="FFFFFF"/>
                </a:solidFill>
              </a:rPr>
              <a:t>Eliminates manual, error-prone information exchange across enterprise boundaries</a:t>
            </a:r>
          </a:p>
          <a:p>
            <a:pPr marL="235487" lvl="1" indent="-117743" defTabSz="941945">
              <a:spcBef>
                <a:spcPts val="618"/>
              </a:spcBef>
              <a:defRPr/>
            </a:pPr>
            <a:endParaRPr lang="en-US" sz="1100" dirty="0">
              <a:solidFill>
                <a:srgbClr val="000000"/>
              </a:solidFill>
            </a:endParaRPr>
          </a:p>
          <a:p>
            <a:pPr defTabSz="941945">
              <a:spcBef>
                <a:spcPts val="618"/>
              </a:spcBef>
              <a:defRPr/>
            </a:pPr>
            <a:endParaRPr lang="en-US" sz="1100" dirty="0">
              <a:solidFill>
                <a:srgbClr val="000000"/>
              </a:solidFill>
            </a:endParaRPr>
          </a:p>
        </p:txBody>
      </p:sp>
      <p:sp>
        <p:nvSpPr>
          <p:cNvPr id="5" name="Date Placeholder 4"/>
          <p:cNvSpPr>
            <a:spLocks noGrp="1"/>
          </p:cNvSpPr>
          <p:nvPr>
            <p:ph type="dt" idx="11"/>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83B62D-A460-4C49-B75B-00A7A0D880A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5/8/19 2:20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2018, Oracle and/or its affiliates. All rights reserved.</a:t>
            </a:r>
          </a:p>
        </p:txBody>
      </p:sp>
      <p:sp>
        <p:nvSpPr>
          <p:cNvPr id="7" name="Header Placeholder 6"/>
          <p:cNvSpPr>
            <a:spLocks noGrp="1"/>
          </p:cNvSpPr>
          <p:nvPr>
            <p:ph type="hdr" sz="quarter" idx="13"/>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The Next Big Things - Amit Zavery - OOW 2017</a:t>
            </a:r>
          </a:p>
        </p:txBody>
      </p:sp>
      <p:sp>
        <p:nvSpPr>
          <p:cNvPr id="8" name="Slide Number Placeholder 7">
            <a:extLst>
              <a:ext uri="{FF2B5EF4-FFF2-40B4-BE49-F238E27FC236}">
                <a16:creationId xmlns:a16="http://schemas.microsoft.com/office/drawing/2014/main" id="{A9E6B18A-A9E7-4152-AB49-D0A1F505035D}"/>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Slide </a:t>
            </a:r>
            <a:fld id="{14994D39-31B6-2746-AC9D-C5D2577A9F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3008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374650"/>
            <a:ext cx="4498975" cy="2530475"/>
          </a:xfrm>
        </p:spPr>
      </p:sp>
      <p:sp>
        <p:nvSpPr>
          <p:cNvPr id="3" name="Notes Placeholder 2"/>
          <p:cNvSpPr>
            <a:spLocks noGrp="1"/>
          </p:cNvSpPr>
          <p:nvPr>
            <p:ph type="body" idx="1"/>
          </p:nvPr>
        </p:nvSpPr>
        <p:spPr/>
        <p:txBody>
          <a:bodyPr/>
          <a:lstStyle/>
          <a:p>
            <a:r>
              <a:rPr lang="en-GB"/>
              <a:t>https://atos.net/content/mini-sites/look-out-2020/assets/pdf/ATOS_LOOK%20OUT_DIGESTIBLE%20spreads.pdf</a:t>
            </a:r>
          </a:p>
        </p:txBody>
      </p:sp>
      <p:sp>
        <p:nvSpPr>
          <p:cNvPr id="4" name="Slide Number Placeholder 3"/>
          <p:cNvSpPr>
            <a:spLocks noGrp="1"/>
          </p:cNvSpPr>
          <p:nvPr>
            <p:ph type="sldNum" sz="quarter" idx="10"/>
          </p:nvPr>
        </p:nvSpPr>
        <p:spPr/>
        <p:txBody>
          <a:bodyPr/>
          <a:lstStyle/>
          <a:p>
            <a:pPr defTabSz="904433">
              <a:defRPr/>
            </a:pPr>
            <a:fld id="{0C33DE46-90B8-4BA4-978F-6BB95C22094B}" type="slidenum">
              <a:rPr lang="en-GB">
                <a:solidFill>
                  <a:prstClr val="black"/>
                </a:solidFill>
                <a:latin typeface="Calibri" panose="020F0502020204030204"/>
              </a:rPr>
              <a:pPr defTabSz="904433">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7513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a:solidFill>
                  <a:srgbClr val="000000"/>
                </a:solidFill>
                <a:effectLst/>
                <a:latin typeface="+mn-lt"/>
                <a:ea typeface="+mn-ea"/>
                <a:cs typeface="+mn-cs"/>
              </a:rPr>
              <a:t>Explain ledger, record,</a:t>
            </a:r>
            <a:r>
              <a:rPr lang="en-US" sz="1100" kern="1200" baseline="0">
                <a:solidFill>
                  <a:srgbClr val="000000"/>
                </a:solidFill>
                <a:effectLst/>
                <a:latin typeface="+mn-lt"/>
                <a:ea typeface="+mn-ea"/>
                <a:cs typeface="+mn-cs"/>
              </a:rPr>
              <a:t> block and chain</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Explain what the people on the right don’t trust each other and use a trusted 3</a:t>
            </a:r>
            <a:r>
              <a:rPr lang="en-US" sz="1100" kern="1200" baseline="30000">
                <a:solidFill>
                  <a:srgbClr val="000000"/>
                </a:solidFill>
                <a:effectLst/>
                <a:latin typeface="+mn-lt"/>
                <a:ea typeface="+mn-ea"/>
                <a:cs typeface="+mn-cs"/>
              </a:rPr>
              <a:t>rd</a:t>
            </a:r>
            <a:r>
              <a:rPr lang="en-US" sz="1100" kern="1200" baseline="0">
                <a:solidFill>
                  <a:srgbClr val="000000"/>
                </a:solidFill>
                <a:effectLst/>
                <a:latin typeface="+mn-lt"/>
                <a:ea typeface="+mn-ea"/>
                <a:cs typeface="+mn-cs"/>
              </a:rPr>
              <a:t> party</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Click</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Explain shared, validated/consensus/agreement, hashing, linking those hashes</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Click</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Explain non-</a:t>
            </a:r>
            <a:r>
              <a:rPr lang="en-US" sz="1100" kern="1200" baseline="0" err="1">
                <a:solidFill>
                  <a:srgbClr val="000000"/>
                </a:solidFill>
                <a:effectLst/>
                <a:latin typeface="+mn-lt"/>
                <a:ea typeface="+mn-ea"/>
                <a:cs typeface="+mn-cs"/>
              </a:rPr>
              <a:t>repudiable</a:t>
            </a:r>
            <a:r>
              <a:rPr lang="en-US" sz="1100" kern="1200" baseline="0">
                <a:solidFill>
                  <a:srgbClr val="000000"/>
                </a:solidFill>
                <a:effectLst/>
                <a:latin typeface="+mn-lt"/>
                <a:ea typeface="+mn-ea"/>
                <a:cs typeface="+mn-cs"/>
              </a:rPr>
              <a:t> and immutability. No need for the 3</a:t>
            </a:r>
            <a:r>
              <a:rPr lang="en-US" sz="1100" kern="1200" baseline="30000">
                <a:solidFill>
                  <a:srgbClr val="000000"/>
                </a:solidFill>
                <a:effectLst/>
                <a:latin typeface="+mn-lt"/>
                <a:ea typeface="+mn-ea"/>
                <a:cs typeface="+mn-cs"/>
              </a:rPr>
              <a:t>rd</a:t>
            </a:r>
            <a:r>
              <a:rPr lang="en-US" sz="1100" kern="1200" baseline="0">
                <a:solidFill>
                  <a:srgbClr val="000000"/>
                </a:solidFill>
                <a:effectLst/>
                <a:latin typeface="+mn-lt"/>
                <a:ea typeface="+mn-ea"/>
                <a:cs typeface="+mn-cs"/>
              </a:rPr>
              <a:t> party now</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Click</a:t>
            </a:r>
          </a:p>
          <a:p>
            <a:pPr marL="171450" marR="0" lvl="0" indent="-171450" algn="l" defTabSz="914400" rtl="0" eaLnBrk="1" fontAlgn="auto" latinLnBrk="0" hangingPunct="1">
              <a:lnSpc>
                <a:spcPct val="100000"/>
              </a:lnSpc>
              <a:spcBef>
                <a:spcPts val="600"/>
              </a:spcBef>
              <a:spcAft>
                <a:spcPts val="0"/>
              </a:spcAft>
              <a:buClrTx/>
              <a:buSzTx/>
              <a:buFont typeface="Arial" charset="0"/>
              <a:buChar char="•"/>
              <a:tabLst/>
              <a:defRPr/>
            </a:pPr>
            <a:r>
              <a:rPr lang="en-US" sz="1100" kern="1200" baseline="0">
                <a:solidFill>
                  <a:srgbClr val="000000"/>
                </a:solidFill>
                <a:effectLst/>
                <a:latin typeface="+mn-lt"/>
                <a:ea typeface="+mn-ea"/>
                <a:cs typeface="+mn-cs"/>
              </a:rPr>
              <a:t>The properties of </a:t>
            </a:r>
            <a:r>
              <a:rPr lang="en-US" sz="1100" kern="1200" baseline="0" err="1">
                <a:solidFill>
                  <a:srgbClr val="000000"/>
                </a:solidFill>
                <a:effectLst/>
                <a:latin typeface="+mn-lt"/>
                <a:ea typeface="+mn-ea"/>
                <a:cs typeface="+mn-cs"/>
              </a:rPr>
              <a:t>blockchain</a:t>
            </a:r>
            <a:r>
              <a:rPr lang="en-US" sz="1100" kern="1200" baseline="0">
                <a:solidFill>
                  <a:srgbClr val="000000"/>
                </a:solidFill>
                <a:effectLst/>
                <a:latin typeface="+mn-lt"/>
                <a:ea typeface="+mn-ea"/>
                <a:cs typeface="+mn-cs"/>
              </a:rPr>
              <a:t> has enabled trust</a:t>
            </a:r>
            <a:endParaRPr lang="en-US" sz="1100" kern="1200">
              <a:solidFill>
                <a:srgbClr val="00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1800" b="0" i="0" u="none" strike="noStrike" kern="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75098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So what about blockchain makes it so interesting?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It starts with tamper-proof, non-refutable records.  Everyone maintains an encrypted record of every transaction.  To go back and change a transaction would require simultaneously taking over the entire network for an extended period of time.  And that is as close to impossible as things get.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Because it's decentralized, there's no one location where everything is stored.  That means better security -- and -- availability.  There's no central point of vulnerability.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Finally, there's a useful industry standard that just about everyone is using -- it's called the </a:t>
            </a:r>
            <a:r>
              <a:rPr lang="en-US" sz="1200" kern="1200" err="1">
                <a:solidFill>
                  <a:schemeClr val="tx1"/>
                </a:solidFill>
                <a:effectLst/>
                <a:latin typeface="+mn-lt"/>
                <a:ea typeface="+mn-ea"/>
                <a:cs typeface="+mn-cs"/>
              </a:rPr>
              <a:t>Hyperledger</a:t>
            </a:r>
            <a:r>
              <a:rPr lang="en-US" sz="1200" kern="1200">
                <a:solidFill>
                  <a:schemeClr val="tx1"/>
                </a:solidFill>
                <a:effectLst/>
                <a:latin typeface="+mn-lt"/>
                <a:ea typeface="+mn-ea"/>
                <a:cs typeface="+mn-cs"/>
              </a:rPr>
              <a:t> Fabric, and it's being developed and promoted by the Linux Foundation.  That means blockchain networks and applications can interoperate.</a:t>
            </a: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5AD64-6678-DB45-9196-6170E43D8A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
                <a:schemeClr val="bg2">
                  <a:lumMod val="10000"/>
                </a:schemeClr>
              </a:buClr>
              <a:buSzTx/>
              <a:buFontTx/>
              <a:buNone/>
              <a:tabLst/>
              <a:defRPr/>
            </a:pPr>
            <a:r>
              <a:rPr lang="en-US" sz="1100">
                <a:solidFill>
                  <a:schemeClr val="bg2">
                    <a:lumMod val="10000"/>
                  </a:schemeClr>
                </a:solidFill>
              </a:rPr>
              <a:t>Platform: Ready to </a:t>
            </a:r>
            <a:r>
              <a:rPr lang="en-US" sz="1100" b="1">
                <a:solidFill>
                  <a:schemeClr val="bg2">
                    <a:lumMod val="10000"/>
                  </a:schemeClr>
                </a:solidFill>
              </a:rPr>
              <a:t>Build</a:t>
            </a:r>
            <a:r>
              <a:rPr lang="en-US" sz="1100">
                <a:solidFill>
                  <a:schemeClr val="bg2">
                    <a:lumMod val="10000"/>
                  </a:schemeClr>
                </a:solidFill>
              </a:rPr>
              <a:t> with Oracle Blockchain Platform</a:t>
            </a:r>
          </a:p>
          <a:p>
            <a:pPr>
              <a:buClr>
                <a:schemeClr val="bg2">
                  <a:lumMod val="10000"/>
                </a:schemeClr>
              </a:buClr>
            </a:pPr>
            <a:r>
              <a:rPr lang="en-US" sz="1100">
                <a:solidFill>
                  <a:schemeClr val="bg2">
                    <a:lumMod val="10000"/>
                  </a:schemeClr>
                </a:solidFill>
              </a:rPr>
              <a:t>Apps: Ready to </a:t>
            </a:r>
            <a:r>
              <a:rPr lang="en-US" sz="1100" b="1">
                <a:solidFill>
                  <a:schemeClr val="bg2">
                    <a:lumMod val="10000"/>
                  </a:schemeClr>
                </a:solidFill>
              </a:rPr>
              <a:t>Use</a:t>
            </a:r>
            <a:r>
              <a:rPr lang="en-US" sz="1100">
                <a:solidFill>
                  <a:schemeClr val="bg2">
                    <a:lumMod val="10000"/>
                  </a:schemeClr>
                </a:solidFill>
              </a:rPr>
              <a:t> with packaged Oracle Blockchain Apps</a:t>
            </a:r>
          </a:p>
          <a:p>
            <a:pPr>
              <a:buClr>
                <a:schemeClr val="bg2">
                  <a:lumMod val="10000"/>
                </a:schemeClr>
              </a:buClr>
            </a:pPr>
            <a:endParaRPr lang="en-US" sz="1100" b="1">
              <a:solidFill>
                <a:schemeClr val="bg2">
                  <a:lumMod val="10000"/>
                </a:schemeClr>
              </a:solidFill>
            </a:endParaRPr>
          </a:p>
          <a:p>
            <a:pPr>
              <a:buClr>
                <a:schemeClr val="bg2">
                  <a:lumMod val="10000"/>
                </a:schemeClr>
              </a:buClr>
            </a:pPr>
            <a:r>
              <a:rPr lang="en-US" sz="1100" b="1">
                <a:solidFill>
                  <a:schemeClr val="bg2">
                    <a:lumMod val="10000"/>
                  </a:schemeClr>
                </a:solidFill>
              </a:rPr>
              <a:t>Enterprise</a:t>
            </a:r>
            <a:r>
              <a:rPr lang="en-US" sz="1100">
                <a:solidFill>
                  <a:schemeClr val="bg2">
                    <a:lumMod val="10000"/>
                  </a:schemeClr>
                </a:solidFill>
              </a:rPr>
              <a:t> Grade Managed Blockchain Platform Service</a:t>
            </a:r>
          </a:p>
          <a:p>
            <a:pPr>
              <a:buClr>
                <a:schemeClr val="bg2">
                  <a:lumMod val="10000"/>
                </a:schemeClr>
              </a:buClr>
            </a:pPr>
            <a:r>
              <a:rPr lang="en-US" sz="1100" b="1">
                <a:solidFill>
                  <a:schemeClr val="bg2">
                    <a:lumMod val="10000"/>
                  </a:schemeClr>
                </a:solidFill>
              </a:rPr>
              <a:t>Proven</a:t>
            </a:r>
            <a:r>
              <a:rPr lang="en-US" sz="1100">
                <a:solidFill>
                  <a:schemeClr val="bg2">
                    <a:lumMod val="10000"/>
                  </a:schemeClr>
                </a:solidFill>
              </a:rPr>
              <a:t> with customers across multiple Industries</a:t>
            </a:r>
          </a:p>
          <a:p>
            <a:endParaRPr lang="en-US"/>
          </a:p>
        </p:txBody>
      </p:sp>
      <p:sp>
        <p:nvSpPr>
          <p:cNvPr id="4" name="Slide Number Placeholder 3"/>
          <p:cNvSpPr>
            <a:spLocks noGrp="1"/>
          </p:cNvSpPr>
          <p:nvPr>
            <p:ph type="sldNum" sz="quarter" idx="5"/>
          </p:nvPr>
        </p:nvSpPr>
        <p:spPr/>
        <p:txBody>
          <a:bodyPr/>
          <a:lstStyle/>
          <a:p>
            <a:fld id="{8C72D9AE-7182-4680-8F79-479C4181FF08}" type="slidenum">
              <a:rPr lang="en-US" smtClean="0"/>
              <a:t>11</a:t>
            </a:fld>
            <a:endParaRPr lang="en-US"/>
          </a:p>
        </p:txBody>
      </p:sp>
    </p:spTree>
    <p:extLst>
      <p:ext uri="{BB962C8B-B14F-4D97-AF65-F5344CB8AC3E}">
        <p14:creationId xmlns:p14="http://schemas.microsoft.com/office/powerpoint/2010/main" val="423484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213" y="417513"/>
            <a:ext cx="5008562" cy="28194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lIns="96606" tIns="48303" rIns="96606" bIns="48303"/>
          <a:lstStyle/>
          <a:p>
            <a:pPr defTabSz="966064">
              <a:defRPr/>
            </a:pPr>
            <a:r>
              <a:rPr lang="en-US" sz="1300">
                <a:solidFill>
                  <a:prstClr val="black"/>
                </a:solidFill>
                <a:latin typeface="Calibri"/>
              </a:rPr>
              <a:t>The Next Big Things - Amit Zavery - OOW 2018</a:t>
            </a:r>
          </a:p>
        </p:txBody>
      </p:sp>
      <p:sp>
        <p:nvSpPr>
          <p:cNvPr id="5" name="Date Placeholder 4"/>
          <p:cNvSpPr>
            <a:spLocks noGrp="1"/>
          </p:cNvSpPr>
          <p:nvPr>
            <p:ph type="dt" idx="11"/>
          </p:nvPr>
        </p:nvSpPr>
        <p:spPr/>
        <p:txBody>
          <a:bodyPr lIns="96606" tIns="48303" rIns="96606" bIns="48303"/>
          <a:lstStyle/>
          <a:p>
            <a:pPr algn="r" defTabSz="966064">
              <a:defRPr/>
            </a:pPr>
            <a:fld id="{5570D740-EB6F-4D59-9F9F-4470B92304D1}" type="datetime8">
              <a:rPr lang="en-US" sz="1300">
                <a:solidFill>
                  <a:prstClr val="black"/>
                </a:solidFill>
                <a:latin typeface="Calibri"/>
              </a:rPr>
              <a:pPr algn="r" defTabSz="966064">
                <a:defRPr/>
              </a:pPr>
              <a:t>5/8/19 1:58 PM</a:t>
            </a:fld>
            <a:endParaRPr lang="en-US" sz="1300">
              <a:solidFill>
                <a:prstClr val="black"/>
              </a:solidFill>
              <a:latin typeface="Calibri"/>
            </a:endParaRPr>
          </a:p>
        </p:txBody>
      </p:sp>
      <p:sp>
        <p:nvSpPr>
          <p:cNvPr id="6" name="Footer Placeholder 5"/>
          <p:cNvSpPr>
            <a:spLocks noGrp="1"/>
          </p:cNvSpPr>
          <p:nvPr>
            <p:ph type="ftr" sz="quarter" idx="12"/>
          </p:nvPr>
        </p:nvSpPr>
        <p:spPr/>
        <p:txBody>
          <a:bodyPr/>
          <a:lstStyle/>
          <a:p>
            <a:pPr defTabSz="966064">
              <a:defRPr/>
            </a:pPr>
            <a:r>
              <a:rPr lang="en-US">
                <a:solidFill>
                  <a:prstClr val="black"/>
                </a:solidFill>
                <a:latin typeface="Calibri"/>
              </a:rPr>
              <a:t>Copyright © 2018, Oracle and/or its affiliates. All rights reserved.</a:t>
            </a:r>
          </a:p>
        </p:txBody>
      </p:sp>
      <p:sp>
        <p:nvSpPr>
          <p:cNvPr id="7" name="Slide Number Placeholder 6"/>
          <p:cNvSpPr>
            <a:spLocks noGrp="1"/>
          </p:cNvSpPr>
          <p:nvPr>
            <p:ph type="sldNum" sz="quarter" idx="13"/>
          </p:nvPr>
        </p:nvSpPr>
        <p:spPr/>
        <p:txBody>
          <a:bodyPr/>
          <a:lstStyle/>
          <a:p>
            <a:pPr defTabSz="966064">
              <a:defRPr/>
            </a:pPr>
            <a:r>
              <a:rPr lang="en-US">
                <a:solidFill>
                  <a:prstClr val="black"/>
                </a:solidFill>
                <a:latin typeface="Calibri"/>
              </a:rPr>
              <a:t>Slide </a:t>
            </a:r>
            <a:fld id="{14994D39-31B6-2746-AC9D-C5D2577A9FDD}" type="slidenum">
              <a:rPr lang="en-US">
                <a:solidFill>
                  <a:prstClr val="black"/>
                </a:solidFill>
                <a:latin typeface="Calibri"/>
              </a:rPr>
              <a:pPr defTabSz="966064">
                <a:defRPr/>
              </a:pPr>
              <a:t>12</a:t>
            </a:fld>
            <a:endParaRPr lang="en-US">
              <a:solidFill>
                <a:prstClr val="black"/>
              </a:solidFill>
              <a:latin typeface="Calibri"/>
            </a:endParaRPr>
          </a:p>
        </p:txBody>
      </p:sp>
    </p:spTree>
    <p:extLst>
      <p:ext uri="{BB962C8B-B14F-4D97-AF65-F5344CB8AC3E}">
        <p14:creationId xmlns:p14="http://schemas.microsoft.com/office/powerpoint/2010/main" val="599879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jp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5/8/19</a:t>
            </a:fld>
            <a:endParaRPr lang="en-US"/>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5/8/19</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5/8/19</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5/8/19</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5/8/19</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5/8/19</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5/8/19</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5/8/19</a:t>
            </a:fld>
            <a:endParaRPr lang="en-US"/>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3"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5/8/19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3F9D6F7-DCC1-6D43-A577-E511B5E15D63}" type="datetime1">
              <a:rPr lang="en-US" smtClean="0"/>
              <a:t>5/8/19</a:t>
            </a:fld>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24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9EB845-899A-1C4F-80BC-33C0D07764AB}" type="datetime1">
              <a:rPr lang="en-US" smtClean="0"/>
              <a:t>5/8/19</a:t>
            </a:fld>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473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2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2017,</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6008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a:t>
            </a:fld>
            <a:endParaRPr>
              <a:solidFill>
                <a:srgbClr val="58595B"/>
              </a:solidFill>
              <a:latin typeface="Calibri"/>
            </a:endParaRPr>
          </a:p>
        </p:txBody>
      </p:sp>
    </p:spTree>
    <p:extLst>
      <p:ext uri="{BB962C8B-B14F-4D97-AF65-F5344CB8AC3E}">
        <p14:creationId xmlns:p14="http://schemas.microsoft.com/office/powerpoint/2010/main" val="262221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Content Placeholder 7"/>
          <p:cNvSpPr>
            <a:spLocks noGrp="1"/>
          </p:cNvSpPr>
          <p:nvPr>
            <p:ph sz="quarter" idx="13"/>
          </p:nvPr>
        </p:nvSpPr>
        <p:spPr>
          <a:xfrm>
            <a:off x="2208212" y="6552294"/>
            <a:ext cx="3291493" cy="228600"/>
          </a:xfrm>
        </p:spPr>
        <p:txBody>
          <a:bodyPr anchor="ctr"/>
          <a:lstStyle>
            <a:lvl1pPr marL="0" indent="0">
              <a:buFontTx/>
              <a:buNone/>
              <a:defRPr sz="1000"/>
            </a:lvl1pPr>
            <a:lvl2pPr>
              <a:defRPr sz="1000"/>
            </a:lvl2pPr>
            <a:lvl3pPr>
              <a:defRPr sz="1000"/>
            </a:lvl3pPr>
            <a:lvl4pPr>
              <a:defRPr sz="1000"/>
            </a:lvl4pPr>
            <a:lvl5pPr>
              <a:defRPr sz="1000"/>
            </a:lvl5pPr>
          </a:lstStyle>
          <a:p>
            <a:pPr lvl="0"/>
            <a:r>
              <a:rPr lang="en-US"/>
              <a:t>Click to edit Master text styles</a:t>
            </a:r>
          </a:p>
        </p:txBody>
      </p:sp>
      <p:pic>
        <p:nvPicPr>
          <p:cNvPr id="7" name="Picture 6" descr="Oracle logo in white on red staging background">
            <a:extLst>
              <a:ext uri="{FF2B5EF4-FFF2-40B4-BE49-F238E27FC236}">
                <a16:creationId xmlns:a16="http://schemas.microsoft.com/office/drawing/2014/main" id="{84AAFBC5-E6F1-1B41-8DEE-256725A62E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268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ubtitle, Bod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a:ext>
            </a:extLst>
          </a:blip>
          <a:stretch>
            <a:fillRect/>
          </a:stretch>
        </p:blipFill>
        <p:spPr>
          <a:xfrm>
            <a:off x="2" y="1787"/>
            <a:ext cx="12188823" cy="685621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grpSp>
      <p:pic>
        <p:nvPicPr>
          <p:cNvPr id="12" name="Picture 11"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itle 1"/>
          <p:cNvSpPr>
            <a:spLocks noGrp="1"/>
          </p:cNvSpPr>
          <p:nvPr>
            <p:ph type="title"/>
          </p:nvPr>
        </p:nvSpPr>
        <p:spPr>
          <a:xfrm>
            <a:off x="531812" y="406400"/>
            <a:ext cx="11125200" cy="889000"/>
          </a:xfrm>
          <a:prstGeom prst="rect">
            <a:avLst/>
          </a:prstGeom>
        </p:spPr>
        <p:txBody>
          <a:bodyPr/>
          <a:lstStyle/>
          <a:p>
            <a:r>
              <a:rPr lang="en-US" dirty="0"/>
              <a:t>Click to edit Master title style</a:t>
            </a:r>
          </a:p>
        </p:txBody>
      </p:sp>
      <p:sp>
        <p:nvSpPr>
          <p:cNvPr id="18" name="Content Placeholder 2"/>
          <p:cNvSpPr>
            <a:spLocks noGrp="1"/>
          </p:cNvSpPr>
          <p:nvPr>
            <p:ph idx="1"/>
          </p:nvPr>
        </p:nvSpPr>
        <p:spPr>
          <a:xfrm>
            <a:off x="531151" y="1981200"/>
            <a:ext cx="11126522" cy="3962400"/>
          </a:xfrm>
          <a:prstGeom prst="rect">
            <a:avLst/>
          </a:prstGeom>
        </p:spPr>
        <p:txBody>
          <a:bodyPr/>
          <a:lstStyle>
            <a:lvl1pPr marL="0" indent="0">
              <a:buNone/>
              <a:defRPr sz="2399" b="1"/>
            </a:lvl1pPr>
            <a:lvl2pPr marL="230119" indent="-230119">
              <a:spcBef>
                <a:spcPts val="400"/>
              </a:spcBef>
              <a:buFont typeface="Arial" charset="0"/>
              <a:buChar char="•"/>
              <a:tabLst/>
              <a:defRPr sz="1999"/>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hasCustomPrompt="1"/>
          </p:nvPr>
        </p:nvSpPr>
        <p:spPr>
          <a:xfrm>
            <a:off x="531814" y="1373743"/>
            <a:ext cx="11125199" cy="343299"/>
          </a:xfrm>
          <a:prstGeom prst="rect">
            <a:avLst/>
          </a:prstGeo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14" name="TextBox 13">
            <a:extLst>
              <a:ext uri="{FF2B5EF4-FFF2-40B4-BE49-F238E27FC236}">
                <a16:creationId xmlns:a16="http://schemas.microsoft.com/office/drawing/2014/main" id="{10B5FF34-4F77-4B33-9592-D5BF0724940F}"/>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a:solidFill>
                  <a:schemeClr val="tx1"/>
                </a:solidFill>
              </a:rPr>
              <a:t>Copyright © </a:t>
            </a:r>
            <a:r>
              <a:rPr lang="is-IS" sz="850">
                <a:solidFill>
                  <a:schemeClr val="tx1"/>
                </a:solidFill>
              </a:rPr>
              <a:t>2019</a:t>
            </a:r>
            <a:r>
              <a:rPr lang="en-US" sz="850">
                <a:solidFill>
                  <a:schemeClr val="tx1"/>
                </a:solidFill>
              </a:rPr>
              <a:t>, Oracle and/or its affiliates. All rights reserved.</a:t>
            </a:r>
          </a:p>
        </p:txBody>
      </p:sp>
    </p:spTree>
    <p:extLst>
      <p:ext uri="{BB962C8B-B14F-4D97-AF65-F5344CB8AC3E}">
        <p14:creationId xmlns:p14="http://schemas.microsoft.com/office/powerpoint/2010/main" val="198749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a:t>Click to edit Master title style</a:t>
            </a:r>
            <a:endParaRPr dirty="0"/>
          </a:p>
        </p:txBody>
      </p:sp>
      <p:sp>
        <p:nvSpPr>
          <p:cNvPr id="3" name="Content Placeholder 2"/>
          <p:cNvSpPr>
            <a:spLocks noGrp="1"/>
          </p:cNvSpPr>
          <p:nvPr>
            <p:ph idx="1"/>
          </p:nvPr>
        </p:nvSpPr>
        <p:spPr>
          <a:xfrm>
            <a:off x="531151" y="1524000"/>
            <a:ext cx="11126522" cy="44196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914400"/>
            <a:ext cx="11125199" cy="343299"/>
          </a:xfrm>
        </p:spPr>
        <p:txBody>
          <a:bodyPr>
            <a:noAutofit/>
          </a:bodyPr>
          <a:lstStyle>
            <a:lvl1pPr marL="1588" indent="0">
              <a:spcBef>
                <a:spcPts val="0"/>
              </a:spcBef>
              <a:buFontTx/>
              <a:buNone/>
              <a:defRPr sz="2400" b="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Content Placeholder 7"/>
          <p:cNvSpPr>
            <a:spLocks noGrp="1"/>
          </p:cNvSpPr>
          <p:nvPr>
            <p:ph sz="quarter" idx="14"/>
          </p:nvPr>
        </p:nvSpPr>
        <p:spPr>
          <a:xfrm>
            <a:off x="2208212" y="6552294"/>
            <a:ext cx="3291493" cy="228600"/>
          </a:xfrm>
        </p:spPr>
        <p:txBody>
          <a:bodyPr anchor="ctr"/>
          <a:lstStyle>
            <a:lvl1pPr marL="0" indent="0">
              <a:buFontTx/>
              <a:buNone/>
              <a:defRPr sz="1000"/>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1841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Page_Blue/Orang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0" y="0"/>
            <a:ext cx="12188825" cy="6858000"/>
          </a:xfrm>
          <a:prstGeom prst="rect">
            <a:avLst/>
          </a:prstGeom>
          <a:gradFill flip="none" rotWithShape="1">
            <a:gsLst>
              <a:gs pos="15000">
                <a:schemeClr val="accent3">
                  <a:lumMod val="50000"/>
                  <a:alpha val="84000"/>
                </a:schemeClr>
              </a:gs>
              <a:gs pos="58000">
                <a:schemeClr val="accent3"/>
              </a:gs>
            </a:gsLst>
            <a:lin ang="1278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1" name="Picture 10">
            <a:extLst>
              <a:ext uri="{FF2B5EF4-FFF2-40B4-BE49-F238E27FC236}">
                <a16:creationId xmlns:a16="http://schemas.microsoft.com/office/drawing/2014/main" id="{1615383A-D0AA-144F-84C5-8224E8766AB1}"/>
              </a:ext>
            </a:extLst>
          </p:cNvPr>
          <p:cNvPicPr>
            <a:picLocks noChangeAspect="1"/>
          </p:cNvPicPr>
          <p:nvPr userDrawn="1"/>
        </p:nvPicPr>
        <p:blipFill>
          <a:blip r:embed="rId2" cstate="email">
            <a:alphaModFix amt="95000"/>
            <a:extLst>
              <a:ext uri="{28A0092B-C50C-407E-A947-70E740481C1C}">
                <a14:useLocalDpi xmlns:a14="http://schemas.microsoft.com/office/drawing/2010/main"/>
              </a:ext>
            </a:extLst>
          </a:blip>
          <a:stretch>
            <a:fillRect/>
          </a:stretch>
        </p:blipFill>
        <p:spPr>
          <a:xfrm>
            <a:off x="3181" y="0"/>
            <a:ext cx="8273529" cy="6857999"/>
          </a:xfrm>
          <a:prstGeom prst="rect">
            <a:avLst/>
          </a:prstGeom>
        </p:spPr>
      </p:pic>
      <p:sp>
        <p:nvSpPr>
          <p:cNvPr id="14" name="Slide Number Placeholder 5"/>
          <p:cNvSpPr>
            <a:spLocks noGrp="1"/>
          </p:cNvSpPr>
          <p:nvPr userDrawn="1">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a:p>
        </p:txBody>
      </p:sp>
      <p:sp>
        <p:nvSpPr>
          <p:cNvPr id="10" name="Footer Placeholder 4">
            <a:extLst>
              <a:ext uri="{FF2B5EF4-FFF2-40B4-BE49-F238E27FC236}">
                <a16:creationId xmlns:a16="http://schemas.microsoft.com/office/drawing/2014/main" id="{F2B8949C-763D-2540-8419-C8AE4F225ECB}"/>
              </a:ext>
            </a:extLst>
          </p:cNvPr>
          <p:cNvSpPr>
            <a:spLocks noGrp="1"/>
          </p:cNvSpPr>
          <p:nvPr>
            <p:ph type="ftr" sz="quarter" idx="14"/>
          </p:nvPr>
        </p:nvSpPr>
        <p:spPr>
          <a:xfrm>
            <a:off x="3008244" y="6556248"/>
            <a:ext cx="8230252" cy="182880"/>
          </a:xfrm>
        </p:spPr>
        <p:txBody>
          <a:bodyPr/>
          <a:lstStyle>
            <a:lvl1pPr>
              <a:defRPr>
                <a:solidFill>
                  <a:schemeClr val="tx1"/>
                </a:solidFill>
              </a:defRPr>
            </a:lvl1pPr>
          </a:lstStyle>
          <a:p>
            <a:r>
              <a:rPr lang="en-IN"/>
              <a:t>Copyright © 2019, Oracle and/or its affiliates. All rights reserved.</a:t>
            </a:r>
            <a:endParaRPr lang="en-US"/>
          </a:p>
        </p:txBody>
      </p:sp>
      <p:sp>
        <p:nvSpPr>
          <p:cNvPr id="18"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814" y="1677432"/>
            <a:ext cx="11125198" cy="4381213"/>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2394AD5B-EDB1-1C41-9293-C1EF57CACA72}"/>
              </a:ext>
            </a:extLst>
          </p:cNvPr>
          <p:cNvSpPr>
            <a:spLocks noGrp="1"/>
          </p:cNvSpPr>
          <p:nvPr>
            <p:ph type="title"/>
          </p:nvPr>
        </p:nvSpPr>
        <p:spPr>
          <a:xfrm>
            <a:off x="531812" y="548640"/>
            <a:ext cx="11125200" cy="889000"/>
          </a:xfrm>
        </p:spPr>
        <p:txBody>
          <a:bodyPr anchor="b"/>
          <a:lstStyle>
            <a:lvl1pPr>
              <a:defRPr>
                <a:solidFill>
                  <a:srgbClr val="FFFFFF"/>
                </a:solidFill>
              </a:defRPr>
            </a:lvl1pPr>
          </a:lstStyle>
          <a:p>
            <a:endParaRPr dirty="0"/>
          </a:p>
        </p:txBody>
      </p:sp>
      <p:pic>
        <p:nvPicPr>
          <p:cNvPr id="13" name="Picture 12" descr="Oracle logo in white on red staging background" title="Oracle red badge logo">
            <a:extLst>
              <a:ext uri="{FF2B5EF4-FFF2-40B4-BE49-F238E27FC236}">
                <a16:creationId xmlns:a16="http://schemas.microsoft.com/office/drawing/2014/main" id="{E25AC71D-8758-914D-B778-5281F83C341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37350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5/8/19</a:t>
            </a:fld>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1787"/>
            <a:ext cx="12188819" cy="685621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77" y="1"/>
            <a:ext cx="12192002" cy="6858000"/>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2" name="Picture 11"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itle 1"/>
          <p:cNvSpPr>
            <a:spLocks noGrp="1"/>
          </p:cNvSpPr>
          <p:nvPr>
            <p:ph type="title"/>
          </p:nvPr>
        </p:nvSpPr>
        <p:spPr>
          <a:xfrm>
            <a:off x="531812" y="406400"/>
            <a:ext cx="11125200" cy="889000"/>
          </a:xfrm>
          <a:prstGeom prst="rect">
            <a:avLst/>
          </a:prstGeom>
        </p:spPr>
        <p:txBody>
          <a:bodyPr/>
          <a:lstStyle>
            <a:lvl1pPr>
              <a:defRPr>
                <a:solidFill>
                  <a:schemeClr val="bg1"/>
                </a:solidFill>
              </a:defRPr>
            </a:lvl1pPr>
          </a:lstStyle>
          <a:p>
            <a:r>
              <a:rPr lang="en-US" dirty="0"/>
              <a:t>Click to edit Master title style</a:t>
            </a:r>
          </a:p>
        </p:txBody>
      </p:sp>
      <p:sp>
        <p:nvSpPr>
          <p:cNvPr id="18"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4" name="TextBox 13">
            <a:extLst>
              <a:ext uri="{FF2B5EF4-FFF2-40B4-BE49-F238E27FC236}">
                <a16:creationId xmlns:a16="http://schemas.microsoft.com/office/drawing/2014/main" id="{7D7BF522-CF3F-446E-AE41-43BDF87D319C}"/>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a:solidFill>
                  <a:schemeClr val="tx1"/>
                </a:solidFill>
              </a:rPr>
              <a:t>Copyright © </a:t>
            </a:r>
            <a:r>
              <a:rPr lang="is-IS" sz="850">
                <a:solidFill>
                  <a:schemeClr val="tx1"/>
                </a:solidFill>
              </a:rPr>
              <a:t>2019</a:t>
            </a:r>
            <a:r>
              <a:rPr lang="en-US" sz="850">
                <a:solidFill>
                  <a:schemeClr val="tx1"/>
                </a:solidFill>
              </a:rPr>
              <a:t>, Oracle and/or its affiliates. All rights reserved.</a:t>
            </a:r>
          </a:p>
        </p:txBody>
      </p:sp>
    </p:spTree>
    <p:extLst>
      <p:ext uri="{BB962C8B-B14F-4D97-AF65-F5344CB8AC3E}">
        <p14:creationId xmlns:p14="http://schemas.microsoft.com/office/powerpoint/2010/main" val="152060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Section Header with Pictur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071574-399B-634D-8AE6-EF3691E43A88}"/>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96694" y="192024"/>
            <a:ext cx="11898457" cy="6208776"/>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7" name="TextBox 16">
            <a:extLst>
              <a:ext uri="{FF2B5EF4-FFF2-40B4-BE49-F238E27FC236}">
                <a16:creationId xmlns:a16="http://schemas.microsoft.com/office/drawing/2014/main" id="{44BC4928-ECE4-294F-AD67-F185A68DD250}"/>
              </a:ext>
            </a:extLst>
          </p:cNvPr>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a:solidFill>
                  <a:srgbClr val="58595B"/>
                </a:solidFill>
              </a:rPr>
              <a:t>Copyright © </a:t>
            </a:r>
            <a:r>
              <a:rPr lang="is-IS" sz="850">
                <a:solidFill>
                  <a:srgbClr val="58595B"/>
                </a:solidFill>
              </a:rPr>
              <a:t>2019</a:t>
            </a:r>
            <a:r>
              <a:rPr lang="en-US" sz="850">
                <a:solidFill>
                  <a:srgbClr val="58595B"/>
                </a:solidFill>
              </a:rPr>
              <a:t>, Oracle and/or its affiliates. All rights reserved.</a:t>
            </a:r>
          </a:p>
        </p:txBody>
      </p:sp>
      <p:sp>
        <p:nvSpPr>
          <p:cNvPr id="25" name="Text Placeholder 12">
            <a:extLst>
              <a:ext uri="{FF2B5EF4-FFF2-40B4-BE49-F238E27FC236}">
                <a16:creationId xmlns:a16="http://schemas.microsoft.com/office/drawing/2014/main" id="{53A70999-5B2D-6D44-B57D-F08C08A5F964}"/>
              </a:ext>
            </a:extLst>
          </p:cNvPr>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6" name="Title 6">
            <a:extLst>
              <a:ext uri="{FF2B5EF4-FFF2-40B4-BE49-F238E27FC236}">
                <a16:creationId xmlns:a16="http://schemas.microsoft.com/office/drawing/2014/main" id="{72D8CA4F-C56A-AB4F-B3EC-DBFF7C97FE2B}"/>
              </a:ext>
            </a:extLst>
          </p:cNvPr>
          <p:cNvSpPr>
            <a:spLocks noGrp="1"/>
          </p:cNvSpPr>
          <p:nvPr>
            <p:ph type="title"/>
          </p:nvPr>
        </p:nvSpPr>
        <p:spPr>
          <a:xfrm>
            <a:off x="531812" y="406400"/>
            <a:ext cx="11125200" cy="889000"/>
          </a:xfrm>
        </p:spPr>
        <p:txBody>
          <a:bodyPr/>
          <a:lstStyle/>
          <a:p>
            <a:r>
              <a:rPr lang="en-US" dirty="0"/>
              <a:t>Click to edit Master title style</a:t>
            </a:r>
            <a:endParaRPr dirty="0"/>
          </a:p>
        </p:txBody>
      </p:sp>
    </p:spTree>
    <p:extLst>
      <p:ext uri="{BB962C8B-B14F-4D97-AF65-F5344CB8AC3E}">
        <p14:creationId xmlns:p14="http://schemas.microsoft.com/office/powerpoint/2010/main" val="363997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695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5/8/19</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52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ubtitle, Bod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a:ext>
            </a:extLst>
          </a:blip>
          <a:stretch>
            <a:fillRect/>
          </a:stretch>
        </p:blipFill>
        <p:spPr>
          <a:xfrm>
            <a:off x="1" y="1787"/>
            <a:ext cx="12188823" cy="685621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2" name="Picture 11"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itle 1"/>
          <p:cNvSpPr>
            <a:spLocks noGrp="1"/>
          </p:cNvSpPr>
          <p:nvPr>
            <p:ph type="title"/>
          </p:nvPr>
        </p:nvSpPr>
        <p:spPr>
          <a:xfrm>
            <a:off x="531812" y="406400"/>
            <a:ext cx="11125200" cy="889000"/>
          </a:xfrm>
          <a:prstGeom prst="rect">
            <a:avLst/>
          </a:prstGeom>
        </p:spPr>
        <p:txBody>
          <a:bodyPr/>
          <a:lstStyle/>
          <a:p>
            <a:r>
              <a:rPr lang="en-US" dirty="0"/>
              <a:t>Click to edit Master title style</a:t>
            </a:r>
          </a:p>
        </p:txBody>
      </p:sp>
      <p:sp>
        <p:nvSpPr>
          <p:cNvPr id="18" name="Content Placeholder 2"/>
          <p:cNvSpPr>
            <a:spLocks noGrp="1"/>
          </p:cNvSpPr>
          <p:nvPr>
            <p:ph idx="1"/>
          </p:nvPr>
        </p:nvSpPr>
        <p:spPr>
          <a:xfrm>
            <a:off x="531151" y="1981200"/>
            <a:ext cx="11126522" cy="3962400"/>
          </a:xfrm>
          <a:prstGeom prst="rect">
            <a:avLst/>
          </a:prstGeo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4" name="TextBox 13">
            <a:extLst>
              <a:ext uri="{FF2B5EF4-FFF2-40B4-BE49-F238E27FC236}">
                <a16:creationId xmlns:a16="http://schemas.microsoft.com/office/drawing/2014/main" id="{10B5FF34-4F77-4B33-9592-D5BF0724940F}"/>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a:solidFill>
                  <a:schemeClr val="tx1"/>
                </a:solidFill>
              </a:rPr>
              <a:t>Copyright © </a:t>
            </a:r>
            <a:r>
              <a:rPr lang="is-IS" sz="850">
                <a:solidFill>
                  <a:schemeClr val="tx1"/>
                </a:solidFill>
              </a:rPr>
              <a:t>2018</a:t>
            </a:r>
            <a:r>
              <a:rPr lang="en-US" sz="850">
                <a:solidFill>
                  <a:schemeClr val="tx1"/>
                </a:solidFill>
              </a:rPr>
              <a:t>, Oracle and/or its affiliates. All rights reserved.</a:t>
            </a:r>
          </a:p>
        </p:txBody>
      </p:sp>
    </p:spTree>
    <p:extLst>
      <p:ext uri="{BB962C8B-B14F-4D97-AF65-F5344CB8AC3E}">
        <p14:creationId xmlns:p14="http://schemas.microsoft.com/office/powerpoint/2010/main" val="157551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9741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5/8/19</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23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9EB845-899A-1C4F-80BC-33C0D07764AB}" type="datetime1">
              <a:rPr lang="en-US" smtClean="0"/>
              <a:t>5/8/19</a:t>
            </a:fld>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209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t>5/8/19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995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Subtitle, Bod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a:ext>
            </a:extLst>
          </a:blip>
          <a:stretch>
            <a:fillRect/>
          </a:stretch>
        </p:blipFill>
        <p:spPr>
          <a:xfrm>
            <a:off x="1" y="1787"/>
            <a:ext cx="12188823" cy="685621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2" name="Picture 11"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itle 1"/>
          <p:cNvSpPr>
            <a:spLocks noGrp="1"/>
          </p:cNvSpPr>
          <p:nvPr>
            <p:ph type="title"/>
          </p:nvPr>
        </p:nvSpPr>
        <p:spPr>
          <a:xfrm>
            <a:off x="531812" y="406400"/>
            <a:ext cx="11125200" cy="889000"/>
          </a:xfrm>
          <a:prstGeom prst="rect">
            <a:avLst/>
          </a:prstGeom>
        </p:spPr>
        <p:txBody>
          <a:bodyPr/>
          <a:lstStyle/>
          <a:p>
            <a:r>
              <a:rPr lang="en-US" dirty="0"/>
              <a:t>Click to edit Master title style</a:t>
            </a:r>
          </a:p>
        </p:txBody>
      </p:sp>
      <p:sp>
        <p:nvSpPr>
          <p:cNvPr id="18" name="Content Placeholder 2"/>
          <p:cNvSpPr>
            <a:spLocks noGrp="1"/>
          </p:cNvSpPr>
          <p:nvPr>
            <p:ph idx="1"/>
          </p:nvPr>
        </p:nvSpPr>
        <p:spPr>
          <a:xfrm>
            <a:off x="531151" y="1981200"/>
            <a:ext cx="11126522" cy="3962400"/>
          </a:xfrm>
          <a:prstGeom prst="rect">
            <a:avLst/>
          </a:prstGeo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4" name="TextBox 13">
            <a:extLst>
              <a:ext uri="{FF2B5EF4-FFF2-40B4-BE49-F238E27FC236}">
                <a16:creationId xmlns:a16="http://schemas.microsoft.com/office/drawing/2014/main" id="{10B5FF34-4F77-4B33-9592-D5BF0724940F}"/>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a:solidFill>
                  <a:schemeClr val="tx1"/>
                </a:solidFill>
              </a:rPr>
              <a:t>Copyright © </a:t>
            </a:r>
            <a:r>
              <a:rPr lang="is-IS" sz="850">
                <a:solidFill>
                  <a:schemeClr val="tx1"/>
                </a:solidFill>
              </a:rPr>
              <a:t>2019</a:t>
            </a:r>
            <a:r>
              <a:rPr lang="en-US" sz="850">
                <a:solidFill>
                  <a:schemeClr val="tx1"/>
                </a:solidFill>
              </a:rPr>
              <a:t>, Oracle and/or its affiliates. All rights reserved.</a:t>
            </a:r>
          </a:p>
        </p:txBody>
      </p:sp>
    </p:spTree>
    <p:extLst>
      <p:ext uri="{BB962C8B-B14F-4D97-AF65-F5344CB8AC3E}">
        <p14:creationId xmlns:p14="http://schemas.microsoft.com/office/powerpoint/2010/main" val="267681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5/8/19</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with Picture">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5/8/19</a:t>
            </a:fld>
            <a:endParaRPr lang="en-US"/>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chemeClr val="tx1"/>
                </a:solidFill>
              </a:rPr>
              <a:t>Copyright © </a:t>
            </a:r>
            <a:r>
              <a:rPr lang="en-US" sz="850">
                <a:solidFill>
                  <a:schemeClr val="tx1"/>
                </a:solidFill>
              </a:rPr>
              <a:t>2018,</a:t>
            </a:r>
            <a:r>
              <a:rPr sz="85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8" name="Parallelogram 7"/>
          <p:cNvSpPr/>
          <p:nvPr userDrawn="1"/>
        </p:nvSpPr>
        <p:spPr>
          <a:xfrm>
            <a:off x="-3157734" y="0"/>
            <a:ext cx="10459469" cy="6856214"/>
          </a:xfrm>
          <a:prstGeom prst="parallelogram">
            <a:avLst>
              <a:gd name="adj" fmla="val 36579"/>
            </a:avLst>
          </a:prstGeom>
          <a:solidFill>
            <a:srgbClr val="AD072F">
              <a:alpha val="69804"/>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2672558" y="4380818"/>
            <a:ext cx="9440206" cy="1142702"/>
          </a:xfrm>
          <a:prstGeom prst="parallelogram">
            <a:avLst>
              <a:gd name="adj" fmla="val 36579"/>
            </a:avLst>
          </a:prstGeom>
          <a:blipFill dpi="0" rotWithShape="1">
            <a:blip r:embed="rId4"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0" name="Text Placeholder 12"/>
          <p:cNvSpPr>
            <a:spLocks noGrp="1"/>
          </p:cNvSpPr>
          <p:nvPr>
            <p:ph type="body" sz="quarter" idx="13" hasCustomPrompt="1"/>
          </p:nvPr>
        </p:nvSpPr>
        <p:spPr>
          <a:xfrm>
            <a:off x="202153" y="4432350"/>
            <a:ext cx="6084277"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Tree>
    <p:extLst>
      <p:ext uri="{BB962C8B-B14F-4D97-AF65-F5344CB8AC3E}">
        <p14:creationId xmlns:p14="http://schemas.microsoft.com/office/powerpoint/2010/main" val="3410508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a:t>
            </a:fld>
            <a:endParaRPr>
              <a:solidFill>
                <a:srgbClr val="58595B"/>
              </a:solidFill>
              <a:latin typeface="Calibri"/>
            </a:endParaRPr>
          </a:p>
        </p:txBody>
      </p:sp>
    </p:spTree>
    <p:extLst>
      <p:ext uri="{BB962C8B-B14F-4D97-AF65-F5344CB8AC3E}">
        <p14:creationId xmlns:p14="http://schemas.microsoft.com/office/powerpoint/2010/main" val="77355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91694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2018,</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45640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2018,</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9032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0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2018,</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spTree>
    <p:extLst>
      <p:ext uri="{BB962C8B-B14F-4D97-AF65-F5344CB8AC3E}">
        <p14:creationId xmlns:p14="http://schemas.microsoft.com/office/powerpoint/2010/main" val="305168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a:ln>
                  <a:noFill/>
                </a:ln>
                <a:solidFill>
                  <a:srgbClr val="FFFFFF"/>
                </a:solidFill>
                <a:effectLst/>
                <a:uLnTx/>
                <a:uFillTx/>
                <a:latin typeface="Calibri"/>
                <a:ea typeface="+mn-ea"/>
                <a:cs typeface="+mn-cs"/>
              </a:rPr>
              <a:t>2018,</a:t>
            </a:r>
            <a:r>
              <a:rPr kumimoji="0" sz="850" b="0" i="0" u="none" strike="noStrike" kern="1200" cap="none" spc="0" normalizeH="0" baseline="0" noProof="0">
                <a:ln>
                  <a:noFill/>
                </a:ln>
                <a:solidFill>
                  <a:srgbClr val="FFFFFF"/>
                </a:solidFill>
                <a:effectLst/>
                <a:uLnTx/>
                <a:uFillTx/>
                <a:latin typeface="Calibri"/>
                <a:ea typeface="+mn-ea"/>
                <a:cs typeface="+mn-cs"/>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FFFFFF"/>
              </a:solidFill>
              <a:effectLst/>
              <a:uLnTx/>
              <a:uFillTx/>
              <a:latin typeface="Calibri"/>
              <a:ea typeface="+mn-ea"/>
              <a:cs typeface="+mn-cs"/>
            </a:endParaRPr>
          </a:p>
        </p:txBody>
      </p:sp>
      <p:pic>
        <p:nvPicPr>
          <p:cNvPr id="11" name="Picture 10"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087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a:ln>
                  <a:noFill/>
                </a:ln>
                <a:solidFill>
                  <a:srgbClr val="FFFFFF"/>
                </a:solidFill>
                <a:effectLst/>
                <a:uLnTx/>
                <a:uFillTx/>
                <a:latin typeface="Calibri"/>
                <a:ea typeface="+mn-ea"/>
                <a:cs typeface="+mn-cs"/>
              </a:rPr>
              <a:t>2018,</a:t>
            </a:r>
            <a:r>
              <a:rPr kumimoji="0" sz="850" b="0" i="0" u="none" strike="noStrike" kern="1200" cap="none" spc="0" normalizeH="0" baseline="0" noProof="0">
                <a:ln>
                  <a:noFill/>
                </a:ln>
                <a:solidFill>
                  <a:srgbClr val="FFFFFF"/>
                </a:solidFill>
                <a:effectLst/>
                <a:uLnTx/>
                <a:uFillTx/>
                <a:latin typeface="Calibri"/>
                <a:ea typeface="+mn-ea"/>
                <a:cs typeface="+mn-cs"/>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68212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2018,</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60983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7F89A5-D782-4B43-A6E6-B3D76A793131}"/>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a:ln>
                  <a:noFill/>
                </a:ln>
                <a:solidFill>
                  <a:srgbClr val="FFFFFF"/>
                </a:solidFill>
                <a:effectLst/>
                <a:uLnTx/>
                <a:uFillTx/>
                <a:latin typeface="Calibri"/>
                <a:ea typeface="+mn-ea"/>
                <a:cs typeface="+mn-cs"/>
              </a:rPr>
              <a:t>2018,</a:t>
            </a:r>
            <a:r>
              <a:rPr kumimoji="0" sz="850" b="0" i="0" u="none" strike="noStrike" kern="1200" cap="none" spc="0" normalizeH="0" baseline="0" noProof="0">
                <a:ln>
                  <a:noFill/>
                </a:ln>
                <a:solidFill>
                  <a:srgbClr val="FFFFFF"/>
                </a:solidFill>
                <a:effectLst/>
                <a:uLnTx/>
                <a:uFillTx/>
                <a:latin typeface="Calibri"/>
                <a:ea typeface="+mn-ea"/>
                <a:cs typeface="+mn-cs"/>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8657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5/8/19</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779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84628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Title Slide with Picture">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pPr/>
              <a:t>5/8/19</a:t>
            </a:fld>
            <a:endParaRPr lang="en-US"/>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chemeClr val="tx1"/>
                </a:solidFill>
              </a:rPr>
              <a:t>Copyright © </a:t>
            </a:r>
            <a:r>
              <a:rPr lang="en-US" sz="850">
                <a:solidFill>
                  <a:schemeClr val="tx1"/>
                </a:solidFill>
              </a:rPr>
              <a:t>2019,</a:t>
            </a:r>
            <a:r>
              <a:rPr sz="85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8" name="Parallelogram 7"/>
          <p:cNvSpPr/>
          <p:nvPr userDrawn="1"/>
        </p:nvSpPr>
        <p:spPr>
          <a:xfrm>
            <a:off x="-3157734" y="0"/>
            <a:ext cx="10459469" cy="6856214"/>
          </a:xfrm>
          <a:prstGeom prst="parallelogram">
            <a:avLst>
              <a:gd name="adj" fmla="val 36579"/>
            </a:avLst>
          </a:prstGeom>
          <a:solidFill>
            <a:srgbClr val="AD072F">
              <a:alpha val="69804"/>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2672558" y="4380818"/>
            <a:ext cx="9440206" cy="1142702"/>
          </a:xfrm>
          <a:prstGeom prst="parallelogram">
            <a:avLst>
              <a:gd name="adj" fmla="val 36579"/>
            </a:avLst>
          </a:prstGeom>
          <a:blipFill dpi="0" rotWithShape="1">
            <a:blip r:embed="rId4"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0" name="Text Placeholder 12"/>
          <p:cNvSpPr>
            <a:spLocks noGrp="1"/>
          </p:cNvSpPr>
          <p:nvPr>
            <p:ph type="body" sz="quarter" idx="13" hasCustomPrompt="1"/>
          </p:nvPr>
        </p:nvSpPr>
        <p:spPr>
          <a:xfrm>
            <a:off x="202153" y="4432350"/>
            <a:ext cx="6084277"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Tree>
    <p:extLst>
      <p:ext uri="{BB962C8B-B14F-4D97-AF65-F5344CB8AC3E}">
        <p14:creationId xmlns:p14="http://schemas.microsoft.com/office/powerpoint/2010/main" val="1015783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Footer Placeholder 4"/>
          <p:cNvSpPr>
            <a:spLocks noGrp="1"/>
          </p:cNvSpPr>
          <p:nvPr>
            <p:ph type="ftr" sz="quarter" idx="14"/>
          </p:nvPr>
        </p:nvSpPr>
        <p:spPr/>
        <p:txBody>
          <a:bodyPr/>
          <a:lstStyle>
            <a:lvl1pPr>
              <a:defRPr/>
            </a:lvl1pPr>
          </a:lstStyle>
          <a:p>
            <a:endParaRPr lang="en-US">
              <a:solidFill>
                <a:srgbClr val="58595B"/>
              </a:solidFill>
              <a:latin typeface="Calibri"/>
            </a:endParaRPr>
          </a:p>
        </p:txBody>
      </p:sp>
      <p:sp>
        <p:nvSpPr>
          <p:cNvPr id="6" name="Slide Number Placeholder 5"/>
          <p:cNvSpPr>
            <a:spLocks noGrp="1"/>
          </p:cNvSpPr>
          <p:nvPr>
            <p:ph type="sldNum" sz="quarter" idx="15"/>
          </p:nvPr>
        </p:nvSpPr>
        <p:spPr/>
        <p:txBody>
          <a:bodyPr/>
          <a:lstStyle>
            <a:lvl1pPr>
              <a:defRPr/>
            </a:lvl1pPr>
          </a:lstStyle>
          <a:p>
            <a:fld id="{2AB15041-5E31-E74D-AB4C-3B78331520D1}" type="slidenum">
              <a:rPr lang="en-US">
                <a:solidFill>
                  <a:srgbClr val="58595B"/>
                </a:solidFill>
                <a:latin typeface="Calibri"/>
              </a:rPr>
              <a:pPr/>
              <a:t>‹#›</a:t>
            </a:fld>
            <a:endParaRPr lang="en-US">
              <a:solidFill>
                <a:srgbClr val="58595B"/>
              </a:solidFill>
              <a:latin typeface="Calibri"/>
            </a:endParaRPr>
          </a:p>
        </p:txBody>
      </p:sp>
    </p:spTree>
    <p:extLst>
      <p:ext uri="{BB962C8B-B14F-4D97-AF65-F5344CB8AC3E}">
        <p14:creationId xmlns:p14="http://schemas.microsoft.com/office/powerpoint/2010/main" val="63921463"/>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lvl1pPr>
          </a:lstStyle>
          <a:p>
            <a:endParaRPr lang="en-US">
              <a:solidFill>
                <a:srgbClr val="58595B"/>
              </a:solidFill>
              <a:latin typeface="Calibri"/>
            </a:endParaRPr>
          </a:p>
        </p:txBody>
      </p:sp>
      <p:sp>
        <p:nvSpPr>
          <p:cNvPr id="3" name="Slide Number Placeholder 3"/>
          <p:cNvSpPr>
            <a:spLocks noGrp="1"/>
          </p:cNvSpPr>
          <p:nvPr>
            <p:ph type="sldNum" sz="quarter" idx="11"/>
          </p:nvPr>
        </p:nvSpPr>
        <p:spPr/>
        <p:txBody>
          <a:bodyPr/>
          <a:lstStyle>
            <a:lvl1pPr>
              <a:defRPr/>
            </a:lvl1pPr>
          </a:lstStyle>
          <a:p>
            <a:fld id="{3F8C8564-EEF2-9145-AFD6-08E60F501362}" type="slidenum">
              <a:rPr lang="en-US">
                <a:solidFill>
                  <a:srgbClr val="58595B"/>
                </a:solidFill>
                <a:latin typeface="Calibri"/>
              </a:rPr>
              <a:pPr/>
              <a:t>‹#›</a:t>
            </a:fld>
            <a:endParaRPr lang="en-US">
              <a:solidFill>
                <a:srgbClr val="58595B"/>
              </a:solidFill>
              <a:latin typeface="Calibri"/>
            </a:endParaRPr>
          </a:p>
        </p:txBody>
      </p:sp>
    </p:spTree>
    <p:extLst>
      <p:ext uri="{BB962C8B-B14F-4D97-AF65-F5344CB8AC3E}">
        <p14:creationId xmlns:p14="http://schemas.microsoft.com/office/powerpoint/2010/main" val="617823219"/>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2" name="Picture 2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black">
          <a:xfrm>
            <a:off x="3822700" y="2843213"/>
            <a:ext cx="4543425" cy="569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2"/>
          <p:cNvGrpSpPr/>
          <p:nvPr/>
        </p:nvGrpSpPr>
        <p:grpSpPr>
          <a:xfrm>
            <a:off x="0" y="0"/>
            <a:ext cx="12189398" cy="6858000"/>
            <a:chOff x="0" y="0"/>
            <a:chExt cx="12189398" cy="6858000"/>
          </a:xfrm>
          <a:solidFill>
            <a:srgbClr val="D8E1E6"/>
          </a:solidFill>
        </p:grpSpPr>
        <p:sp>
          <p:nvSpPr>
            <p:cNvPr id="4" name="Rectangle 3"/>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5" name="Rectangle 4"/>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6" name="Rectangle 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7" name="Rectangle 6"/>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grpSp>
    </p:spTree>
    <p:extLst>
      <p:ext uri="{BB962C8B-B14F-4D97-AF65-F5344CB8AC3E}">
        <p14:creationId xmlns:p14="http://schemas.microsoft.com/office/powerpoint/2010/main" val="382329229"/>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58595B"/>
              </a:solidFill>
              <a:latin typeface="Calibri"/>
            </a:endParaRPr>
          </a:p>
        </p:txBody>
      </p:sp>
      <p:sp>
        <p:nvSpPr>
          <p:cNvPr id="4" name="Footer Placeholder 3"/>
          <p:cNvSpPr>
            <a:spLocks noGrp="1"/>
          </p:cNvSpPr>
          <p:nvPr>
            <p:ph type="ftr" sz="quarter" idx="11"/>
          </p:nvPr>
        </p:nvSpPr>
        <p:spPr/>
        <p:txBody>
          <a:bodyPr/>
          <a:lstStyle>
            <a:lvl1pPr>
              <a:defRPr/>
            </a:lvl1pPr>
          </a:lstStyle>
          <a:p>
            <a:endParaRPr lang="en-US">
              <a:solidFill>
                <a:srgbClr val="58595B"/>
              </a:solidFill>
              <a:latin typeface="Calibri"/>
            </a:endParaRPr>
          </a:p>
        </p:txBody>
      </p:sp>
      <p:sp>
        <p:nvSpPr>
          <p:cNvPr id="5" name="Slide Number Placeholder 4"/>
          <p:cNvSpPr>
            <a:spLocks noGrp="1"/>
          </p:cNvSpPr>
          <p:nvPr>
            <p:ph type="sldNum" sz="quarter" idx="12"/>
          </p:nvPr>
        </p:nvSpPr>
        <p:spPr/>
        <p:txBody>
          <a:bodyPr/>
          <a:lstStyle>
            <a:lvl1pPr>
              <a:defRPr/>
            </a:lvl1pPr>
          </a:lstStyle>
          <a:p>
            <a:fld id="{16BE91CD-943D-D548-8383-CE1EEE750BF7}" type="slidenum">
              <a:rPr lang="en-US">
                <a:solidFill>
                  <a:srgbClr val="58595B"/>
                </a:solidFill>
                <a:latin typeface="Calibri"/>
              </a:rPr>
              <a:pPr/>
              <a:t>‹#›</a:t>
            </a:fld>
            <a:endParaRPr lang="en-US">
              <a:solidFill>
                <a:srgbClr val="58595B"/>
              </a:solidFill>
              <a:latin typeface="Calibri"/>
            </a:endParaRPr>
          </a:p>
        </p:txBody>
      </p:sp>
    </p:spTree>
    <p:extLst>
      <p:ext uri="{BB962C8B-B14F-4D97-AF65-F5344CB8AC3E}">
        <p14:creationId xmlns:p14="http://schemas.microsoft.com/office/powerpoint/2010/main" val="3047517319"/>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3675" y="192088"/>
            <a:ext cx="11834813" cy="654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bwMode="gray">
          <a:xfrm>
            <a:off x="123902" y="192024"/>
            <a:ext cx="11904594" cy="6660122"/>
          </a:xfrm>
          <a:prstGeom prst="rect">
            <a:avLst/>
          </a:prstGeom>
          <a:gradFill flip="none" rotWithShape="1">
            <a:gsLst>
              <a:gs pos="24000">
                <a:srgbClr val="FFFFFF"/>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sp>
        <p:nvSpPr>
          <p:cNvPr id="7" name="Rectangle 6"/>
          <p:cNvSpPr/>
          <p:nvPr userDrawn="1"/>
        </p:nvSpPr>
        <p:spPr bwMode="gray">
          <a:xfrm>
            <a:off x="139389" y="78816"/>
            <a:ext cx="12014439" cy="6364351"/>
          </a:xfrm>
          <a:prstGeom prst="rect">
            <a:avLst/>
          </a:prstGeom>
          <a:gradFill flip="none" rotWithShape="1">
            <a:gsLst>
              <a:gs pos="16000">
                <a:schemeClr val="bg1">
                  <a:alpha val="25000"/>
                </a:schemeClr>
              </a:gs>
              <a:gs pos="61000">
                <a:srgbClr val="FFFFFF">
                  <a:alpha val="10000"/>
                </a:srgbClr>
              </a:gs>
              <a:gs pos="99000">
                <a:srgbClr val="FFFFFF">
                  <a:alpha val="10000"/>
                </a:srgbClr>
              </a:gs>
            </a:gsLst>
            <a:lin ang="54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FFFFFF"/>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a:t>
            </a:fld>
            <a:endParaRPr lang="en-US">
              <a:latin typeface="Calibri"/>
            </a:endParaRPr>
          </a:p>
        </p:txBody>
      </p:sp>
    </p:spTree>
    <p:extLst>
      <p:ext uri="{BB962C8B-B14F-4D97-AF65-F5344CB8AC3E}">
        <p14:creationId xmlns:p14="http://schemas.microsoft.com/office/powerpoint/2010/main" val="3712290992"/>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5"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103406" y="142162"/>
            <a:ext cx="11891457" cy="654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bwMode="gray">
          <a:xfrm>
            <a:off x="193962" y="192024"/>
            <a:ext cx="11904594" cy="6567036"/>
          </a:xfrm>
          <a:prstGeom prst="rect">
            <a:avLst/>
          </a:prstGeom>
          <a:gradFill flip="none" rotWithShape="1">
            <a:gsLst>
              <a:gs pos="3000">
                <a:schemeClr val="bg1">
                  <a:alpha val="80000"/>
                </a:schemeClr>
              </a:gs>
              <a:gs pos="99000">
                <a:srgbClr val="FFFFFF">
                  <a:alpha val="80000"/>
                </a:srgbClr>
              </a:gs>
              <a:gs pos="47000">
                <a:srgbClr val="FFFFFF">
                  <a:alpha val="80000"/>
                </a:srgbClr>
              </a:gs>
            </a:gsLst>
            <a:lin ang="162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a:solidFill>
                <a:srgbClr val="58595B"/>
              </a:solidFill>
              <a:cs typeface="ＭＳ Ｐゴシック" charset="0"/>
            </a:endParaRPr>
          </a:p>
        </p:txBody>
      </p:sp>
      <p:grpSp>
        <p:nvGrpSpPr>
          <p:cNvPr id="8" name="Group 7"/>
          <p:cNvGrpSpPr/>
          <p:nvPr userDrawn="1"/>
        </p:nvGrpSpPr>
        <p:grpSpPr>
          <a:xfrm>
            <a:off x="0" y="0"/>
            <a:ext cx="12189398"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grpSp>
      <p:sp>
        <p:nvSpPr>
          <p:cNvPr id="13" name="TextBox 12"/>
          <p:cNvSpPr txBox="1"/>
          <p:nvPr userDrawn="1"/>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6" name="Title 1"/>
          <p:cNvSpPr>
            <a:spLocks noGrp="1"/>
          </p:cNvSpPr>
          <p:nvPr>
            <p:ph type="title"/>
          </p:nvPr>
        </p:nvSpPr>
        <p:spPr>
          <a:xfrm>
            <a:off x="531812" y="406400"/>
            <a:ext cx="11125200" cy="889000"/>
          </a:xfrm>
        </p:spPr>
        <p:txBody>
          <a:bodyPr/>
          <a:lstStyle/>
          <a:p>
            <a:r>
              <a:rPr lang="en-US" dirty="0"/>
              <a:t>Click to edit Master title style</a:t>
            </a:r>
            <a:endParaRPr dirty="0"/>
          </a:p>
        </p:txBody>
      </p:sp>
      <p:sp>
        <p:nvSpPr>
          <p:cNvPr id="22"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3" name="Content Placeholder 2"/>
          <p:cNvSpPr>
            <a:spLocks noGrp="1"/>
          </p:cNvSpPr>
          <p:nvPr>
            <p:ph idx="1"/>
          </p:nvPr>
        </p:nvSpPr>
        <p:spPr>
          <a:xfrm>
            <a:off x="530490" y="201676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5" name="Footer Placeholder 4"/>
          <p:cNvSpPr>
            <a:spLocks noGrp="1"/>
          </p:cNvSpPr>
          <p:nvPr>
            <p:ph type="ftr" sz="quarter" idx="14"/>
          </p:nvPr>
        </p:nvSpPr>
        <p:spPr/>
        <p:txBody>
          <a:bodyPr/>
          <a:lstStyle>
            <a:lvl1pPr>
              <a:defRPr>
                <a:solidFill>
                  <a:srgbClr val="58595B"/>
                </a:solidFill>
              </a:defRPr>
            </a:lvl1pPr>
          </a:lstStyle>
          <a:p>
            <a:endParaRPr lang="en-US">
              <a:latin typeface="Calibri"/>
            </a:endParaRPr>
          </a:p>
        </p:txBody>
      </p:sp>
      <p:sp>
        <p:nvSpPr>
          <p:cNvPr id="17" name="Slide Number Placeholder 5"/>
          <p:cNvSpPr>
            <a:spLocks noGrp="1"/>
          </p:cNvSpPr>
          <p:nvPr>
            <p:ph type="sldNum" sz="quarter" idx="15"/>
          </p:nvPr>
        </p:nvSpPr>
        <p:spPr/>
        <p:txBody>
          <a:bodyPr/>
          <a:lstStyle>
            <a:lvl1pPr>
              <a:defRPr>
                <a:solidFill>
                  <a:srgbClr val="58595B"/>
                </a:solidFill>
              </a:defRPr>
            </a:lvl1pPr>
          </a:lstStyle>
          <a:p>
            <a:fld id="{04BD5943-26C0-5944-BEC4-DF27B6FC8A1F}" type="slidenum">
              <a:rPr lang="en-US">
                <a:latin typeface="Calibri"/>
              </a:rPr>
              <a:pPr/>
              <a:t>‹#›</a:t>
            </a:fld>
            <a:endParaRPr lang="en-US">
              <a:latin typeface="Calibri"/>
            </a:endParaRPr>
          </a:p>
        </p:txBody>
      </p:sp>
    </p:spTree>
    <p:extLst>
      <p:ext uri="{BB962C8B-B14F-4D97-AF65-F5344CB8AC3E}">
        <p14:creationId xmlns:p14="http://schemas.microsoft.com/office/powerpoint/2010/main" val="2427319036"/>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153D-B4EA-4E47-A88D-FD22AAB26F0A}"/>
              </a:ext>
            </a:extLst>
          </p:cNvPr>
          <p:cNvSpPr>
            <a:spLocks noGrp="1"/>
          </p:cNvSpPr>
          <p:nvPr>
            <p:ph type="title"/>
          </p:nvPr>
        </p:nvSpPr>
        <p:spPr>
          <a:xfrm>
            <a:off x="4511764" y="342901"/>
            <a:ext cx="7163842" cy="889000"/>
          </a:xfrm>
        </p:spPr>
        <p:txBody>
          <a:bodyPr/>
          <a:lstStyle>
            <a:lvl1pPr>
              <a:defRPr sz="4400">
                <a:solidFill>
                  <a:srgbClr val="000000"/>
                </a:solidFill>
              </a:defRPr>
            </a:lvl1pPr>
          </a:lstStyle>
          <a:p>
            <a:r>
              <a:rPr lang="en-US" dirty="0"/>
              <a:t>Click to edit Master title style</a:t>
            </a:r>
            <a:endParaRPr dirty="0"/>
          </a:p>
        </p:txBody>
      </p:sp>
      <p:sp>
        <p:nvSpPr>
          <p:cNvPr id="3" name="Content Placeholder 2">
            <a:extLst>
              <a:ext uri="{FF2B5EF4-FFF2-40B4-BE49-F238E27FC236}">
                <a16:creationId xmlns:a16="http://schemas.microsoft.com/office/drawing/2014/main" id="{93640C5B-9254-4BD9-8C7B-7986478E8858}"/>
              </a:ext>
            </a:extLst>
          </p:cNvPr>
          <p:cNvSpPr>
            <a:spLocks noGrp="1"/>
          </p:cNvSpPr>
          <p:nvPr>
            <p:ph idx="1" hasCustomPrompt="1"/>
          </p:nvPr>
        </p:nvSpPr>
        <p:spPr>
          <a:xfrm>
            <a:off x="4976946" y="2057399"/>
            <a:ext cx="6733388" cy="4457699"/>
          </a:xfrm>
        </p:spPr>
        <p:txBody>
          <a:bodyPr>
            <a:normAutofit/>
          </a:bodyPr>
          <a:lstStyle>
            <a:lvl1pPr>
              <a:buClr>
                <a:schemeClr val="bg1"/>
              </a:buClr>
              <a:defRPr sz="4000">
                <a:solidFill>
                  <a:schemeClr val="bg1"/>
                </a:solidFill>
              </a:defRPr>
            </a:lvl1pPr>
            <a:lvl2pPr>
              <a:buClr>
                <a:schemeClr val="bg1"/>
              </a:buClr>
              <a:defRPr sz="3600">
                <a:solidFill>
                  <a:schemeClr val="bg1"/>
                </a:solidFill>
              </a:defRPr>
            </a:lvl2pPr>
            <a:lvl3pPr>
              <a:buClr>
                <a:schemeClr val="bg1"/>
              </a:buClr>
              <a:defRPr sz="3200">
                <a:solidFill>
                  <a:schemeClr val="bg1"/>
                </a:solidFill>
              </a:defRPr>
            </a:lvl3pPr>
            <a:lvl4pPr>
              <a:buClr>
                <a:schemeClr val="bg1"/>
              </a:buClr>
              <a:defRPr sz="2800">
                <a:solidFill>
                  <a:schemeClr val="bg1"/>
                </a:solidFill>
              </a:defRPr>
            </a:lvl4pPr>
            <a:lvl5pPr>
              <a:buClr>
                <a:schemeClr val="bg1"/>
              </a:buClr>
              <a:defRPr sz="2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4548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5/8/19</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5/8/19</a:t>
            </a:fld>
            <a:endParaRPr>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3620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URPLE2">
    <p:spTree>
      <p:nvGrpSpPr>
        <p:cNvPr id="1" name=""/>
        <p:cNvGrpSpPr/>
        <p:nvPr/>
      </p:nvGrpSpPr>
      <p:grpSpPr>
        <a:xfrm>
          <a:off x="0" y="0"/>
          <a:ext cx="0" cy="0"/>
          <a:chOff x="0" y="0"/>
          <a:chExt cx="0" cy="0"/>
        </a:xfrm>
      </p:grpSpPr>
      <p:pic>
        <p:nvPicPr>
          <p:cNvPr id="8" name="Picture 7" descr="molecule bg-01.png"/>
          <p:cNvPicPr>
            <a:picLocks noChangeAspect="1"/>
          </p:cNvPicPr>
          <p:nvPr userDrawn="1"/>
        </p:nvPicPr>
        <p:blipFill>
          <a:blip r:embed="rId2" cstate="email">
            <a:alphaModFix amt="19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41748" y="63500"/>
            <a:ext cx="9659910" cy="633156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65450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6_Section Header with Picture">
    <p:bg>
      <p:bgPr>
        <a:solidFill>
          <a:schemeClr val="tx1"/>
        </a:solidFill>
        <a:effectLst/>
      </p:bgPr>
    </p:bg>
    <p:spTree>
      <p:nvGrpSpPr>
        <p:cNvPr id="1" name=""/>
        <p:cNvGrpSpPr/>
        <p:nvPr/>
      </p:nvGrpSpPr>
      <p:grpSpPr>
        <a:xfrm>
          <a:off x="0" y="0"/>
          <a:ext cx="0" cy="0"/>
          <a:chOff x="0" y="0"/>
          <a:chExt cx="0" cy="0"/>
        </a:xfrm>
      </p:grpSpPr>
      <p:pic>
        <p:nvPicPr>
          <p:cNvPr id="4" name="Picture 21" descr="shutterstock_758063575.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2601914" y="123827"/>
            <a:ext cx="9493250" cy="632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bwMode="gray">
          <a:xfrm>
            <a:off x="139390" y="192024"/>
            <a:ext cx="11941021" cy="6660122"/>
          </a:xfrm>
          <a:prstGeom prst="rect">
            <a:avLst/>
          </a:prstGeom>
          <a:gradFill flip="none" rotWithShape="1">
            <a:gsLst>
              <a:gs pos="24000">
                <a:schemeClr val="tx1"/>
              </a:gs>
              <a:gs pos="58000">
                <a:srgbClr val="FFFFFF">
                  <a:alpha val="65000"/>
                </a:srgbClr>
              </a:gs>
              <a:gs pos="100000">
                <a:srgbClr val="FFFFFF">
                  <a:alpha val="50000"/>
                </a:srgbClr>
              </a:gs>
            </a:gsLst>
            <a:lin ang="17400000" scaled="0"/>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sz="1799">
              <a:solidFill>
                <a:srgbClr val="58595B"/>
              </a:solidFill>
              <a:cs typeface="ＭＳ Ｐゴシック" charset="0"/>
            </a:endParaRPr>
          </a:p>
        </p:txBody>
      </p:sp>
      <p:sp>
        <p:nvSpPr>
          <p:cNvPr id="13" name="Rectangle 12"/>
          <p:cNvSpPr/>
          <p:nvPr userDrawn="1"/>
        </p:nvSpPr>
        <p:spPr bwMode="gray">
          <a:xfrm>
            <a:off x="139390" y="78818"/>
            <a:ext cx="12014439" cy="6364351"/>
          </a:xfrm>
          <a:prstGeom prst="rect">
            <a:avLst/>
          </a:prstGeom>
          <a:gradFill flip="none" rotWithShape="1">
            <a:gsLst>
              <a:gs pos="16000">
                <a:schemeClr val="tx1">
                  <a:alpha val="30000"/>
                </a:schemeClr>
              </a:gs>
              <a:gs pos="61000">
                <a:srgbClr val="FFFFFF">
                  <a:alpha val="10000"/>
                </a:srgbClr>
              </a:gs>
              <a:gs pos="99000">
                <a:srgbClr val="FFFFFF">
                  <a:alpha val="10000"/>
                </a:srgbClr>
              </a:gs>
            </a:gsLst>
            <a:lin ang="5400000" scaled="1"/>
            <a:tileRect/>
          </a:gradFill>
          <a:ln w="15875" cap="flat" cmpd="sng" algn="ctr">
            <a:noFill/>
            <a:prstDash val="solid"/>
            <a:miter lim="800000"/>
          </a:ln>
          <a:effectLst/>
        </p:spPr>
        <p:txBody>
          <a:bodyPr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ctr">
              <a:lnSpc>
                <a:spcPct val="90000"/>
              </a:lnSpc>
            </a:pPr>
            <a:endParaRPr lang="en-US" sz="1799">
              <a:solidFill>
                <a:srgbClr val="FFFFFF"/>
              </a:solidFill>
              <a:cs typeface="ＭＳ Ｐゴシック" charset="0"/>
            </a:endParaRPr>
          </a:p>
        </p:txBody>
      </p:sp>
      <p:sp>
        <p:nvSpPr>
          <p:cNvPr id="23" name="Text Placeholder 12"/>
          <p:cNvSpPr>
            <a:spLocks noGrp="1"/>
          </p:cNvSpPr>
          <p:nvPr>
            <p:ph type="body" sz="quarter" idx="14"/>
          </p:nvPr>
        </p:nvSpPr>
        <p:spPr>
          <a:xfrm>
            <a:off x="530225" y="4510729"/>
            <a:ext cx="4949824" cy="912029"/>
          </a:xfrm>
        </p:spPr>
        <p:txBody>
          <a:bodyPr>
            <a:noAutofit/>
          </a:bodyPr>
          <a:lstStyle>
            <a:lvl1pPr marL="1588" indent="0">
              <a:spcBef>
                <a:spcPts val="0"/>
              </a:spcBef>
              <a:buFontTx/>
              <a:buNone/>
              <a:defRPr sz="1799" kern="1200" baseline="0">
                <a:solidFill>
                  <a:schemeClr val="bg1"/>
                </a:solidFill>
                <a:latin typeface="+mn-lt"/>
                <a:ea typeface="+mn-ea"/>
                <a:cs typeface="+mn-cs"/>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lang="en-US" dirty="0"/>
              <a:t>Click to edit Master text styles</a:t>
            </a:r>
          </a:p>
        </p:txBody>
      </p:sp>
      <p:sp>
        <p:nvSpPr>
          <p:cNvPr id="16" name="Title Placeholder 1"/>
          <p:cNvSpPr>
            <a:spLocks noGrp="1"/>
          </p:cNvSpPr>
          <p:nvPr>
            <p:ph type="title"/>
          </p:nvPr>
        </p:nvSpPr>
        <p:spPr bwMode="auto">
          <a:xfrm>
            <a:off x="531814" y="2677129"/>
            <a:ext cx="5697745" cy="1672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grpSp>
        <p:nvGrpSpPr>
          <p:cNvPr id="6" name="Group 5"/>
          <p:cNvGrpSpPr/>
          <p:nvPr/>
        </p:nvGrpSpPr>
        <p:grpSpPr bwMode="gray">
          <a:xfrm>
            <a:off x="-286" y="0"/>
            <a:ext cx="12189399" cy="6858000"/>
            <a:chOff x="-287" y="0"/>
            <a:chExt cx="12189399" cy="6858000"/>
          </a:xfrm>
          <a:solidFill>
            <a:srgbClr val="D8E1E6"/>
          </a:solidFill>
        </p:grpSpPr>
        <p:sp>
          <p:nvSpPr>
            <p:cNvPr id="7" name="Rectangle 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8" name="Rectangle 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9" name="Rectangle 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10" name="Rectangle 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grpSp>
      <p:sp>
        <p:nvSpPr>
          <p:cNvPr id="11" name="TextBox 10"/>
          <p:cNvSpPr txBox="1"/>
          <p:nvPr/>
        </p:nvSpPr>
        <p:spPr>
          <a:xfrm>
            <a:off x="5376863" y="6556377"/>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cs typeface="ＭＳ Ｐゴシック" charset="0"/>
              </a:rPr>
              <a:t>Copyright © </a:t>
            </a:r>
            <a:r>
              <a:rPr lang="is-IS" sz="800">
                <a:solidFill>
                  <a:srgbClr val="58595B"/>
                </a:solidFill>
                <a:cs typeface="ＭＳ Ｐゴシック" charset="0"/>
              </a:rPr>
              <a:t>2018</a:t>
            </a:r>
            <a:r>
              <a:rPr lang="en-US" sz="800">
                <a:solidFill>
                  <a:srgbClr val="58595B"/>
                </a:solidFill>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225" y="6264277"/>
            <a:ext cx="1625600" cy="593725"/>
          </a:xfrm>
          <a:prstGeom prst="rect">
            <a:avLst/>
          </a:prstGeom>
        </p:spPr>
      </p:pic>
      <p:sp>
        <p:nvSpPr>
          <p:cNvPr id="14" name="Footer Placeholder 4"/>
          <p:cNvSpPr>
            <a:spLocks noGrp="1"/>
          </p:cNvSpPr>
          <p:nvPr>
            <p:ph type="ftr" sz="quarter" idx="15"/>
          </p:nvPr>
        </p:nvSpPr>
        <p:spPr/>
        <p:txBody>
          <a:bodyPr/>
          <a:lstStyle>
            <a:lvl1pPr>
              <a:defRPr>
                <a:solidFill>
                  <a:srgbClr val="5F5F5F"/>
                </a:solidFill>
              </a:defRPr>
            </a:lvl1pPr>
          </a:lstStyle>
          <a:p>
            <a:endParaRPr lang="en-US">
              <a:latin typeface="Calibri"/>
            </a:endParaRPr>
          </a:p>
        </p:txBody>
      </p:sp>
      <p:sp>
        <p:nvSpPr>
          <p:cNvPr id="15" name="Slide Number Placeholder 5"/>
          <p:cNvSpPr>
            <a:spLocks noGrp="1"/>
          </p:cNvSpPr>
          <p:nvPr>
            <p:ph type="sldNum" sz="quarter" idx="16"/>
          </p:nvPr>
        </p:nvSpPr>
        <p:spPr/>
        <p:txBody>
          <a:bodyPr/>
          <a:lstStyle>
            <a:lvl1pPr>
              <a:defRPr>
                <a:solidFill>
                  <a:srgbClr val="5F5F5F"/>
                </a:solidFill>
              </a:defRPr>
            </a:lvl1pPr>
          </a:lstStyle>
          <a:p>
            <a:fld id="{797DA6E4-FAD2-0541-966F-AE2F5E2A5320}" type="slidenum">
              <a:rPr lang="en-US">
                <a:latin typeface="Calibri"/>
              </a:rPr>
              <a:pPr/>
              <a:t>‹#›</a:t>
            </a:fld>
            <a:endParaRPr lang="en-US">
              <a:latin typeface="Calibri"/>
            </a:endParaRPr>
          </a:p>
        </p:txBody>
      </p:sp>
    </p:spTree>
    <p:extLst>
      <p:ext uri="{BB962C8B-B14F-4D97-AF65-F5344CB8AC3E}">
        <p14:creationId xmlns:p14="http://schemas.microsoft.com/office/powerpoint/2010/main" val="97856087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ubtitle, Bod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60000"/>
            <a:extLst>
              <a:ext uri="{28A0092B-C50C-407E-A947-70E740481C1C}">
                <a14:useLocalDpi xmlns:a14="http://schemas.microsoft.com/office/drawing/2010/main"/>
              </a:ext>
            </a:extLst>
          </a:blip>
          <a:stretch>
            <a:fillRect/>
          </a:stretch>
        </p:blipFill>
        <p:spPr>
          <a:xfrm>
            <a:off x="1" y="1787"/>
            <a:ext cx="12188823" cy="6856212"/>
          </a:xfrm>
          <a:prstGeom prst="rect">
            <a:avLst/>
          </a:prstGeom>
        </p:spPr>
      </p:pic>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2" name="Picture 11"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3" name="Title 1"/>
          <p:cNvSpPr>
            <a:spLocks noGrp="1"/>
          </p:cNvSpPr>
          <p:nvPr>
            <p:ph type="title"/>
          </p:nvPr>
        </p:nvSpPr>
        <p:spPr>
          <a:xfrm>
            <a:off x="531812" y="406400"/>
            <a:ext cx="11125200" cy="889000"/>
          </a:xfrm>
          <a:prstGeom prst="rect">
            <a:avLst/>
          </a:prstGeom>
        </p:spPr>
        <p:txBody>
          <a:bodyPr/>
          <a:lstStyle/>
          <a:p>
            <a:r>
              <a:rPr lang="en-US" dirty="0"/>
              <a:t>Click to edit Master title style</a:t>
            </a:r>
          </a:p>
        </p:txBody>
      </p:sp>
      <p:sp>
        <p:nvSpPr>
          <p:cNvPr id="18" name="Content Placeholder 2"/>
          <p:cNvSpPr>
            <a:spLocks noGrp="1"/>
          </p:cNvSpPr>
          <p:nvPr>
            <p:ph idx="1"/>
          </p:nvPr>
        </p:nvSpPr>
        <p:spPr>
          <a:xfrm>
            <a:off x="531151" y="1981200"/>
            <a:ext cx="11126522" cy="3962400"/>
          </a:xfrm>
          <a:prstGeom prst="rect">
            <a:avLst/>
          </a:prstGeom>
        </p:spPr>
        <p:txBody>
          <a:bodyPr/>
          <a:lstStyle>
            <a:lvl1pPr marL="0" indent="0">
              <a:buNone/>
              <a:defRPr sz="2400" b="1"/>
            </a:lvl1pPr>
            <a:lvl2pPr marL="230188" indent="-230188">
              <a:spcBef>
                <a:spcPts val="400"/>
              </a:spcBef>
              <a:buFont typeface="Arial" charset="0"/>
              <a:buChar char="•"/>
              <a:tabLst/>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4" name="TextBox 13">
            <a:extLst>
              <a:ext uri="{FF2B5EF4-FFF2-40B4-BE49-F238E27FC236}">
                <a16:creationId xmlns:a16="http://schemas.microsoft.com/office/drawing/2014/main" id="{10B5FF34-4F77-4B33-9592-D5BF0724940F}"/>
              </a:ext>
            </a:extLst>
          </p:cNvPr>
          <p:cNvSpPr txBox="1"/>
          <p:nvPr userDrawn="1"/>
        </p:nvSpPr>
        <p:spPr>
          <a:xfrm>
            <a:off x="8794751" y="6556248"/>
            <a:ext cx="3200400" cy="182880"/>
          </a:xfrm>
          <a:prstGeom prst="rect">
            <a:avLst/>
          </a:prstGeom>
          <a:noFill/>
        </p:spPr>
        <p:txBody>
          <a:bodyPr vert="horz" wrap="none" lIns="0" tIns="0" rIns="0" bIns="0" rtlCol="0" anchor="ctr" anchorCtr="0">
            <a:noAutofit/>
          </a:bodyPr>
          <a:lstStyle/>
          <a:p>
            <a:pPr algn="r"/>
            <a:r>
              <a:rPr lang="en-US" sz="850">
                <a:solidFill>
                  <a:schemeClr val="tx1"/>
                </a:solidFill>
              </a:rPr>
              <a:t>Copyright © </a:t>
            </a:r>
            <a:r>
              <a:rPr lang="is-IS" sz="850">
                <a:solidFill>
                  <a:schemeClr val="tx1"/>
                </a:solidFill>
              </a:rPr>
              <a:t>2019</a:t>
            </a:r>
            <a:r>
              <a:rPr lang="en-US" sz="850">
                <a:solidFill>
                  <a:schemeClr val="tx1"/>
                </a:solidFill>
              </a:rPr>
              <a:t>, Oracle and/or its affiliates. All rights reserved.</a:t>
            </a:r>
          </a:p>
        </p:txBody>
      </p:sp>
    </p:spTree>
    <p:extLst>
      <p:ext uri="{BB962C8B-B14F-4D97-AF65-F5344CB8AC3E}">
        <p14:creationId xmlns:p14="http://schemas.microsoft.com/office/powerpoint/2010/main" val="312225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a:solidFill>
                  <a:srgbClr val="FFFFFF"/>
                </a:solidFill>
              </a:endParaRPr>
            </a:p>
          </p:txBody>
        </p:sp>
      </p:grpSp>
    </p:spTree>
    <p:extLst>
      <p:ext uri="{BB962C8B-B14F-4D97-AF65-F5344CB8AC3E}">
        <p14:creationId xmlns:p14="http://schemas.microsoft.com/office/powerpoint/2010/main" val="154351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0"/>
            <a:ext cx="12252549" cy="6819900"/>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pPr>
              <a:defRPr/>
            </a:pPr>
            <a:fld id="{C51EAA63-D034-42AE-91FA-B13B9518C7BE}" type="slidenum">
              <a:rPr lang="en-US" smtClean="0">
                <a:solidFill>
                  <a:srgbClr val="FFFFFF"/>
                </a:solidFill>
              </a:rPr>
              <a:pPr>
                <a:defRPr/>
              </a:pPr>
              <a:t>‹#›</a:t>
            </a:fld>
            <a:endParaRPr lang="en-US">
              <a:solidFill>
                <a:srgbClr val="FFFFFF"/>
              </a:solidFill>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defRPr/>
            </a:pPr>
            <a:r>
              <a:rPr sz="850">
                <a:solidFill>
                  <a:srgbClr val="FFFFFF"/>
                </a:solidFill>
              </a:rPr>
              <a:t>Copyright © </a:t>
            </a:r>
            <a:r>
              <a:rPr lang="en-US" sz="850">
                <a:solidFill>
                  <a:srgbClr val="FFFFFF"/>
                </a:solidFill>
              </a:rPr>
              <a:t>2018,</a:t>
            </a:r>
            <a:r>
              <a:rPr sz="850">
                <a:solidFill>
                  <a:srgbClr val="FFFFFF"/>
                </a:solidFill>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23116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204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7741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t>5/8/19</a:t>
            </a:fld>
            <a:endParaRPr lang="en-US"/>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spTree>
    <p:extLst>
      <p:ext uri="{BB962C8B-B14F-4D97-AF65-F5344CB8AC3E}">
        <p14:creationId xmlns:p14="http://schemas.microsoft.com/office/powerpoint/2010/main" val="158879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t>5/8/19</a:t>
            </a:fld>
            <a:endParaRPr lang="en-US"/>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288201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58341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t>5/8/19</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t>‹#›</a:t>
            </a:fld>
            <a:endParaRPr lang="en-US"/>
          </a:p>
        </p:txBody>
      </p:sp>
    </p:spTree>
    <p:extLst>
      <p:ext uri="{BB962C8B-B14F-4D97-AF65-F5344CB8AC3E}">
        <p14:creationId xmlns:p14="http://schemas.microsoft.com/office/powerpoint/2010/main" val="22952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t>5/8/19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4478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493" y="593367"/>
            <a:ext cx="11357840" cy="7635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4266"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3732">
                <a:solidFill>
                  <a:schemeClr val="dk1"/>
                </a:solidFill>
              </a:defRPr>
            </a:lvl2pPr>
            <a:lvl3pPr lvl="2" indent="0">
              <a:spcBef>
                <a:spcPts val="0"/>
              </a:spcBef>
              <a:buClr>
                <a:schemeClr val="dk1"/>
              </a:buClr>
              <a:buFont typeface="Arial"/>
              <a:buNone/>
              <a:defRPr sz="3732">
                <a:solidFill>
                  <a:schemeClr val="dk1"/>
                </a:solidFill>
              </a:defRPr>
            </a:lvl3pPr>
            <a:lvl4pPr lvl="3" indent="0">
              <a:spcBef>
                <a:spcPts val="0"/>
              </a:spcBef>
              <a:buClr>
                <a:schemeClr val="dk1"/>
              </a:buClr>
              <a:buFont typeface="Arial"/>
              <a:buNone/>
              <a:defRPr sz="3732">
                <a:solidFill>
                  <a:schemeClr val="dk1"/>
                </a:solidFill>
              </a:defRPr>
            </a:lvl4pPr>
            <a:lvl5pPr lvl="4" indent="0">
              <a:spcBef>
                <a:spcPts val="0"/>
              </a:spcBef>
              <a:buClr>
                <a:schemeClr val="dk1"/>
              </a:buClr>
              <a:buFont typeface="Arial"/>
              <a:buNone/>
              <a:defRPr sz="3732">
                <a:solidFill>
                  <a:schemeClr val="dk1"/>
                </a:solidFill>
              </a:defRPr>
            </a:lvl5pPr>
            <a:lvl6pPr lvl="5" indent="0">
              <a:spcBef>
                <a:spcPts val="0"/>
              </a:spcBef>
              <a:buClr>
                <a:schemeClr val="dk1"/>
              </a:buClr>
              <a:buFont typeface="Arial"/>
              <a:buNone/>
              <a:defRPr sz="3732">
                <a:solidFill>
                  <a:schemeClr val="dk1"/>
                </a:solidFill>
              </a:defRPr>
            </a:lvl6pPr>
            <a:lvl7pPr lvl="6" indent="0">
              <a:spcBef>
                <a:spcPts val="0"/>
              </a:spcBef>
              <a:buClr>
                <a:schemeClr val="dk1"/>
              </a:buClr>
              <a:buFont typeface="Arial"/>
              <a:buNone/>
              <a:defRPr sz="3732">
                <a:solidFill>
                  <a:schemeClr val="dk1"/>
                </a:solidFill>
              </a:defRPr>
            </a:lvl7pPr>
            <a:lvl8pPr lvl="7" indent="0">
              <a:spcBef>
                <a:spcPts val="0"/>
              </a:spcBef>
              <a:buClr>
                <a:schemeClr val="dk1"/>
              </a:buClr>
              <a:buFont typeface="Arial"/>
              <a:buNone/>
              <a:defRPr sz="3732">
                <a:solidFill>
                  <a:schemeClr val="dk1"/>
                </a:solidFill>
              </a:defRPr>
            </a:lvl8pPr>
            <a:lvl9pPr lvl="8" indent="0">
              <a:spcBef>
                <a:spcPts val="0"/>
              </a:spcBef>
              <a:buClr>
                <a:schemeClr val="dk1"/>
              </a:buClr>
              <a:buFont typeface="Arial"/>
              <a:buNone/>
              <a:defRPr sz="3732">
                <a:solidFill>
                  <a:schemeClr val="dk1"/>
                </a:solidFill>
              </a:defRPr>
            </a:lvl9pPr>
          </a:lstStyle>
          <a:p>
            <a:endParaRPr/>
          </a:p>
        </p:txBody>
      </p:sp>
      <p:sp>
        <p:nvSpPr>
          <p:cNvPr id="22" name="Shape 22"/>
          <p:cNvSpPr txBox="1">
            <a:spLocks noGrp="1"/>
          </p:cNvSpPr>
          <p:nvPr>
            <p:ph type="sldNum" idx="12"/>
          </p:nvPr>
        </p:nvSpPr>
        <p:spPr>
          <a:xfrm>
            <a:off x="11406072" y="6197668"/>
            <a:ext cx="731408" cy="524800"/>
          </a:xfrm>
          <a:prstGeom prst="rect">
            <a:avLst/>
          </a:prstGeom>
          <a:noFill/>
          <a:ln>
            <a:noFill/>
          </a:ln>
        </p:spPr>
        <p:txBody>
          <a:bodyPr wrap="square" lIns="91425" tIns="91425" rIns="91425" bIns="91425" anchor="ctr" anchorCtr="0">
            <a:noAutofit/>
          </a:bodyPr>
          <a:lstStyle/>
          <a:p>
            <a:pPr defTabSz="1218895">
              <a:buClr>
                <a:srgbClr val="434343"/>
              </a:buClr>
              <a:buSzPct val="25000"/>
            </a:pPr>
            <a:fld id="{00000000-1234-1234-1234-123412341234}" type="slidenum">
              <a:rPr lang="en-US" sz="1333" kern="0" smtClean="0">
                <a:solidFill>
                  <a:srgbClr val="434343"/>
                </a:solidFill>
                <a:ea typeface="Arial"/>
                <a:cs typeface="Arial"/>
                <a:sym typeface="Arial"/>
              </a:rPr>
              <a:pPr defTabSz="1218895">
                <a:buClr>
                  <a:srgbClr val="434343"/>
                </a:buClr>
                <a:buSzPct val="25000"/>
              </a:pPr>
              <a:t>‹#›</a:t>
            </a:fld>
            <a:endParaRPr lang="en-US" sz="1333" kern="0">
              <a:solidFill>
                <a:srgbClr val="434343"/>
              </a:solidFill>
              <a:ea typeface="Arial"/>
              <a:cs typeface="Arial"/>
              <a:sym typeface="Arial"/>
            </a:endParaRPr>
          </a:p>
        </p:txBody>
      </p:sp>
      <p:sp>
        <p:nvSpPr>
          <p:cNvPr id="23" name="Shape 23"/>
          <p:cNvSpPr txBox="1">
            <a:spLocks noGrp="1"/>
          </p:cNvSpPr>
          <p:nvPr>
            <p:ph type="ftr" idx="11"/>
          </p:nvPr>
        </p:nvSpPr>
        <p:spPr>
          <a:xfrm>
            <a:off x="3181860" y="6271502"/>
            <a:ext cx="5825097" cy="36618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1pPr>
            <a:lvl2pPr marL="609448" marR="0" lvl="1"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2pPr>
            <a:lvl3pPr marL="1218895" marR="0" lvl="2"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3pPr>
            <a:lvl4pPr marL="1828343" marR="0" lvl="3"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4pPr>
            <a:lvl5pPr marL="2437790" marR="0" lvl="4"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5pPr>
            <a:lvl6pPr marL="3047238" marR="0" lvl="5"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6pPr>
            <a:lvl7pPr marL="3656686" marR="0" lvl="6"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7pPr>
            <a:lvl8pPr marL="4266133" marR="0" lvl="7"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8pPr>
            <a:lvl9pPr marL="4875581" marR="0" lvl="8" indent="0" algn="l" rtl="0">
              <a:lnSpc>
                <a:spcPct val="100000"/>
              </a:lnSpc>
              <a:spcBef>
                <a:spcPts val="0"/>
              </a:spcBef>
              <a:spcAft>
                <a:spcPts val="0"/>
              </a:spcAft>
              <a:buClr>
                <a:srgbClr val="000000"/>
              </a:buClr>
              <a:buFont typeface="Arial"/>
              <a:buNone/>
              <a:defRPr sz="1866" b="0" i="0" u="none" strike="noStrike" cap="none">
                <a:solidFill>
                  <a:srgbClr val="000000"/>
                </a:solidFill>
                <a:latin typeface="Arial"/>
                <a:ea typeface="Arial"/>
                <a:cs typeface="Arial"/>
                <a:sym typeface="Arial"/>
              </a:defRPr>
            </a:lvl9pPr>
          </a:lstStyle>
          <a:p>
            <a:pPr defTabSz="1218895">
              <a:buClr>
                <a:srgbClr val="595959"/>
              </a:buClr>
            </a:pPr>
            <a:endParaRPr lang="en-US" kern="0">
              <a:solidFill>
                <a:srgbClr val="595959"/>
              </a:solidFill>
            </a:endParaRPr>
          </a:p>
        </p:txBody>
      </p:sp>
      <p:sp>
        <p:nvSpPr>
          <p:cNvPr id="24" name="Shape 24"/>
          <p:cNvSpPr txBox="1">
            <a:spLocks noGrp="1"/>
          </p:cNvSpPr>
          <p:nvPr>
            <p:ph type="body" idx="1"/>
          </p:nvPr>
        </p:nvSpPr>
        <p:spPr>
          <a:xfrm>
            <a:off x="414751" y="1606549"/>
            <a:ext cx="11358573" cy="4242707"/>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2133"/>
              </a:spcAft>
              <a:buClr>
                <a:schemeClr val="dk2"/>
              </a:buClr>
              <a:buFont typeface="Arial"/>
              <a:buNone/>
              <a:defRPr sz="2399" b="0" i="0" u="none" strike="noStrike" cap="none">
                <a:solidFill>
                  <a:schemeClr val="lt2"/>
                </a:solidFill>
                <a:latin typeface="Arial"/>
                <a:ea typeface="Arial"/>
                <a:cs typeface="Arial"/>
                <a:sym typeface="Arial"/>
              </a:defRPr>
            </a:lvl1pPr>
            <a:lvl2pPr marL="609448" marR="0" lvl="1" indent="0" algn="l" rtl="0">
              <a:lnSpc>
                <a:spcPct val="115000"/>
              </a:lnSpc>
              <a:spcBef>
                <a:spcPts val="0"/>
              </a:spcBef>
              <a:spcAft>
                <a:spcPts val="2133"/>
              </a:spcAft>
              <a:buClr>
                <a:schemeClr val="dk2"/>
              </a:buClr>
              <a:buFont typeface="Arial"/>
              <a:buNone/>
              <a:defRPr sz="1866" b="0" i="0" u="none" strike="noStrike" cap="none">
                <a:solidFill>
                  <a:schemeClr val="lt2"/>
                </a:solidFill>
                <a:latin typeface="Arial"/>
                <a:ea typeface="Arial"/>
                <a:cs typeface="Arial"/>
                <a:sym typeface="Arial"/>
              </a:defRPr>
            </a:lvl2pPr>
            <a:lvl3pPr marL="1218895" marR="0" lvl="2" indent="0" algn="l" rtl="0">
              <a:lnSpc>
                <a:spcPct val="115000"/>
              </a:lnSpc>
              <a:spcBef>
                <a:spcPts val="0"/>
              </a:spcBef>
              <a:spcAft>
                <a:spcPts val="2133"/>
              </a:spcAft>
              <a:buClr>
                <a:schemeClr val="dk2"/>
              </a:buClr>
              <a:buFont typeface="Arial"/>
              <a:buNone/>
              <a:defRPr sz="1866" b="0" i="0" u="none" strike="noStrike" cap="none">
                <a:solidFill>
                  <a:schemeClr val="lt2"/>
                </a:solidFill>
                <a:latin typeface="Arial"/>
                <a:ea typeface="Arial"/>
                <a:cs typeface="Arial"/>
                <a:sym typeface="Arial"/>
              </a:defRPr>
            </a:lvl3pPr>
            <a:lvl4pPr marL="1828343" marR="0" lvl="3" indent="0" algn="l" rtl="0">
              <a:lnSpc>
                <a:spcPct val="115000"/>
              </a:lnSpc>
              <a:spcBef>
                <a:spcPts val="0"/>
              </a:spcBef>
              <a:spcAft>
                <a:spcPts val="2133"/>
              </a:spcAft>
              <a:buClr>
                <a:schemeClr val="dk2"/>
              </a:buClr>
              <a:buFont typeface="Arial"/>
              <a:buNone/>
              <a:defRPr sz="1866" b="0" i="0" u="none" strike="noStrike" cap="none">
                <a:solidFill>
                  <a:schemeClr val="lt2"/>
                </a:solidFill>
                <a:latin typeface="Arial"/>
                <a:ea typeface="Arial"/>
                <a:cs typeface="Arial"/>
                <a:sym typeface="Arial"/>
              </a:defRPr>
            </a:lvl4pPr>
            <a:lvl5pPr marL="2437790" marR="0" lvl="4" indent="0" algn="l" rtl="0">
              <a:lnSpc>
                <a:spcPct val="115000"/>
              </a:lnSpc>
              <a:spcBef>
                <a:spcPts val="0"/>
              </a:spcBef>
              <a:spcAft>
                <a:spcPts val="2133"/>
              </a:spcAft>
              <a:buClr>
                <a:schemeClr val="dk2"/>
              </a:buClr>
              <a:buFont typeface="Arial"/>
              <a:buNone/>
              <a:defRPr sz="1866" b="0" i="0" u="none" strike="noStrike" cap="none">
                <a:solidFill>
                  <a:schemeClr val="lt2"/>
                </a:solidFill>
                <a:latin typeface="Arial"/>
                <a:ea typeface="Arial"/>
                <a:cs typeface="Arial"/>
                <a:sym typeface="Arial"/>
              </a:defRPr>
            </a:lvl5pPr>
            <a:lvl6pPr marL="3047238" marR="0" lvl="5" indent="0" algn="l" rtl="0">
              <a:lnSpc>
                <a:spcPct val="115000"/>
              </a:lnSpc>
              <a:spcBef>
                <a:spcPts val="0"/>
              </a:spcBef>
              <a:spcAft>
                <a:spcPts val="2133"/>
              </a:spcAft>
              <a:buClr>
                <a:schemeClr val="dk2"/>
              </a:buClr>
              <a:buFont typeface="Arial"/>
              <a:buNone/>
              <a:defRPr sz="1866" b="0" i="0" u="none" strike="noStrike" cap="none">
                <a:solidFill>
                  <a:schemeClr val="dk2"/>
                </a:solidFill>
                <a:latin typeface="Arial"/>
                <a:ea typeface="Arial"/>
                <a:cs typeface="Arial"/>
                <a:sym typeface="Arial"/>
              </a:defRPr>
            </a:lvl6pPr>
            <a:lvl7pPr marL="3656686" marR="0" lvl="6" indent="0" algn="l" rtl="0">
              <a:lnSpc>
                <a:spcPct val="115000"/>
              </a:lnSpc>
              <a:spcBef>
                <a:spcPts val="0"/>
              </a:spcBef>
              <a:spcAft>
                <a:spcPts val="2133"/>
              </a:spcAft>
              <a:buClr>
                <a:schemeClr val="dk2"/>
              </a:buClr>
              <a:buFont typeface="Arial"/>
              <a:buNone/>
              <a:defRPr sz="1866" b="0" i="0" u="none" strike="noStrike" cap="none">
                <a:solidFill>
                  <a:schemeClr val="dk2"/>
                </a:solidFill>
                <a:latin typeface="Arial"/>
                <a:ea typeface="Arial"/>
                <a:cs typeface="Arial"/>
                <a:sym typeface="Arial"/>
              </a:defRPr>
            </a:lvl7pPr>
            <a:lvl8pPr marL="4266133" marR="0" lvl="7" indent="0" algn="l" rtl="0">
              <a:lnSpc>
                <a:spcPct val="115000"/>
              </a:lnSpc>
              <a:spcBef>
                <a:spcPts val="0"/>
              </a:spcBef>
              <a:spcAft>
                <a:spcPts val="2133"/>
              </a:spcAft>
              <a:buClr>
                <a:schemeClr val="dk2"/>
              </a:buClr>
              <a:buFont typeface="Arial"/>
              <a:buNone/>
              <a:defRPr sz="1866" b="0" i="0" u="none" strike="noStrike" cap="none">
                <a:solidFill>
                  <a:schemeClr val="dk2"/>
                </a:solidFill>
                <a:latin typeface="Arial"/>
                <a:ea typeface="Arial"/>
                <a:cs typeface="Arial"/>
                <a:sym typeface="Arial"/>
              </a:defRPr>
            </a:lvl8pPr>
            <a:lvl9pPr marL="4875581" marR="0" lvl="8" indent="0" algn="l" rtl="0">
              <a:lnSpc>
                <a:spcPct val="115000"/>
              </a:lnSpc>
              <a:spcBef>
                <a:spcPts val="0"/>
              </a:spcBef>
              <a:spcAft>
                <a:spcPts val="2133"/>
              </a:spcAft>
              <a:buClr>
                <a:schemeClr val="dk2"/>
              </a:buClr>
              <a:buFont typeface="Arial"/>
              <a:buNone/>
              <a:defRPr sz="1866"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523415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LJE Launch 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pic>
        <p:nvPicPr>
          <p:cNvPr id="8" name="Picture 7"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3" y="6263640"/>
            <a:ext cx="1625138" cy="594360"/>
          </a:xfrm>
          <a:prstGeom prst="rect">
            <a:avLst/>
          </a:prstGeom>
        </p:spPr>
      </p:pic>
      <p:sp>
        <p:nvSpPr>
          <p:cNvPr id="9" name="Title 8"/>
          <p:cNvSpPr>
            <a:spLocks noGrp="1"/>
          </p:cNvSpPr>
          <p:nvPr>
            <p:ph type="title"/>
          </p:nvPr>
        </p:nvSpPr>
        <p:spPr>
          <a:xfrm>
            <a:off x="531814" y="739777"/>
            <a:ext cx="9601200" cy="1470025"/>
          </a:xfrm>
        </p:spPr>
        <p:txBody>
          <a:bodyPr/>
          <a:lstStyle>
            <a:lvl1pPr>
              <a:defRPr sz="4799">
                <a:solidFill>
                  <a:schemeClr val="bg1"/>
                </a:solidFill>
              </a:defRPr>
            </a:lvl1pPr>
          </a:lstStyle>
          <a:p>
            <a:r>
              <a:rPr lang="en-US" dirty="0"/>
              <a:t>Click to edit Master title style</a:t>
            </a:r>
            <a:endParaRPr dirty="0"/>
          </a:p>
        </p:txBody>
      </p:sp>
      <p:sp>
        <p:nvSpPr>
          <p:cNvPr id="12" name="Text Placeholder 10"/>
          <p:cNvSpPr>
            <a:spLocks noGrp="1"/>
          </p:cNvSpPr>
          <p:nvPr>
            <p:ph type="body" sz="quarter" idx="14" hasCustomPrompt="1"/>
          </p:nvPr>
        </p:nvSpPr>
        <p:spPr>
          <a:xfrm>
            <a:off x="531815" y="3429452"/>
            <a:ext cx="3863723" cy="2514149"/>
          </a:xfrm>
        </p:spPr>
        <p:txBody>
          <a:bodyPr/>
          <a:lstStyle>
            <a:lvl1pPr marL="0" indent="0">
              <a:spcBef>
                <a:spcPts val="0"/>
              </a:spcBef>
              <a:buNone/>
              <a:defRPr sz="2399" b="0">
                <a:solidFill>
                  <a:schemeClr val="bg1"/>
                </a:solidFill>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399" b="1">
                <a:solidFill>
                  <a:schemeClr val="bg1"/>
                </a:solidFill>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sp>
        <p:nvSpPr>
          <p:cNvPr id="11" name="TextBox 10"/>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lang="en-US" sz="850">
                <a:solidFill>
                  <a:schemeClr val="bg1"/>
                </a:solidFill>
              </a:rPr>
              <a:t>Copyright © 2019, Oracle and/or its affiliates. All rights reserved.  |</a:t>
            </a:r>
          </a:p>
        </p:txBody>
      </p:sp>
    </p:spTree>
    <p:extLst>
      <p:ext uri="{BB962C8B-B14F-4D97-AF65-F5344CB8AC3E}">
        <p14:creationId xmlns:p14="http://schemas.microsoft.com/office/powerpoint/2010/main" val="245252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B93E8E-D7AF-A240-8895-C0DD1D704790}" type="datetime1">
              <a:rPr lang="en-IN" smtClean="0">
                <a:solidFill>
                  <a:srgbClr val="5F5F5F"/>
                </a:solidFill>
              </a:rPr>
              <a:pPr/>
              <a:t>08/05/19</a:t>
            </a:fld>
            <a:endParaRPr lang="mr-IN">
              <a:solidFill>
                <a:srgbClr val="5F5F5F"/>
              </a:solidFill>
            </a:endParaRPr>
          </a:p>
        </p:txBody>
      </p:sp>
      <p:sp>
        <p:nvSpPr>
          <p:cNvPr id="4" name="Footer Placeholder 3"/>
          <p:cNvSpPr>
            <a:spLocks noGrp="1"/>
          </p:cNvSpPr>
          <p:nvPr>
            <p:ph type="ftr" sz="quarter" idx="11"/>
          </p:nvPr>
        </p:nvSpPr>
        <p:spPr/>
        <p:txBody>
          <a:bodyPr/>
          <a:lstStyle/>
          <a:p>
            <a:r>
              <a:rPr lang="en-US">
                <a:solidFill>
                  <a:srgbClr val="5F5F5F"/>
                </a:solidFill>
              </a:rPr>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uk-UA" smtClean="0">
                <a:solidFill>
                  <a:srgbClr val="5F5F5F"/>
                </a:solidFill>
              </a:rPr>
              <a:pPr/>
              <a:t>‹#›</a:t>
            </a:fld>
            <a:endParaRPr lang="uk-UA">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6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endParaRPr>
              <a:solidFill>
                <a:srgbClr val="58595B"/>
              </a:solidFill>
              <a:latin typeface="Calibri"/>
            </a:endParaRPr>
          </a:p>
        </p:txBody>
      </p:sp>
      <p:sp>
        <p:nvSpPr>
          <p:cNvPr id="5" name="Footer Placeholder 4"/>
          <p:cNvSpPr>
            <a:spLocks noGrp="1"/>
          </p:cNvSpPr>
          <p:nvPr>
            <p:ph type="ftr" sz="quarter" idx="11"/>
          </p:nvPr>
        </p:nvSpPr>
        <p:spPr/>
        <p:txBody>
          <a:bodyPr/>
          <a:lstStyle/>
          <a:p>
            <a:endParaRPr>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a:t>
            </a:fld>
            <a:endParaRPr>
              <a:solidFill>
                <a:srgbClr val="58595B"/>
              </a:solidFill>
              <a:latin typeface="Calibri"/>
            </a:endParaRPr>
          </a:p>
        </p:txBody>
      </p:sp>
    </p:spTree>
    <p:extLst>
      <p:ext uri="{BB962C8B-B14F-4D97-AF65-F5344CB8AC3E}">
        <p14:creationId xmlns:p14="http://schemas.microsoft.com/office/powerpoint/2010/main" val="159074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5/8/19</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6.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6.tiff"/><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3.xml"/><Relationship Id="rId1"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image" Target="../media/image10.png"/><Relationship Id="rId5" Type="http://schemas.openxmlformats.org/officeDocument/2006/relationships/slideLayout" Target="../slideLayouts/slideLayout57.xml"/><Relationship Id="rId10"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image" Target="../media/image6.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16.tiff"/><Relationship Id="rId5" Type="http://schemas.openxmlformats.org/officeDocument/2006/relationships/theme" Target="../theme/theme6.xml"/><Relationship Id="rId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0.xml"/><Relationship Id="rId7"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image" Target="../media/image29.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9.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5/8/19</a:t>
            </a:fld>
            <a:endParaRPr lang="en-US">
              <a:solidFill>
                <a:srgbClr val="58595B"/>
              </a:solidFill>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2019,</a:t>
            </a:r>
            <a:r>
              <a:rPr sz="850">
                <a:solidFill>
                  <a:srgbClr val="58595B"/>
                </a:solidFill>
              </a:rPr>
              <a:t> Oracle and/or its affiliates. All rights reserved.  |</a:t>
            </a:r>
          </a:p>
        </p:txBody>
      </p:sp>
      <p:pic>
        <p:nvPicPr>
          <p:cNvPr id="16" name="Picture 15" descr="Oracle logo in white on red staging background"/>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4" r:id="rId3"/>
    <p:sldLayoutId id="2147484325" r:id="rId4"/>
    <p:sldLayoutId id="2147484326" r:id="rId5"/>
    <p:sldLayoutId id="2147484327" r:id="rId6"/>
    <p:sldLayoutId id="2147484329" r:id="rId7"/>
    <p:sldLayoutId id="2147484330" r:id="rId8"/>
    <p:sldLayoutId id="2147484331" r:id="rId9"/>
    <p:sldLayoutId id="2147484332" r:id="rId10"/>
    <p:sldLayoutId id="2147484333" r:id="rId11"/>
    <p:sldLayoutId id="2147484339" r:id="rId12"/>
    <p:sldLayoutId id="2147484340" r:id="rId13"/>
    <p:sldLayoutId id="2147484341" r:id="rId14"/>
    <p:sldLayoutId id="2147484344" r:id="rId15"/>
    <p:sldLayoutId id="2147484345" r:id="rId16"/>
    <p:sldLayoutId id="2147484351" r:id="rId17"/>
    <p:sldLayoutId id="2147484352" r:id="rId18"/>
    <p:sldLayoutId id="2147484353" r:id="rId19"/>
    <p:sldLayoutId id="2147484354" r:id="rId20"/>
    <p:sldLayoutId id="2147483692" r:id="rId21"/>
    <p:sldLayoutId id="2147484677" r:id="rId22"/>
    <p:sldLayoutId id="2147484686" r:id="rId23"/>
    <p:sldLayoutId id="2147484705" r:id="rId24"/>
    <p:sldLayoutId id="2147487289" r:id="rId25"/>
    <p:sldLayoutId id="2147487290" r:id="rId26"/>
    <p:sldLayoutId id="2147487291" r:id="rId27"/>
    <p:sldLayoutId id="2147487292" r:id="rId28"/>
    <p:sldLayoutId id="2147487293" r:id="rId29"/>
    <p:sldLayoutId id="2147487314" r:id="rId30"/>
    <p:sldLayoutId id="2147487315" r:id="rId31"/>
    <p:sldLayoutId id="2147487089" r:id="rId32"/>
    <p:sldLayoutId id="2147487098" r:id="rId33"/>
    <p:sldLayoutId id="2147487117" r:id="rId34"/>
    <p:sldLayoutId id="2147486913" r:id="rId35"/>
    <p:sldLayoutId id="2147486922" r:id="rId36"/>
    <p:sldLayoutId id="2147486943" r:id="rId37"/>
    <p:sldLayoutId id="2147486946" r:id="rId38"/>
    <p:sldLayoutId id="2147486947" r:id="rId39"/>
    <p:sldLayoutId id="2147487316" r:id="rId40"/>
    <p:sldLayoutId id="2147486606"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a:ln>
                  <a:noFill/>
                </a:ln>
                <a:solidFill>
                  <a:srgbClr val="58595B"/>
                </a:solidFill>
                <a:effectLst/>
                <a:uLnTx/>
                <a:uFillTx/>
                <a:latin typeface="Calibri"/>
                <a:ea typeface="+mn-ea"/>
                <a:cs typeface="+mn-cs"/>
              </a:rPr>
              <a:t>2018,</a:t>
            </a:r>
            <a:r>
              <a:rPr kumimoji="0" sz="850" b="0" i="0" u="none" strike="noStrike" kern="1200" cap="none" spc="0" normalizeH="0" baseline="0" noProof="0">
                <a:ln>
                  <a:noFill/>
                </a:ln>
                <a:solidFill>
                  <a:srgbClr val="58595B"/>
                </a:solidFill>
                <a:effectLst/>
                <a:uLnTx/>
                <a:uFillTx/>
                <a:latin typeface="Calibri"/>
                <a:ea typeface="+mn-ea"/>
                <a:cs typeface="+mn-cs"/>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846521182"/>
      </p:ext>
    </p:extLst>
  </p:cSld>
  <p:clrMap bg1="lt1" tx1="dk1" bg2="lt2" tx2="dk2" accent1="accent1" accent2="accent2" accent3="accent3" accent4="accent4" accent5="accent5" accent6="accent6" hlink="hlink" folHlink="folHlink"/>
  <p:sldLayoutIdLst>
    <p:sldLayoutId id="2147485155" r:id="rId1"/>
    <p:sldLayoutId id="2147485156" r:id="rId2"/>
    <p:sldLayoutId id="2147485157" r:id="rId3"/>
    <p:sldLayoutId id="2147485158" r:id="rId4"/>
    <p:sldLayoutId id="2147485161" r:id="rId5"/>
    <p:sldLayoutId id="2147485163" r:id="rId6"/>
    <p:sldLayoutId id="2147485164" r:id="rId7"/>
    <p:sldLayoutId id="2147485167" r:id="rId8"/>
    <p:sldLayoutId id="2147485168" r:id="rId9"/>
    <p:sldLayoutId id="2147485169"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a:solidFill>
                <a:srgbClr val="58595B"/>
              </a:solidFill>
            </a:endParaRPr>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a:solidFill>
                  <a:srgbClr val="58595B"/>
                </a:solidFill>
              </a:rPr>
              <a:t>Copyright © 2019, Oracle and/or its affiliates. All rights reserved.</a:t>
            </a:r>
          </a:p>
        </p:txBody>
      </p:sp>
      <p:pic>
        <p:nvPicPr>
          <p:cNvPr id="16" name="Picture 1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42508660"/>
      </p:ext>
    </p:extLst>
  </p:cSld>
  <p:clrMap bg1="lt1" tx1="dk1" bg2="lt2" tx2="dk2" accent1="accent1" accent2="accent2" accent3="accent3" accent4="accent4" accent5="accent5" accent6="accent6" hlink="hlink" folHlink="folHlink"/>
  <p:sldLayoutIdLst>
    <p:sldLayoutId id="214748687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a:solidFill>
                  <a:srgbClr val="FFFFFF"/>
                </a:solidFill>
                <a:latin typeface="Calibri"/>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lvl1pPr>
              <a:defRPr sz="800"/>
            </a:lvl1pPr>
          </a:lstStyle>
          <a:p>
            <a:endParaRPr lang="en-US">
              <a:solidFill>
                <a:srgbClr val="58595B"/>
              </a:solidFill>
              <a:latin typeface="Calibri"/>
            </a:endParaRPr>
          </a:p>
        </p:txBody>
      </p:sp>
      <p:sp>
        <p:nvSpPr>
          <p:cNvPr id="6" name="Slide Number Placeholder 5"/>
          <p:cNvSpPr>
            <a:spLocks noGrp="1"/>
          </p:cNvSpPr>
          <p:nvPr>
            <p:ph type="sldNum" sz="quarter" idx="4"/>
          </p:nvPr>
        </p:nvSpPr>
        <p:spPr>
          <a:xfrm>
            <a:off x="11323638" y="6556375"/>
            <a:ext cx="333375" cy="182563"/>
          </a:xfrm>
          <a:prstGeom prst="rect">
            <a:avLst/>
          </a:prstGeom>
        </p:spPr>
        <p:txBody>
          <a:bodyPr vert="horz" wrap="none" lIns="0" tIns="0" rIns="0" bIns="0" numCol="1" anchor="ctr" anchorCtr="0" compatLnSpc="1">
            <a:prstTxWarp prst="textNoShape">
              <a:avLst/>
            </a:prstTxWarp>
            <a:noAutofit/>
          </a:bodyPr>
          <a:lstStyle>
            <a:lvl1pPr algn="r">
              <a:defRPr sz="800"/>
            </a:lvl1pPr>
          </a:lstStyle>
          <a:p>
            <a:fld id="{416954A6-99E4-5E43-B6CD-9A36A545C1FB}" type="slidenum">
              <a:rPr lang="en-US">
                <a:solidFill>
                  <a:srgbClr val="58595B"/>
                </a:solidFill>
                <a:latin typeface="Calibri"/>
              </a:rPr>
              <a:pPr/>
              <a:t>‹#›</a:t>
            </a:fld>
            <a:endParaRPr lang="en-US">
              <a:solidFill>
                <a:srgbClr val="58595B"/>
              </a:solidFill>
              <a:latin typeface="Calibri"/>
            </a:endParaRPr>
          </a:p>
        </p:txBody>
      </p:sp>
      <p:sp>
        <p:nvSpPr>
          <p:cNvPr id="15" name="TextBox 14"/>
          <p:cNvSpPr txBox="1"/>
          <p:nvPr/>
        </p:nvSpPr>
        <p:spPr>
          <a:xfrm>
            <a:off x="5376863" y="6556375"/>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rPr>
              <a:t>Copyright © </a:t>
            </a:r>
            <a:r>
              <a:rPr lang="is-IS" sz="800">
                <a:solidFill>
                  <a:srgbClr val="58595B"/>
                </a:solidFill>
              </a:rPr>
              <a:t>2019</a:t>
            </a:r>
            <a:r>
              <a:rPr lang="en-US" sz="80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1" name="Date Placeholder 3"/>
          <p:cNvSpPr>
            <a:spLocks noGrp="1"/>
          </p:cNvSpPr>
          <p:nvPr>
            <p:ph type="dt" sz="half" idx="2"/>
          </p:nvPr>
        </p:nvSpPr>
        <p:spPr>
          <a:xfrm>
            <a:off x="4181475" y="6556375"/>
            <a:ext cx="1227138" cy="182563"/>
          </a:xfrm>
          <a:prstGeom prst="rect">
            <a:avLst/>
          </a:prstGeom>
        </p:spPr>
        <p:txBody>
          <a:bodyPr vert="horz" wrap="none" lIns="0" tIns="0" rIns="0" bIns="0" numCol="1" anchor="ctr" anchorCtr="0" compatLnSpc="1">
            <a:prstTxWarp prst="textNoShape">
              <a:avLst/>
            </a:prstTxWarp>
            <a:noAutofit/>
          </a:bodyPr>
          <a:lstStyle>
            <a:lvl1pPr algn="r">
              <a:defRPr sz="800"/>
            </a:lvl1pPr>
          </a:lstStyle>
          <a:p>
            <a:endParaRPr lang="en-US">
              <a:solidFill>
                <a:srgbClr val="58595B"/>
              </a:solidFill>
              <a:latin typeface="Calibri"/>
            </a:endParaRPr>
          </a:p>
        </p:txBody>
      </p:sp>
    </p:spTree>
    <p:extLst>
      <p:ext uri="{BB962C8B-B14F-4D97-AF65-F5344CB8AC3E}">
        <p14:creationId xmlns:p14="http://schemas.microsoft.com/office/powerpoint/2010/main" val="914322797"/>
      </p:ext>
    </p:extLst>
  </p:cSld>
  <p:clrMap bg1="lt1" tx1="dk1" bg2="lt2" tx2="dk2" accent1="accent1" accent2="accent2" accent3="accent3" accent4="accent4" accent5="accent5" accent6="accent6" hlink="hlink" folHlink="folHlink"/>
  <p:sldLayoutIdLst>
    <p:sldLayoutId id="2147485938" r:id="rId1"/>
    <p:sldLayoutId id="2147485939" r:id="rId2"/>
    <p:sldLayoutId id="2147485940" r:id="rId3"/>
    <p:sldLayoutId id="2147485941" r:id="rId4"/>
    <p:sldLayoutId id="2147485942" r:id="rId5"/>
    <p:sldLayoutId id="2147485945" r:id="rId6"/>
    <p:sldLayoutId id="2147485947" r:id="rId7"/>
    <p:sldLayoutId id="2147485948" r:id="rId8"/>
    <p:sldLayoutId id="2147485949" r:id="rId9"/>
  </p:sldLayoutIdLst>
  <p:transition spd="med">
    <p:fade/>
  </p:transition>
  <p:hf hdr="0" dt="0"/>
  <p:txStyles>
    <p:titleStyle>
      <a:lvl1pPr algn="l" rtl="0" eaLnBrk="0" fontAlgn="base" hangingPunct="0">
        <a:lnSpc>
          <a:spcPct val="80000"/>
        </a:lnSpc>
        <a:spcBef>
          <a:spcPct val="0"/>
        </a:spcBef>
        <a:spcAft>
          <a:spcPct val="0"/>
        </a:spcAft>
        <a:defRPr sz="3600" kern="1200">
          <a:solidFill>
            <a:schemeClr val="tx1"/>
          </a:solidFill>
          <a:latin typeface="+mj-lt"/>
          <a:ea typeface="ＭＳ Ｐゴシック" charset="0"/>
          <a:cs typeface="+mj-cs"/>
        </a:defRPr>
      </a:lvl1pPr>
      <a:lvl2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2pPr>
      <a:lvl3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3pPr>
      <a:lvl4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4pPr>
      <a:lvl5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5pPr>
      <a:lvl6pPr marL="457200" algn="l" rtl="0" fontAlgn="base">
        <a:lnSpc>
          <a:spcPct val="80000"/>
        </a:lnSpc>
        <a:spcBef>
          <a:spcPct val="0"/>
        </a:spcBef>
        <a:spcAft>
          <a:spcPct val="0"/>
        </a:spcAft>
        <a:defRPr sz="3600">
          <a:solidFill>
            <a:schemeClr val="tx1"/>
          </a:solidFill>
          <a:latin typeface="Calibri" charset="0"/>
        </a:defRPr>
      </a:lvl6pPr>
      <a:lvl7pPr marL="914400" algn="l" rtl="0" fontAlgn="base">
        <a:lnSpc>
          <a:spcPct val="80000"/>
        </a:lnSpc>
        <a:spcBef>
          <a:spcPct val="0"/>
        </a:spcBef>
        <a:spcAft>
          <a:spcPct val="0"/>
        </a:spcAft>
        <a:defRPr sz="3600">
          <a:solidFill>
            <a:schemeClr val="tx1"/>
          </a:solidFill>
          <a:latin typeface="Calibri" charset="0"/>
        </a:defRPr>
      </a:lvl7pPr>
      <a:lvl8pPr marL="1371600" algn="l" rtl="0" fontAlgn="base">
        <a:lnSpc>
          <a:spcPct val="80000"/>
        </a:lnSpc>
        <a:spcBef>
          <a:spcPct val="0"/>
        </a:spcBef>
        <a:spcAft>
          <a:spcPct val="0"/>
        </a:spcAft>
        <a:defRPr sz="3600">
          <a:solidFill>
            <a:schemeClr val="tx1"/>
          </a:solidFill>
          <a:latin typeface="Calibri" charset="0"/>
        </a:defRPr>
      </a:lvl8pPr>
      <a:lvl9pPr marL="1828800" algn="l" rtl="0" fontAlgn="base">
        <a:lnSpc>
          <a:spcPct val="80000"/>
        </a:lnSpc>
        <a:spcBef>
          <a:spcPct val="0"/>
        </a:spcBef>
        <a:spcAft>
          <a:spcPct val="0"/>
        </a:spcAft>
        <a:defRPr sz="3600">
          <a:solidFill>
            <a:schemeClr val="tx1"/>
          </a:solidFill>
          <a:latin typeface="Calibri" charset="0"/>
        </a:defRPr>
      </a:lvl9pPr>
    </p:titleStyle>
    <p:body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799">
                <a:solidFill>
                  <a:srgbClr val="FFFFFF"/>
                </a:solidFill>
                <a:latin typeface="Calibri"/>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621714" y="6556377"/>
            <a:ext cx="2701925" cy="182563"/>
          </a:xfrm>
          <a:prstGeom prst="rect">
            <a:avLst/>
          </a:prstGeom>
        </p:spPr>
        <p:txBody>
          <a:bodyPr vert="horz" wrap="none" lIns="0" tIns="0" rIns="0" bIns="0" numCol="1" anchor="ctr" anchorCtr="0" compatLnSpc="1">
            <a:prstTxWarp prst="textNoShape">
              <a:avLst/>
            </a:prstTxWarp>
            <a:noAutofit/>
          </a:bodyPr>
          <a:lstStyle>
            <a:lvl1pPr>
              <a:defRPr sz="800"/>
            </a:lvl1pPr>
          </a:lstStyle>
          <a:p>
            <a:endParaRPr lang="en-US">
              <a:solidFill>
                <a:srgbClr val="58595B"/>
              </a:solidFill>
              <a:latin typeface="Calibri"/>
            </a:endParaRPr>
          </a:p>
        </p:txBody>
      </p:sp>
      <p:sp>
        <p:nvSpPr>
          <p:cNvPr id="6" name="Slide Number Placeholder 5"/>
          <p:cNvSpPr>
            <a:spLocks noGrp="1"/>
          </p:cNvSpPr>
          <p:nvPr>
            <p:ph type="sldNum" sz="quarter" idx="4"/>
          </p:nvPr>
        </p:nvSpPr>
        <p:spPr>
          <a:xfrm>
            <a:off x="11323638" y="6556377"/>
            <a:ext cx="333375" cy="182563"/>
          </a:xfrm>
          <a:prstGeom prst="rect">
            <a:avLst/>
          </a:prstGeom>
        </p:spPr>
        <p:txBody>
          <a:bodyPr vert="horz" wrap="none" lIns="0" tIns="0" rIns="0" bIns="0" numCol="1" anchor="ctr" anchorCtr="0" compatLnSpc="1">
            <a:prstTxWarp prst="textNoShape">
              <a:avLst/>
            </a:prstTxWarp>
            <a:noAutofit/>
          </a:bodyPr>
          <a:lstStyle>
            <a:lvl1pPr algn="r">
              <a:defRPr sz="800"/>
            </a:lvl1pPr>
          </a:lstStyle>
          <a:p>
            <a:fld id="{416954A6-99E4-5E43-B6CD-9A36A545C1FB}" type="slidenum">
              <a:rPr lang="en-US">
                <a:solidFill>
                  <a:srgbClr val="58595B"/>
                </a:solidFill>
                <a:latin typeface="Calibri"/>
              </a:rPr>
              <a:pPr/>
              <a:t>‹#›</a:t>
            </a:fld>
            <a:endParaRPr lang="en-US">
              <a:solidFill>
                <a:srgbClr val="58595B"/>
              </a:solidFill>
              <a:latin typeface="Calibri"/>
            </a:endParaRPr>
          </a:p>
        </p:txBody>
      </p:sp>
      <p:sp>
        <p:nvSpPr>
          <p:cNvPr id="15" name="TextBox 14"/>
          <p:cNvSpPr txBox="1"/>
          <p:nvPr/>
        </p:nvSpPr>
        <p:spPr>
          <a:xfrm>
            <a:off x="5376863" y="6556377"/>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a:solidFill>
                  <a:srgbClr val="58595B"/>
                </a:solidFill>
              </a:rPr>
              <a:t>Copyright © </a:t>
            </a:r>
            <a:r>
              <a:rPr lang="is-IS" sz="800">
                <a:solidFill>
                  <a:srgbClr val="58595B"/>
                </a:solidFill>
              </a:rPr>
              <a:t>2018</a:t>
            </a:r>
            <a:r>
              <a:rPr lang="en-US" sz="80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225" y="6264277"/>
            <a:ext cx="1625600" cy="593725"/>
          </a:xfrm>
          <a:prstGeom prst="rect">
            <a:avLst/>
          </a:prstGeom>
        </p:spPr>
      </p:pic>
      <p:sp>
        <p:nvSpPr>
          <p:cNvPr id="21" name="Date Placeholder 3"/>
          <p:cNvSpPr>
            <a:spLocks noGrp="1"/>
          </p:cNvSpPr>
          <p:nvPr>
            <p:ph type="dt" sz="half" idx="2"/>
          </p:nvPr>
        </p:nvSpPr>
        <p:spPr>
          <a:xfrm>
            <a:off x="4181475" y="6556377"/>
            <a:ext cx="1227138" cy="182563"/>
          </a:xfrm>
          <a:prstGeom prst="rect">
            <a:avLst/>
          </a:prstGeom>
        </p:spPr>
        <p:txBody>
          <a:bodyPr vert="horz" wrap="none" lIns="0" tIns="0" rIns="0" bIns="0" numCol="1" anchor="ctr" anchorCtr="0" compatLnSpc="1">
            <a:prstTxWarp prst="textNoShape">
              <a:avLst/>
            </a:prstTxWarp>
            <a:noAutofit/>
          </a:bodyPr>
          <a:lstStyle>
            <a:lvl1pPr algn="r">
              <a:defRPr sz="800"/>
            </a:lvl1pPr>
          </a:lstStyle>
          <a:p>
            <a:endParaRPr lang="en-US">
              <a:solidFill>
                <a:srgbClr val="58595B"/>
              </a:solidFill>
              <a:latin typeface="Calibri"/>
            </a:endParaRPr>
          </a:p>
        </p:txBody>
      </p:sp>
    </p:spTree>
    <p:extLst>
      <p:ext uri="{BB962C8B-B14F-4D97-AF65-F5344CB8AC3E}">
        <p14:creationId xmlns:p14="http://schemas.microsoft.com/office/powerpoint/2010/main" val="2805929972"/>
      </p:ext>
    </p:extLst>
  </p:cSld>
  <p:clrMap bg1="lt1" tx1="dk1" bg2="lt2" tx2="dk2" accent1="accent1" accent2="accent2" accent3="accent3" accent4="accent4" accent5="accent5" accent6="accent6" hlink="hlink" folHlink="folHlink"/>
  <p:sldLayoutIdLst>
    <p:sldLayoutId id="2147485952" r:id="rId1"/>
    <p:sldLayoutId id="2147486951" r:id="rId2"/>
  </p:sldLayoutIdLst>
  <p:transition spd="med">
    <p:fade/>
  </p:transition>
  <p:hf hdr="0" dt="0"/>
  <p:txStyles>
    <p:titleStyle>
      <a:lvl1pPr algn="l" rtl="0" eaLnBrk="0" fontAlgn="base" hangingPunct="0">
        <a:lnSpc>
          <a:spcPct val="80000"/>
        </a:lnSpc>
        <a:spcBef>
          <a:spcPct val="0"/>
        </a:spcBef>
        <a:spcAft>
          <a:spcPct val="0"/>
        </a:spcAft>
        <a:defRPr sz="3599" kern="1200">
          <a:solidFill>
            <a:schemeClr val="tx1"/>
          </a:solidFill>
          <a:latin typeface="+mj-lt"/>
          <a:ea typeface="ＭＳ Ｐゴシック" charset="0"/>
          <a:cs typeface="+mj-cs"/>
        </a:defRPr>
      </a:lvl1pPr>
      <a:lvl2pPr algn="l" rtl="0" eaLnBrk="0" fontAlgn="base" hangingPunct="0">
        <a:lnSpc>
          <a:spcPct val="80000"/>
        </a:lnSpc>
        <a:spcBef>
          <a:spcPct val="0"/>
        </a:spcBef>
        <a:spcAft>
          <a:spcPct val="0"/>
        </a:spcAft>
        <a:defRPr sz="3599">
          <a:solidFill>
            <a:schemeClr val="tx1"/>
          </a:solidFill>
          <a:latin typeface="Calibri" charset="0"/>
          <a:ea typeface="ＭＳ Ｐゴシック" charset="0"/>
        </a:defRPr>
      </a:lvl2pPr>
      <a:lvl3pPr algn="l" rtl="0" eaLnBrk="0" fontAlgn="base" hangingPunct="0">
        <a:lnSpc>
          <a:spcPct val="80000"/>
        </a:lnSpc>
        <a:spcBef>
          <a:spcPct val="0"/>
        </a:spcBef>
        <a:spcAft>
          <a:spcPct val="0"/>
        </a:spcAft>
        <a:defRPr sz="3599">
          <a:solidFill>
            <a:schemeClr val="tx1"/>
          </a:solidFill>
          <a:latin typeface="Calibri" charset="0"/>
          <a:ea typeface="ＭＳ Ｐゴシック" charset="0"/>
        </a:defRPr>
      </a:lvl3pPr>
      <a:lvl4pPr algn="l" rtl="0" eaLnBrk="0" fontAlgn="base" hangingPunct="0">
        <a:lnSpc>
          <a:spcPct val="80000"/>
        </a:lnSpc>
        <a:spcBef>
          <a:spcPct val="0"/>
        </a:spcBef>
        <a:spcAft>
          <a:spcPct val="0"/>
        </a:spcAft>
        <a:defRPr sz="3599">
          <a:solidFill>
            <a:schemeClr val="tx1"/>
          </a:solidFill>
          <a:latin typeface="Calibri" charset="0"/>
          <a:ea typeface="ＭＳ Ｐゴシック" charset="0"/>
        </a:defRPr>
      </a:lvl4pPr>
      <a:lvl5pPr algn="l" rtl="0" eaLnBrk="0" fontAlgn="base" hangingPunct="0">
        <a:lnSpc>
          <a:spcPct val="80000"/>
        </a:lnSpc>
        <a:spcBef>
          <a:spcPct val="0"/>
        </a:spcBef>
        <a:spcAft>
          <a:spcPct val="0"/>
        </a:spcAft>
        <a:defRPr sz="3599">
          <a:solidFill>
            <a:schemeClr val="tx1"/>
          </a:solidFill>
          <a:latin typeface="Calibri" charset="0"/>
          <a:ea typeface="ＭＳ Ｐゴシック" charset="0"/>
        </a:defRPr>
      </a:lvl5pPr>
      <a:lvl6pPr marL="457063" algn="l" rtl="0" fontAlgn="base">
        <a:lnSpc>
          <a:spcPct val="80000"/>
        </a:lnSpc>
        <a:spcBef>
          <a:spcPct val="0"/>
        </a:spcBef>
        <a:spcAft>
          <a:spcPct val="0"/>
        </a:spcAft>
        <a:defRPr sz="3599">
          <a:solidFill>
            <a:schemeClr val="tx1"/>
          </a:solidFill>
          <a:latin typeface="Calibri" charset="0"/>
        </a:defRPr>
      </a:lvl6pPr>
      <a:lvl7pPr marL="914126" algn="l" rtl="0" fontAlgn="base">
        <a:lnSpc>
          <a:spcPct val="80000"/>
        </a:lnSpc>
        <a:spcBef>
          <a:spcPct val="0"/>
        </a:spcBef>
        <a:spcAft>
          <a:spcPct val="0"/>
        </a:spcAft>
        <a:defRPr sz="3599">
          <a:solidFill>
            <a:schemeClr val="tx1"/>
          </a:solidFill>
          <a:latin typeface="Calibri" charset="0"/>
        </a:defRPr>
      </a:lvl7pPr>
      <a:lvl8pPr marL="1371189" algn="l" rtl="0" fontAlgn="base">
        <a:lnSpc>
          <a:spcPct val="80000"/>
        </a:lnSpc>
        <a:spcBef>
          <a:spcPct val="0"/>
        </a:spcBef>
        <a:spcAft>
          <a:spcPct val="0"/>
        </a:spcAft>
        <a:defRPr sz="3599">
          <a:solidFill>
            <a:schemeClr val="tx1"/>
          </a:solidFill>
          <a:latin typeface="Calibri" charset="0"/>
        </a:defRPr>
      </a:lvl8pPr>
      <a:lvl9pPr marL="1828251" algn="l" rtl="0" fontAlgn="base">
        <a:lnSpc>
          <a:spcPct val="80000"/>
        </a:lnSpc>
        <a:spcBef>
          <a:spcPct val="0"/>
        </a:spcBef>
        <a:spcAft>
          <a:spcPct val="0"/>
        </a:spcAft>
        <a:defRPr sz="3599">
          <a:solidFill>
            <a:schemeClr val="tx1"/>
          </a:solidFill>
          <a:latin typeface="Calibri" charset="0"/>
        </a:defRPr>
      </a:lvl9pPr>
    </p:titleStyle>
    <p:bodyStyle>
      <a:lvl1pPr marL="228531" indent="-228531" algn="l" rtl="0" eaLnBrk="0" fontAlgn="base" hangingPunct="0">
        <a:lnSpc>
          <a:spcPct val="90000"/>
        </a:lnSpc>
        <a:spcBef>
          <a:spcPts val="1200"/>
        </a:spcBef>
        <a:spcAft>
          <a:spcPct val="0"/>
        </a:spcAft>
        <a:buClr>
          <a:srgbClr val="9A9B9D"/>
        </a:buClr>
        <a:buFont typeface="Arial" charset="0"/>
        <a:buChar char="•"/>
        <a:defRPr sz="2799" kern="1200">
          <a:solidFill>
            <a:schemeClr val="tx1"/>
          </a:solidFill>
          <a:latin typeface="+mn-lt"/>
          <a:ea typeface="ＭＳ Ｐゴシック" charset="0"/>
          <a:cs typeface="+mn-cs"/>
        </a:defRPr>
      </a:lvl1pPr>
      <a:lvl2pPr marL="501500" indent="-228531" algn="l" rtl="0" eaLnBrk="0" fontAlgn="base" hangingPunct="0">
        <a:lnSpc>
          <a:spcPct val="90000"/>
        </a:lnSpc>
        <a:spcBef>
          <a:spcPts val="800"/>
        </a:spcBef>
        <a:spcAft>
          <a:spcPct val="0"/>
        </a:spcAft>
        <a:buClr>
          <a:srgbClr val="9A9B9D"/>
        </a:buClr>
        <a:buFont typeface="Arial" charset="0"/>
        <a:buChar char="–"/>
        <a:defRPr sz="2399" kern="1200">
          <a:solidFill>
            <a:schemeClr val="tx1"/>
          </a:solidFill>
          <a:latin typeface="+mn-lt"/>
          <a:ea typeface="ＭＳ Ｐゴシック" charset="0"/>
          <a:cs typeface="+mn-cs"/>
        </a:defRPr>
      </a:lvl2pPr>
      <a:lvl3pPr marL="730031" indent="-182508" algn="l" rtl="0" eaLnBrk="0" fontAlgn="base" hangingPunct="0">
        <a:lnSpc>
          <a:spcPct val="90000"/>
        </a:lnSpc>
        <a:spcBef>
          <a:spcPts val="600"/>
        </a:spcBef>
        <a:spcAft>
          <a:spcPct val="0"/>
        </a:spcAft>
        <a:buClr>
          <a:srgbClr val="9A9B9D"/>
        </a:buClr>
        <a:buFont typeface="Arial" charset="0"/>
        <a:buChar char="•"/>
        <a:defRPr sz="1999" kern="1200">
          <a:solidFill>
            <a:schemeClr val="tx1"/>
          </a:solidFill>
          <a:latin typeface="+mn-lt"/>
          <a:ea typeface="ＭＳ Ｐゴシック" charset="0"/>
          <a:cs typeface="+mn-cs"/>
        </a:defRPr>
      </a:lvl3pPr>
      <a:lvl4pPr marL="958562" indent="-182508"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094" indent="-182508"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a:defRPr/>
            </a:pPr>
            <a:fld id="{C51EAA63-D034-42AE-91FA-B13B9518C7BE}" type="slidenum">
              <a:rPr lang="en-US" smtClean="0">
                <a:solidFill>
                  <a:srgbClr val="58595B"/>
                </a:solidFill>
              </a:rPr>
              <a:pPr>
                <a:defRPr/>
              </a:pPr>
              <a:t>‹#›</a:t>
            </a:fld>
            <a:endParaRPr lang="en-US">
              <a:solidFill>
                <a:srgbClr val="58595B"/>
              </a:solidFill>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defRPr/>
            </a:pP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76912278"/>
      </p:ext>
    </p:extLst>
  </p:cSld>
  <p:clrMap bg1="lt1" tx1="dk1" bg2="lt2" tx2="dk2" accent1="accent1" accent2="accent2" accent3="accent3" accent4="accent4" accent5="accent5" accent6="accent6" hlink="hlink" folHlink="folHlink"/>
  <p:sldLayoutIdLst>
    <p:sldLayoutId id="2147486013" r:id="rId1"/>
    <p:sldLayoutId id="2147486017" r:id="rId2"/>
    <p:sldLayoutId id="2147486026" r:id="rId3"/>
    <p:sldLayoutId id="2147486027" r:id="rId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t>5/8/19</a:t>
            </a:fld>
            <a:endParaRPr lang="en-US"/>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a:solidFill>
                  <a:schemeClr val="tx1"/>
                </a:solidFill>
              </a:rPr>
              <a:t>Copyright © </a:t>
            </a:r>
            <a:r>
              <a:rPr lang="en-US" sz="850">
                <a:solidFill>
                  <a:schemeClr val="tx1"/>
                </a:solidFill>
              </a:rPr>
              <a:t>2018,</a:t>
            </a:r>
            <a:r>
              <a:rPr sz="850">
                <a:solidFill>
                  <a:schemeClr val="tx1"/>
                </a:solidFill>
              </a:rPr>
              <a:t> Oracle and/or its affiliates. All rights reserved.  |</a:t>
            </a:r>
          </a:p>
        </p:txBody>
      </p:sp>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1505143705"/>
      </p:ext>
    </p:extLst>
  </p:cSld>
  <p:clrMap bg1="lt1" tx1="dk1" bg2="lt2" tx2="dk2" accent1="accent1" accent2="accent2" accent3="accent3" accent4="accent4" accent5="accent5" accent6="accent6" hlink="hlink" folHlink="folHlink"/>
  <p:sldLayoutIdLst>
    <p:sldLayoutId id="2147486029" r:id="rId1"/>
    <p:sldLayoutId id="2147486030" r:id="rId2"/>
    <p:sldLayoutId id="2147486068" r:id="rId3"/>
    <p:sldLayoutId id="2147486069" r:id="rId4"/>
    <p:sldLayoutId id="2147486070" r:id="rId5"/>
    <p:sldLayoutId id="2147486071"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1"/>
            <a:ext cx="189271" cy="66186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9" name="Rectangle 8"/>
          <p:cNvSpPr/>
          <p:nvPr userDrawn="1"/>
        </p:nvSpPr>
        <p:spPr bwMode="gray">
          <a:xfrm>
            <a:off x="12024387" y="-1"/>
            <a:ext cx="189268" cy="66186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userDrawn="1"/>
        </p:nvSpPr>
        <p:spPr bwMode="gray">
          <a:xfrm>
            <a:off x="1" y="6406219"/>
            <a:ext cx="12188824" cy="4416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userDrawn="1"/>
        </p:nvSpPr>
        <p:spPr bwMode="gray">
          <a:xfrm>
            <a:off x="0" y="1"/>
            <a:ext cx="12066937" cy="1854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pic>
        <p:nvPicPr>
          <p:cNvPr id="19" name="Oracle red badge logo"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3" y="6263640"/>
            <a:ext cx="1622861" cy="594360"/>
          </a:xfrm>
          <a:prstGeom prst="rect">
            <a:avLst/>
          </a:prstGeom>
        </p:spPr>
      </p:pic>
      <p:sp>
        <p:nvSpPr>
          <p:cNvPr id="2" name="Title Placeholder 1"/>
          <p:cNvSpPr>
            <a:spLocks noGrp="1"/>
          </p:cNvSpPr>
          <p:nvPr>
            <p:ph type="title"/>
          </p:nvPr>
        </p:nvSpPr>
        <p:spPr>
          <a:xfrm>
            <a:off x="531813" y="406400"/>
            <a:ext cx="11125199" cy="889000"/>
          </a:xfrm>
          <a:prstGeom prst="rect">
            <a:avLst/>
          </a:prstGeom>
        </p:spPr>
        <p:txBody>
          <a:bodyPr vert="horz" lIns="0" tIns="0" rIns="0" bIns="0" rtlCol="0" anchor="ctr">
            <a:noAutofit/>
          </a:bodyPr>
          <a:lstStyle/>
          <a:p>
            <a:r>
              <a:rPr lang="en-US"/>
              <a:t>Click to edit Master title style</a:t>
            </a:r>
            <a:endParaRPr dirty="0"/>
          </a:p>
        </p:txBody>
      </p:sp>
      <p:sp>
        <p:nvSpPr>
          <p:cNvPr id="3" name="Text Placeholder 2"/>
          <p:cNvSpPr>
            <a:spLocks noGrp="1"/>
          </p:cNvSpPr>
          <p:nvPr>
            <p:ph type="body" idx="1"/>
          </p:nvPr>
        </p:nvSpPr>
        <p:spPr>
          <a:xfrm>
            <a:off x="531152"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2900894" y="6494811"/>
            <a:ext cx="5343459" cy="291592"/>
          </a:xfrm>
          <a:prstGeom prst="rect">
            <a:avLst/>
          </a:prstGeom>
          <a:noFill/>
        </p:spPr>
        <p:txBody>
          <a:bodyPr wrap="none" lIns="0" tIns="0" rIns="0" bIns="0" rtlCol="0" anchor="ctr" anchorCtr="0">
            <a:noAutofit/>
          </a:bodyPr>
          <a:lstStyle/>
          <a:p>
            <a:r>
              <a:rPr sz="933">
                <a:solidFill>
                  <a:schemeClr val="tx1">
                    <a:lumMod val="60000"/>
                    <a:lumOff val="40000"/>
                  </a:schemeClr>
                </a:solidFill>
              </a:rPr>
              <a:t>Copyright © </a:t>
            </a:r>
            <a:r>
              <a:rPr lang="en-US" sz="933">
                <a:solidFill>
                  <a:schemeClr val="tx1">
                    <a:lumMod val="60000"/>
                    <a:lumOff val="40000"/>
                  </a:schemeClr>
                </a:solidFill>
              </a:rPr>
              <a:t>2017</a:t>
            </a:r>
            <a:r>
              <a:rPr lang="en-US" sz="933" baseline="0">
                <a:solidFill>
                  <a:schemeClr val="tx1">
                    <a:lumMod val="60000"/>
                    <a:lumOff val="40000"/>
                  </a:schemeClr>
                </a:solidFill>
              </a:rPr>
              <a:t> </a:t>
            </a:r>
            <a:r>
              <a:rPr sz="933">
                <a:solidFill>
                  <a:schemeClr val="tx1">
                    <a:lumMod val="60000"/>
                    <a:lumOff val="40000"/>
                  </a:schemeClr>
                </a:solidFill>
              </a:rPr>
              <a:t>Oracle and/or its affiliates. All rights reserved.</a:t>
            </a:r>
            <a:r>
              <a:rPr lang="en-US" sz="933">
                <a:solidFill>
                  <a:schemeClr val="tx1">
                    <a:lumMod val="60000"/>
                    <a:lumOff val="40000"/>
                  </a:schemeClr>
                </a:solidFill>
              </a:rPr>
              <a:t>  Oracle Confidential. Internal Use Only.</a:t>
            </a:r>
            <a:r>
              <a:rPr sz="933">
                <a:solidFill>
                  <a:schemeClr val="tx1">
                    <a:lumMod val="60000"/>
                    <a:lumOff val="40000"/>
                  </a:schemeClr>
                </a:solidFill>
              </a:rPr>
              <a:t> </a:t>
            </a:r>
          </a:p>
        </p:txBody>
      </p:sp>
      <p:sp>
        <p:nvSpPr>
          <p:cNvPr id="6" name="Slide Number Placeholder 5"/>
          <p:cNvSpPr>
            <a:spLocks noGrp="1"/>
          </p:cNvSpPr>
          <p:nvPr>
            <p:ph type="sldNum" sz="quarter" idx="4"/>
          </p:nvPr>
        </p:nvSpPr>
        <p:spPr>
          <a:xfrm>
            <a:off x="8799742" y="6528113"/>
            <a:ext cx="381661" cy="182880"/>
          </a:xfrm>
          <a:prstGeom prst="rect">
            <a:avLst/>
          </a:prstGeom>
        </p:spPr>
        <p:txBody>
          <a:bodyPr vert="horz" wrap="none" lIns="0" tIns="0" rIns="0" bIns="0" rtlCol="0" anchor="ctr"/>
          <a:lstStyle>
            <a:lvl1pPr algn="r">
              <a:defRPr sz="1200">
                <a:solidFill>
                  <a:schemeClr val="tx1"/>
                </a:solidFill>
              </a:defRPr>
            </a:lvl1pPr>
          </a:lstStyle>
          <a:p>
            <a:fld id="{C51EAA63-D034-42AE-91FA-B13B9518C7BE}" type="slidenum">
              <a:rPr lang="en-US" smtClean="0"/>
              <a:pPr/>
              <a:t>‹#›</a:t>
            </a:fld>
            <a:endParaRPr lang="en-US"/>
          </a:p>
        </p:txBody>
      </p:sp>
    </p:spTree>
    <p:extLst>
      <p:ext uri="{BB962C8B-B14F-4D97-AF65-F5344CB8AC3E}">
        <p14:creationId xmlns:p14="http://schemas.microsoft.com/office/powerpoint/2010/main" val="699350866"/>
      </p:ext>
    </p:extLst>
  </p:cSld>
  <p:clrMap bg1="lt1" tx1="dk1" bg2="lt2" tx2="dk2" accent1="accent1" accent2="accent2" accent3="accent3" accent4="accent4" accent5="accent5" accent6="accent6" hlink="hlink" folHlink="folHlink"/>
  <p:sldLayoutIdLst>
    <p:sldLayoutId id="2147486075" r:id="rId1"/>
    <p:sldLayoutId id="214748607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7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43" indent="-228543" algn="l" defTabSz="91417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94" indent="-228543" algn="l" defTabSz="91417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37"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80"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423"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966"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509"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051"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594"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a:solidFill>
                <a:srgbClr val="58595B"/>
              </a:solidFill>
            </a:endParaRPr>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a:solidFill>
                  <a:srgbClr val="58595B"/>
                </a:solidFill>
              </a:rPr>
              <a:t>Copyright © 2019, Oracle and/or its affiliates. All rights reserved.</a:t>
            </a:r>
          </a:p>
        </p:txBody>
      </p:sp>
      <p:pic>
        <p:nvPicPr>
          <p:cNvPr id="16" name="Picture 1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68286086"/>
      </p:ext>
    </p:extLst>
  </p:cSld>
  <p:clrMap bg1="lt1" tx1="dk1" bg2="lt2" tx2="dk2" accent1="accent1" accent2="accent2" accent3="accent3" accent4="accent4" accent5="accent5" accent6="accent6" hlink="hlink" folHlink="folHlink"/>
  <p:sldLayoutIdLst>
    <p:sldLayoutId id="214748641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tiff"/></Relationships>
</file>

<file path=ppt/slides/_rels/slide1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jpe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8.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image" Target="../media/image81.jpeg"/><Relationship Id="rId2" Type="http://schemas.openxmlformats.org/officeDocument/2006/relationships/hyperlink" Target="http://video.oracle.com/detail/video/5858503130001" TargetMode="External"/><Relationship Id="rId1" Type="http://schemas.openxmlformats.org/officeDocument/2006/relationships/slideLayout" Target="../slideLayouts/slideLayout25.xml"/><Relationship Id="rId6" Type="http://schemas.openxmlformats.org/officeDocument/2006/relationships/hyperlink" Target="https://youtu.be/qz7Mj_tjyXk" TargetMode="External"/><Relationship Id="rId11" Type="http://schemas.openxmlformats.org/officeDocument/2006/relationships/image" Target="../media/image84.jpe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hyperlink" Target="https://www.youtube.com/watch?v=MFg3Qe-yino&amp;t=81s" TargetMode="External"/><Relationship Id="rId9" Type="http://schemas.openxmlformats.org/officeDocument/2006/relationships/hyperlink" Target="https://www.youtube.com/watch?v=IqwFIOsNsow&amp;feature=youtu.b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7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49.jpeg"/><Relationship Id="rId5" Type="http://schemas.openxmlformats.org/officeDocument/2006/relationships/image" Target="../media/image111.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hyperlink" Target="https://www.oracle.com/technetwork/topics/cloud/downloads/blockchain-sdk-5443939.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42.tiff"/><Relationship Id="rId5" Type="http://schemas.openxmlformats.org/officeDocument/2006/relationships/image" Target="../media/image45.tiff"/><Relationship Id="rId4" Type="http://schemas.openxmlformats.org/officeDocument/2006/relationships/image" Target="../media/image4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F68E-7E94-E448-8CAC-53A873FC4768}"/>
              </a:ext>
            </a:extLst>
          </p:cNvPr>
          <p:cNvSpPr>
            <a:spLocks noGrp="1"/>
          </p:cNvSpPr>
          <p:nvPr>
            <p:ph type="title"/>
          </p:nvPr>
        </p:nvSpPr>
        <p:spPr/>
        <p:txBody>
          <a:bodyPr/>
          <a:lstStyle/>
          <a:p>
            <a:r>
              <a:rPr lang="en-US"/>
              <a:t>Oracle’s Approach</a:t>
            </a:r>
            <a:endParaRPr lang="en-US">
              <a:solidFill>
                <a:srgbClr val="FF8E14"/>
              </a:solidFill>
            </a:endParaRPr>
          </a:p>
        </p:txBody>
      </p:sp>
      <p:sp>
        <p:nvSpPr>
          <p:cNvPr id="4" name="Footer Placeholder 3">
            <a:extLst>
              <a:ext uri="{FF2B5EF4-FFF2-40B4-BE49-F238E27FC236}">
                <a16:creationId xmlns:a16="http://schemas.microsoft.com/office/drawing/2014/main" id="{1F0F4128-DF79-7746-BF3C-B5F6ACF92BD8}"/>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a16="http://schemas.microsoft.com/office/drawing/2014/main" id="{737D670F-3991-554D-A122-A66ACB309651}"/>
              </a:ext>
            </a:extLst>
          </p:cNvPr>
          <p:cNvSpPr>
            <a:spLocks noGrp="1"/>
          </p:cNvSpPr>
          <p:nvPr>
            <p:ph type="sldNum" sz="quarter" idx="12"/>
          </p:nvPr>
        </p:nvSpPr>
        <p:spPr/>
        <p:txBody>
          <a:bodyPr/>
          <a:lstStyle/>
          <a:p>
            <a:fld id="{C51EAA63-D034-42AE-91FA-B13B9518C7BE}" type="slidenum">
              <a:rPr lang="en-US" smtClean="0"/>
              <a:t>10</a:t>
            </a:fld>
            <a:endParaRPr lang="en-US"/>
          </a:p>
        </p:txBody>
      </p:sp>
      <p:sp>
        <p:nvSpPr>
          <p:cNvPr id="10" name="Google Shape;286;p29">
            <a:extLst>
              <a:ext uri="{FF2B5EF4-FFF2-40B4-BE49-F238E27FC236}">
                <a16:creationId xmlns:a16="http://schemas.microsoft.com/office/drawing/2014/main" id="{CB63C90B-1BE3-1344-8C07-71114BE4B15E}"/>
              </a:ext>
            </a:extLst>
          </p:cNvPr>
          <p:cNvSpPr txBox="1">
            <a:spLocks/>
          </p:cNvSpPr>
          <p:nvPr/>
        </p:nvSpPr>
        <p:spPr>
          <a:xfrm>
            <a:off x="499744" y="2147960"/>
            <a:ext cx="2622868" cy="3938897"/>
          </a:xfrm>
          <a:prstGeom prst="rect">
            <a:avLst/>
          </a:prstGeom>
          <a:solidFill>
            <a:schemeClr val="accent1"/>
          </a:solidFill>
        </p:spPr>
        <p:txBody>
          <a:bodyPr spcFirstLastPara="1" vert="horz" wrap="square" lIns="121868" tIns="121868" rIns="121868" bIns="121868"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a:solidFill>
                  <a:schemeClr val="bg1"/>
                </a:solidFill>
              </a:rPr>
              <a:t>Adopt a Permissioned Blockchain offering</a:t>
            </a:r>
          </a:p>
          <a:p>
            <a:pPr marL="0" indent="0">
              <a:buNone/>
            </a:pPr>
            <a:r>
              <a:rPr lang="en-US" sz="1600">
                <a:solidFill>
                  <a:schemeClr val="bg1"/>
                </a:solidFill>
              </a:rPr>
              <a:t>Member of the Open Source Hyperledger Fabric consortium</a:t>
            </a:r>
          </a:p>
        </p:txBody>
      </p:sp>
      <p:sp>
        <p:nvSpPr>
          <p:cNvPr id="13" name="Google Shape;286;p29">
            <a:extLst>
              <a:ext uri="{FF2B5EF4-FFF2-40B4-BE49-F238E27FC236}">
                <a16:creationId xmlns:a16="http://schemas.microsoft.com/office/drawing/2014/main" id="{845C4EA2-D3BC-EC42-9806-A274DE956D66}"/>
              </a:ext>
            </a:extLst>
          </p:cNvPr>
          <p:cNvSpPr txBox="1">
            <a:spLocks/>
          </p:cNvSpPr>
          <p:nvPr/>
        </p:nvSpPr>
        <p:spPr>
          <a:xfrm>
            <a:off x="3445110" y="2151510"/>
            <a:ext cx="2555615" cy="3988026"/>
          </a:xfrm>
          <a:prstGeom prst="rect">
            <a:avLst/>
          </a:prstGeom>
          <a:solidFill>
            <a:schemeClr val="accent1"/>
          </a:solidFill>
        </p:spPr>
        <p:txBody>
          <a:bodyPr spcFirstLastPara="1" vert="horz" wrap="square" lIns="121868" tIns="121868" rIns="121868" bIns="121868"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a:solidFill>
                  <a:schemeClr val="bg1"/>
                </a:solidFill>
              </a:rPr>
              <a:t>Make it (really) Enterprise-Ready </a:t>
            </a:r>
          </a:p>
          <a:p>
            <a:pPr marL="0" indent="0">
              <a:buNone/>
            </a:pPr>
            <a:r>
              <a:rPr lang="en-US" sz="1600">
                <a:solidFill>
                  <a:schemeClr val="bg1"/>
                </a:solidFill>
              </a:rPr>
              <a:t>Built-in monitoring, </a:t>
            </a:r>
            <a:r>
              <a:rPr lang="en-US" sz="1600" err="1">
                <a:solidFill>
                  <a:schemeClr val="bg1"/>
                </a:solidFill>
              </a:rPr>
              <a:t>IdM</a:t>
            </a:r>
            <a:r>
              <a:rPr lang="en-US" sz="1600">
                <a:solidFill>
                  <a:schemeClr val="bg1"/>
                </a:solidFill>
              </a:rPr>
              <a:t>, Database optimizations, REST APIs, SDK, Integrations, a modern UI</a:t>
            </a:r>
          </a:p>
        </p:txBody>
      </p:sp>
      <p:sp>
        <p:nvSpPr>
          <p:cNvPr id="14" name="Google Shape;286;p29">
            <a:extLst>
              <a:ext uri="{FF2B5EF4-FFF2-40B4-BE49-F238E27FC236}">
                <a16:creationId xmlns:a16="http://schemas.microsoft.com/office/drawing/2014/main" id="{6235D491-0A43-8E41-A5EB-360712E93AFA}"/>
              </a:ext>
            </a:extLst>
          </p:cNvPr>
          <p:cNvSpPr txBox="1">
            <a:spLocks/>
          </p:cNvSpPr>
          <p:nvPr/>
        </p:nvSpPr>
        <p:spPr>
          <a:xfrm>
            <a:off x="6325999" y="2151509"/>
            <a:ext cx="2555615" cy="3988025"/>
          </a:xfrm>
          <a:prstGeom prst="rect">
            <a:avLst/>
          </a:prstGeom>
          <a:solidFill>
            <a:schemeClr val="accent1"/>
          </a:solidFill>
        </p:spPr>
        <p:txBody>
          <a:bodyPr spcFirstLastPara="1" vert="horz" wrap="square" lIns="121868" tIns="121868" rIns="121868" bIns="121868"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a:solidFill>
                  <a:schemeClr val="bg1"/>
                </a:solidFill>
              </a:rPr>
              <a:t>Offer it as a Service (Autonomous PaaS) </a:t>
            </a:r>
          </a:p>
          <a:p>
            <a:pPr marL="0" indent="0">
              <a:buNone/>
            </a:pPr>
            <a:r>
              <a:rPr lang="en-US" sz="1600">
                <a:solidFill>
                  <a:schemeClr val="bg1"/>
                </a:solidFill>
              </a:rPr>
              <a:t>Rapid, global provisioning &amp; simplified operations, High Availability, autonomous recovery</a:t>
            </a:r>
          </a:p>
        </p:txBody>
      </p:sp>
      <p:sp>
        <p:nvSpPr>
          <p:cNvPr id="15" name="Google Shape;286;p29">
            <a:extLst>
              <a:ext uri="{FF2B5EF4-FFF2-40B4-BE49-F238E27FC236}">
                <a16:creationId xmlns:a16="http://schemas.microsoft.com/office/drawing/2014/main" id="{9AECF0E5-452B-AE46-ADA2-F4A4350241C5}"/>
              </a:ext>
            </a:extLst>
          </p:cNvPr>
          <p:cNvSpPr txBox="1">
            <a:spLocks/>
          </p:cNvSpPr>
          <p:nvPr/>
        </p:nvSpPr>
        <p:spPr>
          <a:xfrm>
            <a:off x="9206889" y="2152023"/>
            <a:ext cx="2555615" cy="3995131"/>
          </a:xfrm>
          <a:prstGeom prst="rect">
            <a:avLst/>
          </a:prstGeom>
          <a:solidFill>
            <a:schemeClr val="accent1"/>
          </a:solidFill>
        </p:spPr>
        <p:txBody>
          <a:bodyPr spcFirstLastPara="1" vert="horz" wrap="square" lIns="121868" tIns="121868" rIns="121868" bIns="121868" rtlCol="0" anchor="t"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b="1">
                <a:solidFill>
                  <a:schemeClr val="bg1"/>
                </a:solidFill>
              </a:rPr>
              <a:t>Connect with Applications</a:t>
            </a:r>
          </a:p>
          <a:p>
            <a:pPr marL="0" indent="0">
              <a:buNone/>
            </a:pPr>
            <a:r>
              <a:rPr lang="en-US" sz="1600">
                <a:solidFill>
                  <a:schemeClr val="bg1"/>
                </a:solidFill>
              </a:rPr>
              <a:t>Out-of-the-box API access in </a:t>
            </a:r>
            <a:r>
              <a:rPr lang="en-US" sz="1600" err="1">
                <a:solidFill>
                  <a:schemeClr val="bg1"/>
                </a:solidFill>
              </a:rPr>
              <a:t>Netsuite</a:t>
            </a:r>
            <a:r>
              <a:rPr lang="en-US" sz="1600">
                <a:solidFill>
                  <a:schemeClr val="bg1"/>
                </a:solidFill>
              </a:rPr>
              <a:t> ERP, </a:t>
            </a:r>
            <a:r>
              <a:rPr lang="en-US" sz="1600" err="1">
                <a:solidFill>
                  <a:schemeClr val="bg1"/>
                </a:solidFill>
              </a:rPr>
              <a:t>Flexcube</a:t>
            </a:r>
            <a:r>
              <a:rPr lang="en-US" sz="1600">
                <a:solidFill>
                  <a:schemeClr val="bg1"/>
                </a:solidFill>
              </a:rPr>
              <a:t> core banking</a:t>
            </a:r>
          </a:p>
          <a:p>
            <a:pPr marL="0" indent="0">
              <a:buNone/>
            </a:pPr>
            <a:r>
              <a:rPr lang="en-US" sz="1600">
                <a:solidFill>
                  <a:schemeClr val="bg1"/>
                </a:solidFill>
              </a:rPr>
              <a:t>Plug-n-Play integration with Oracle SaaS and PaaS and custom/3rd party cloud and on premises apps</a:t>
            </a:r>
          </a:p>
          <a:p>
            <a:pPr marL="0" indent="0">
              <a:buNone/>
            </a:pPr>
            <a:r>
              <a:rPr lang="en-US" sz="1600">
                <a:solidFill>
                  <a:schemeClr val="bg1"/>
                </a:solidFill>
              </a:rPr>
              <a:t>Templates for supply chain track &amp; trace use cases and more</a:t>
            </a:r>
          </a:p>
        </p:txBody>
      </p:sp>
      <p:sp>
        <p:nvSpPr>
          <p:cNvPr id="16" name="Google Shape;286;p29">
            <a:extLst>
              <a:ext uri="{FF2B5EF4-FFF2-40B4-BE49-F238E27FC236}">
                <a16:creationId xmlns:a16="http://schemas.microsoft.com/office/drawing/2014/main" id="{06C702FC-A4AF-7144-83D6-4856D681097D}"/>
              </a:ext>
            </a:extLst>
          </p:cNvPr>
          <p:cNvSpPr txBox="1">
            <a:spLocks/>
          </p:cNvSpPr>
          <p:nvPr/>
        </p:nvSpPr>
        <p:spPr>
          <a:xfrm>
            <a:off x="499744" y="1238254"/>
            <a:ext cx="1016668" cy="865803"/>
          </a:xfrm>
          <a:prstGeom prst="rect">
            <a:avLst/>
          </a:prstGeom>
          <a:solidFill>
            <a:schemeClr val="accent1"/>
          </a:solidFill>
          <a:ln>
            <a:noFill/>
          </a:ln>
        </p:spPr>
        <p:txBody>
          <a:bodyPr spcFirstLastPara="1" vert="horz" wrap="square" lIns="121868" tIns="121868" rIns="121868" bIns="121868"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b="1">
                <a:solidFill>
                  <a:schemeClr val="bg1"/>
                </a:solidFill>
              </a:rPr>
              <a:t>1</a:t>
            </a:r>
          </a:p>
        </p:txBody>
      </p:sp>
      <p:sp>
        <p:nvSpPr>
          <p:cNvPr id="17" name="Google Shape;286;p29">
            <a:extLst>
              <a:ext uri="{FF2B5EF4-FFF2-40B4-BE49-F238E27FC236}">
                <a16:creationId xmlns:a16="http://schemas.microsoft.com/office/drawing/2014/main" id="{0DCA6254-E1A9-4E4C-AFF5-B98F57F76BA7}"/>
              </a:ext>
            </a:extLst>
          </p:cNvPr>
          <p:cNvSpPr txBox="1">
            <a:spLocks/>
          </p:cNvSpPr>
          <p:nvPr/>
        </p:nvSpPr>
        <p:spPr>
          <a:xfrm>
            <a:off x="3445110" y="1238253"/>
            <a:ext cx="1040146" cy="865803"/>
          </a:xfrm>
          <a:prstGeom prst="rect">
            <a:avLst/>
          </a:prstGeom>
          <a:solidFill>
            <a:schemeClr val="accent1"/>
          </a:solidFill>
        </p:spPr>
        <p:txBody>
          <a:bodyPr spcFirstLastPara="1" vert="horz" wrap="square" lIns="121868" tIns="121868" rIns="121868" bIns="121868"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b="1">
                <a:solidFill>
                  <a:schemeClr val="bg1"/>
                </a:solidFill>
              </a:rPr>
              <a:t>2</a:t>
            </a:r>
            <a:endParaRPr lang="en-US" sz="2400">
              <a:solidFill>
                <a:schemeClr val="bg1"/>
              </a:solidFill>
            </a:endParaRPr>
          </a:p>
        </p:txBody>
      </p:sp>
      <p:sp>
        <p:nvSpPr>
          <p:cNvPr id="18" name="Google Shape;286;p29">
            <a:extLst>
              <a:ext uri="{FF2B5EF4-FFF2-40B4-BE49-F238E27FC236}">
                <a16:creationId xmlns:a16="http://schemas.microsoft.com/office/drawing/2014/main" id="{5C0F2D95-F2F7-C142-883B-F53D57C1B7A9}"/>
              </a:ext>
            </a:extLst>
          </p:cNvPr>
          <p:cNvSpPr txBox="1">
            <a:spLocks/>
          </p:cNvSpPr>
          <p:nvPr/>
        </p:nvSpPr>
        <p:spPr>
          <a:xfrm>
            <a:off x="6325999" y="1238253"/>
            <a:ext cx="990600" cy="865803"/>
          </a:xfrm>
          <a:prstGeom prst="rect">
            <a:avLst/>
          </a:prstGeom>
          <a:solidFill>
            <a:schemeClr val="accent1"/>
          </a:solidFill>
        </p:spPr>
        <p:txBody>
          <a:bodyPr spcFirstLastPara="1" vert="horz" wrap="square" lIns="121868" tIns="121868" rIns="121868" bIns="121868"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b="1">
                <a:solidFill>
                  <a:schemeClr val="bg1"/>
                </a:solidFill>
              </a:rPr>
              <a:t>3</a:t>
            </a:r>
          </a:p>
        </p:txBody>
      </p:sp>
      <p:sp>
        <p:nvSpPr>
          <p:cNvPr id="19" name="Google Shape;286;p29">
            <a:extLst>
              <a:ext uri="{FF2B5EF4-FFF2-40B4-BE49-F238E27FC236}">
                <a16:creationId xmlns:a16="http://schemas.microsoft.com/office/drawing/2014/main" id="{3D46C50F-0EC5-D941-907F-BFC0AE13A91C}"/>
              </a:ext>
            </a:extLst>
          </p:cNvPr>
          <p:cNvSpPr txBox="1">
            <a:spLocks/>
          </p:cNvSpPr>
          <p:nvPr/>
        </p:nvSpPr>
        <p:spPr>
          <a:xfrm>
            <a:off x="9206889" y="1238253"/>
            <a:ext cx="990600" cy="865803"/>
          </a:xfrm>
          <a:prstGeom prst="rect">
            <a:avLst/>
          </a:prstGeom>
          <a:solidFill>
            <a:schemeClr val="accent1"/>
          </a:solidFill>
        </p:spPr>
        <p:txBody>
          <a:bodyPr spcFirstLastPara="1" vert="horz" wrap="square" lIns="121868" tIns="121868" rIns="121868" bIns="121868"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75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4000" b="1">
                <a:solidFill>
                  <a:schemeClr val="bg1"/>
                </a:solidFill>
              </a:rPr>
              <a:t>4</a:t>
            </a:r>
          </a:p>
        </p:txBody>
      </p:sp>
    </p:spTree>
    <p:extLst>
      <p:ext uri="{BB962C8B-B14F-4D97-AF65-F5344CB8AC3E}">
        <p14:creationId xmlns:p14="http://schemas.microsoft.com/office/powerpoint/2010/main" val="49994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3E29-54C4-1544-A60A-CBF9B59CE76B}"/>
              </a:ext>
            </a:extLst>
          </p:cNvPr>
          <p:cNvSpPr>
            <a:spLocks noGrp="1"/>
          </p:cNvSpPr>
          <p:nvPr>
            <p:ph type="title"/>
          </p:nvPr>
        </p:nvSpPr>
        <p:spPr/>
        <p:txBody>
          <a:bodyPr/>
          <a:lstStyle/>
          <a:p>
            <a:r>
              <a:rPr lang="en-US"/>
              <a:t>Oracle’s Blockchain Strategy</a:t>
            </a:r>
          </a:p>
        </p:txBody>
      </p:sp>
      <p:sp>
        <p:nvSpPr>
          <p:cNvPr id="18" name="Content Placeholder 17">
            <a:extLst>
              <a:ext uri="{FF2B5EF4-FFF2-40B4-BE49-F238E27FC236}">
                <a16:creationId xmlns:a16="http://schemas.microsoft.com/office/drawing/2014/main" id="{227F900B-8314-CC4A-8CC7-9A3971661799}"/>
              </a:ext>
            </a:extLst>
          </p:cNvPr>
          <p:cNvSpPr>
            <a:spLocks noGrp="1"/>
          </p:cNvSpPr>
          <p:nvPr>
            <p:ph sz="quarter" idx="13"/>
          </p:nvPr>
        </p:nvSpPr>
        <p:spPr/>
        <p:txBody>
          <a:bodyPr/>
          <a:lstStyle/>
          <a:p>
            <a:endParaRPr lang="en-US"/>
          </a:p>
        </p:txBody>
      </p:sp>
      <p:sp>
        <p:nvSpPr>
          <p:cNvPr id="5" name="Rounded Rectangle 4">
            <a:extLst>
              <a:ext uri="{FF2B5EF4-FFF2-40B4-BE49-F238E27FC236}">
                <a16:creationId xmlns:a16="http://schemas.microsoft.com/office/drawing/2014/main" id="{D63B28F4-AA8C-1648-8DF3-DA7BA37266A2}"/>
              </a:ext>
            </a:extLst>
          </p:cNvPr>
          <p:cNvSpPr/>
          <p:nvPr/>
        </p:nvSpPr>
        <p:spPr bwMode="gray">
          <a:xfrm>
            <a:off x="1200884" y="4343400"/>
            <a:ext cx="9604425" cy="1211583"/>
          </a:xfrm>
          <a:prstGeom prst="roundRect">
            <a:avLst>
              <a:gd name="adj" fmla="val 0"/>
            </a:avLst>
          </a:prstGeom>
          <a:solidFill>
            <a:schemeClr val="bg2">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a:solidFill>
                  <a:schemeClr val="bg1"/>
                </a:solidFill>
              </a:rPr>
              <a:t>Oracle Blockchain Platform</a:t>
            </a:r>
          </a:p>
          <a:p>
            <a:pPr algn="ctr">
              <a:lnSpc>
                <a:spcPct val="90000"/>
              </a:lnSpc>
            </a:pPr>
            <a:r>
              <a:rPr lang="en-US">
                <a:solidFill>
                  <a:schemeClr val="bg1"/>
                </a:solidFill>
              </a:rPr>
              <a:t>Enterprise-Ready, Secure, Private Blockchain Platform, Productized and offered “as a Service”</a:t>
            </a:r>
          </a:p>
        </p:txBody>
      </p:sp>
      <p:sp>
        <p:nvSpPr>
          <p:cNvPr id="6" name="Rounded Rectangle 5">
            <a:extLst>
              <a:ext uri="{FF2B5EF4-FFF2-40B4-BE49-F238E27FC236}">
                <a16:creationId xmlns:a16="http://schemas.microsoft.com/office/drawing/2014/main" id="{B8CA9004-3468-4E4A-9671-17941FFEA606}"/>
              </a:ext>
            </a:extLst>
          </p:cNvPr>
          <p:cNvSpPr/>
          <p:nvPr/>
        </p:nvSpPr>
        <p:spPr bwMode="gray">
          <a:xfrm>
            <a:off x="2900868" y="2581397"/>
            <a:ext cx="2355344" cy="1698670"/>
          </a:xfrm>
          <a:prstGeom prst="roundRect">
            <a:avLst>
              <a:gd name="adj" fmla="val 5953"/>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a:solidFill>
                  <a:schemeClr val="bg1"/>
                </a:solidFill>
              </a:rPr>
              <a:t>Oracle Blockchain Applications</a:t>
            </a:r>
          </a:p>
        </p:txBody>
      </p:sp>
      <p:sp>
        <p:nvSpPr>
          <p:cNvPr id="7" name="Rounded Rectangle 6">
            <a:extLst>
              <a:ext uri="{FF2B5EF4-FFF2-40B4-BE49-F238E27FC236}">
                <a16:creationId xmlns:a16="http://schemas.microsoft.com/office/drawing/2014/main" id="{816F937D-F6BC-9746-AB4A-2A01E67A152A}"/>
              </a:ext>
            </a:extLst>
          </p:cNvPr>
          <p:cNvSpPr/>
          <p:nvPr/>
        </p:nvSpPr>
        <p:spPr bwMode="gray">
          <a:xfrm>
            <a:off x="6729199" y="2581397"/>
            <a:ext cx="2286002" cy="1698670"/>
          </a:xfrm>
          <a:prstGeom prst="roundRect">
            <a:avLst>
              <a:gd name="adj" fmla="val 5953"/>
            </a:avLst>
          </a:prstGeom>
          <a:solidFill>
            <a:schemeClr val="bg2">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a:solidFill>
                  <a:schemeClr val="bg1"/>
                </a:solidFill>
              </a:rPr>
              <a:t>Partner </a:t>
            </a:r>
          </a:p>
          <a:p>
            <a:pPr algn="ctr">
              <a:lnSpc>
                <a:spcPct val="90000"/>
              </a:lnSpc>
            </a:pPr>
            <a:r>
              <a:rPr lang="en-US" sz="3200">
                <a:solidFill>
                  <a:schemeClr val="bg1"/>
                </a:solidFill>
              </a:rPr>
              <a:t>Blockchain</a:t>
            </a:r>
          </a:p>
          <a:p>
            <a:pPr algn="ctr">
              <a:lnSpc>
                <a:spcPct val="90000"/>
              </a:lnSpc>
            </a:pPr>
            <a:r>
              <a:rPr lang="en-US" sz="3200">
                <a:solidFill>
                  <a:schemeClr val="bg1"/>
                </a:solidFill>
              </a:rPr>
              <a:t>Applications</a:t>
            </a:r>
          </a:p>
        </p:txBody>
      </p:sp>
      <p:sp>
        <p:nvSpPr>
          <p:cNvPr id="8" name="Rounded Rectangle 7">
            <a:extLst>
              <a:ext uri="{FF2B5EF4-FFF2-40B4-BE49-F238E27FC236}">
                <a16:creationId xmlns:a16="http://schemas.microsoft.com/office/drawing/2014/main" id="{2E0EF6AC-C98F-8A4A-9D80-938D9F8B369A}"/>
              </a:ext>
            </a:extLst>
          </p:cNvPr>
          <p:cNvSpPr/>
          <p:nvPr/>
        </p:nvSpPr>
        <p:spPr bwMode="gray">
          <a:xfrm>
            <a:off x="5301758" y="2581397"/>
            <a:ext cx="792654" cy="1698670"/>
          </a:xfrm>
          <a:prstGeom prst="roundRect">
            <a:avLst>
              <a:gd name="adj" fmla="val 5953"/>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9" name="Rounded Rectangle 8">
            <a:extLst>
              <a:ext uri="{FF2B5EF4-FFF2-40B4-BE49-F238E27FC236}">
                <a16:creationId xmlns:a16="http://schemas.microsoft.com/office/drawing/2014/main" id="{1F1DD02C-6A3D-2948-90A2-2BCBAACE96F4}"/>
              </a:ext>
            </a:extLst>
          </p:cNvPr>
          <p:cNvSpPr/>
          <p:nvPr/>
        </p:nvSpPr>
        <p:spPr bwMode="gray">
          <a:xfrm>
            <a:off x="6139958" y="2581397"/>
            <a:ext cx="411654" cy="1698670"/>
          </a:xfrm>
          <a:prstGeom prst="roundRect">
            <a:avLst>
              <a:gd name="adj" fmla="val 19836"/>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10" name="Rounded Rectangle 9">
            <a:extLst>
              <a:ext uri="{FF2B5EF4-FFF2-40B4-BE49-F238E27FC236}">
                <a16:creationId xmlns:a16="http://schemas.microsoft.com/office/drawing/2014/main" id="{2F9E38CA-8071-3A45-BC88-4DD0BF2EE5C7}"/>
              </a:ext>
            </a:extLst>
          </p:cNvPr>
          <p:cNvSpPr/>
          <p:nvPr/>
        </p:nvSpPr>
        <p:spPr bwMode="gray">
          <a:xfrm>
            <a:off x="9060747" y="2581397"/>
            <a:ext cx="792654" cy="1698670"/>
          </a:xfrm>
          <a:prstGeom prst="roundRect">
            <a:avLst>
              <a:gd name="adj" fmla="val 5953"/>
            </a:avLst>
          </a:prstGeom>
          <a:solidFill>
            <a:schemeClr val="bg2">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11" name="Rounded Rectangle 10">
            <a:extLst>
              <a:ext uri="{FF2B5EF4-FFF2-40B4-BE49-F238E27FC236}">
                <a16:creationId xmlns:a16="http://schemas.microsoft.com/office/drawing/2014/main" id="{92787C7F-5A0C-1441-B8ED-3E5C95C68BEB}"/>
              </a:ext>
            </a:extLst>
          </p:cNvPr>
          <p:cNvSpPr/>
          <p:nvPr/>
        </p:nvSpPr>
        <p:spPr bwMode="gray">
          <a:xfrm>
            <a:off x="9898947" y="2581397"/>
            <a:ext cx="430408" cy="1698670"/>
          </a:xfrm>
          <a:prstGeom prst="roundRect">
            <a:avLst>
              <a:gd name="adj" fmla="val 5953"/>
            </a:avLst>
          </a:prstGeom>
          <a:solidFill>
            <a:schemeClr val="bg2">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12" name="Rounded Rectangle 11">
            <a:extLst>
              <a:ext uri="{FF2B5EF4-FFF2-40B4-BE49-F238E27FC236}">
                <a16:creationId xmlns:a16="http://schemas.microsoft.com/office/drawing/2014/main" id="{1DFCF94B-26ED-854C-A263-87AB81292C09}"/>
              </a:ext>
            </a:extLst>
          </p:cNvPr>
          <p:cNvSpPr/>
          <p:nvPr/>
        </p:nvSpPr>
        <p:spPr bwMode="gray">
          <a:xfrm>
            <a:off x="1200884" y="2597726"/>
            <a:ext cx="1497208" cy="2301561"/>
          </a:xfrm>
          <a:prstGeom prst="roundRect">
            <a:avLst>
              <a:gd name="adj" fmla="val 5953"/>
            </a:avLst>
          </a:prstGeom>
          <a:solidFill>
            <a:schemeClr val="bg2">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13" name="Rounded Rectangle 12">
            <a:extLst>
              <a:ext uri="{FF2B5EF4-FFF2-40B4-BE49-F238E27FC236}">
                <a16:creationId xmlns:a16="http://schemas.microsoft.com/office/drawing/2014/main" id="{2FD70114-3B50-6646-9036-64532378F4AD}"/>
              </a:ext>
            </a:extLst>
          </p:cNvPr>
          <p:cNvSpPr/>
          <p:nvPr/>
        </p:nvSpPr>
        <p:spPr bwMode="gray">
          <a:xfrm>
            <a:off x="10374901" y="2581397"/>
            <a:ext cx="430408" cy="1698670"/>
          </a:xfrm>
          <a:prstGeom prst="roundRect">
            <a:avLst>
              <a:gd name="adj" fmla="val 5953"/>
            </a:avLst>
          </a:prstGeom>
          <a:solidFill>
            <a:schemeClr val="bg2">
              <a:lumMod val="2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a:solidFill>
                <a:schemeClr val="bg1"/>
              </a:solidFill>
            </a:endParaRPr>
          </a:p>
        </p:txBody>
      </p:sp>
      <p:sp>
        <p:nvSpPr>
          <p:cNvPr id="15" name="TextBox 14">
            <a:extLst>
              <a:ext uri="{FF2B5EF4-FFF2-40B4-BE49-F238E27FC236}">
                <a16:creationId xmlns:a16="http://schemas.microsoft.com/office/drawing/2014/main" id="{77F5A452-EFFF-0649-93D7-72DC476CF27B}"/>
              </a:ext>
            </a:extLst>
          </p:cNvPr>
          <p:cNvSpPr txBox="1"/>
          <p:nvPr/>
        </p:nvSpPr>
        <p:spPr>
          <a:xfrm>
            <a:off x="2979589" y="1959065"/>
            <a:ext cx="7772400" cy="889001"/>
          </a:xfrm>
          <a:prstGeom prst="rect">
            <a:avLst/>
          </a:prstGeom>
          <a:noFill/>
        </p:spPr>
        <p:txBody>
          <a:bodyPr wrap="none" lIns="0" tIns="0" rIns="0" bIns="0" rtlCol="0">
            <a:noAutofit/>
          </a:bodyPr>
          <a:lstStyle/>
          <a:p>
            <a:pPr algn="ctr">
              <a:lnSpc>
                <a:spcPct val="90000"/>
              </a:lnSpc>
            </a:pPr>
            <a:r>
              <a:rPr lang="en-US" sz="2400"/>
              <a:t>Packaged vertical solutions for specific industries and use-cases</a:t>
            </a:r>
          </a:p>
        </p:txBody>
      </p:sp>
      <p:sp>
        <p:nvSpPr>
          <p:cNvPr id="17" name="TextBox 16">
            <a:extLst>
              <a:ext uri="{FF2B5EF4-FFF2-40B4-BE49-F238E27FC236}">
                <a16:creationId xmlns:a16="http://schemas.microsoft.com/office/drawing/2014/main" id="{732DCFC6-3C32-4945-9BE8-D9DD6FB587AF}"/>
              </a:ext>
            </a:extLst>
          </p:cNvPr>
          <p:cNvSpPr txBox="1"/>
          <p:nvPr/>
        </p:nvSpPr>
        <p:spPr>
          <a:xfrm>
            <a:off x="1463822" y="1807534"/>
            <a:ext cx="963887" cy="450822"/>
          </a:xfrm>
          <a:prstGeom prst="rect">
            <a:avLst/>
          </a:prstGeom>
          <a:noFill/>
        </p:spPr>
        <p:txBody>
          <a:bodyPr wrap="none" lIns="0" tIns="0" rIns="0" bIns="0" rtlCol="0">
            <a:noAutofit/>
          </a:bodyPr>
          <a:lstStyle/>
          <a:p>
            <a:pPr algn="ctr">
              <a:lnSpc>
                <a:spcPct val="90000"/>
              </a:lnSpc>
            </a:pPr>
            <a:r>
              <a:rPr lang="en-US" sz="2400"/>
              <a:t>Build </a:t>
            </a:r>
          </a:p>
          <a:p>
            <a:pPr algn="ctr">
              <a:lnSpc>
                <a:spcPct val="90000"/>
              </a:lnSpc>
            </a:pPr>
            <a:r>
              <a:rPr lang="en-US" sz="2400"/>
              <a:t>Your Own</a:t>
            </a:r>
          </a:p>
        </p:txBody>
      </p:sp>
      <p:cxnSp>
        <p:nvCxnSpPr>
          <p:cNvPr id="4" name="Straight Connector 3">
            <a:extLst>
              <a:ext uri="{FF2B5EF4-FFF2-40B4-BE49-F238E27FC236}">
                <a16:creationId xmlns:a16="http://schemas.microsoft.com/office/drawing/2014/main" id="{71369114-8696-1743-9A91-C58DF2254E86}"/>
              </a:ext>
            </a:extLst>
          </p:cNvPr>
          <p:cNvCxnSpPr>
            <a:cxnSpLocks/>
          </p:cNvCxnSpPr>
          <p:nvPr/>
        </p:nvCxnSpPr>
        <p:spPr>
          <a:xfrm>
            <a:off x="2770035" y="1931299"/>
            <a:ext cx="0" cy="2321002"/>
          </a:xfrm>
          <a:prstGeom prst="line">
            <a:avLst/>
          </a:prstGeom>
          <a:ln w="19050">
            <a:solidFill>
              <a:schemeClr val="bg2">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28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3"/>
          <p:cNvSpPr>
            <a:spLocks noChangeAspect="1" noChangeArrowheads="1"/>
          </p:cNvSpPr>
          <p:nvPr/>
        </p:nvSpPr>
        <p:spPr bwMode="auto">
          <a:xfrm>
            <a:off x="4705131" y="1896189"/>
            <a:ext cx="1306088" cy="73467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2">
              <a:lumMod val="75000"/>
            </a:schemeClr>
          </a:solidFill>
          <a:ln>
            <a:noFill/>
          </a:ln>
          <a:effectLst/>
          <a:extLst/>
        </p:spPr>
        <p:txBody>
          <a:bodyPr wrap="none" anchor="ctr"/>
          <a:lstStyle/>
          <a:p>
            <a:pPr defTabSz="913852">
              <a:defRPr/>
            </a:pPr>
            <a:endParaRPr lang="en-US" sz="1798">
              <a:solidFill>
                <a:srgbClr val="58595B"/>
              </a:solidFill>
              <a:latin typeface="Calibri"/>
            </a:endParaRPr>
          </a:p>
        </p:txBody>
      </p:sp>
      <p:sp>
        <p:nvSpPr>
          <p:cNvPr id="151" name="Freeform 3"/>
          <p:cNvSpPr>
            <a:spLocks noChangeAspect="1" noChangeArrowheads="1"/>
          </p:cNvSpPr>
          <p:nvPr/>
        </p:nvSpPr>
        <p:spPr bwMode="auto">
          <a:xfrm>
            <a:off x="6201951" y="1896189"/>
            <a:ext cx="1306088" cy="734675"/>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187990"/>
          </a:solidFill>
          <a:ln>
            <a:noFill/>
          </a:ln>
          <a:effectLst/>
          <a:extLst/>
        </p:spPr>
        <p:txBody>
          <a:bodyPr wrap="none" anchor="ctr"/>
          <a:lstStyle/>
          <a:p>
            <a:pPr defTabSz="913852">
              <a:defRPr/>
            </a:pPr>
            <a:endParaRPr lang="en-US" sz="1798">
              <a:solidFill>
                <a:srgbClr val="58595B"/>
              </a:solidFill>
              <a:latin typeface="Calibri"/>
            </a:endParaRPr>
          </a:p>
        </p:txBody>
      </p:sp>
      <p:sp>
        <p:nvSpPr>
          <p:cNvPr id="6" name="Title 5"/>
          <p:cNvSpPr>
            <a:spLocks noGrp="1"/>
          </p:cNvSpPr>
          <p:nvPr>
            <p:ph type="title"/>
          </p:nvPr>
        </p:nvSpPr>
        <p:spPr/>
        <p:txBody>
          <a:bodyPr/>
          <a:lstStyle/>
          <a:p>
            <a:r>
              <a:rPr lang="en-US"/>
              <a:t>Oracle Blockchain Cloud Service</a:t>
            </a:r>
          </a:p>
        </p:txBody>
      </p:sp>
      <p:sp>
        <p:nvSpPr>
          <p:cNvPr id="8" name="Text Placeholder 7"/>
          <p:cNvSpPr>
            <a:spLocks noGrp="1"/>
          </p:cNvSpPr>
          <p:nvPr>
            <p:ph type="body" sz="quarter" idx="13"/>
          </p:nvPr>
        </p:nvSpPr>
        <p:spPr/>
        <p:txBody>
          <a:bodyPr/>
          <a:lstStyle/>
          <a:p>
            <a:r>
              <a:rPr lang="en-US"/>
              <a:t>Hardened for enterprise applications</a:t>
            </a:r>
          </a:p>
        </p:txBody>
      </p:sp>
      <p:grpSp>
        <p:nvGrpSpPr>
          <p:cNvPr id="109" name="Group 108"/>
          <p:cNvGrpSpPr/>
          <p:nvPr/>
        </p:nvGrpSpPr>
        <p:grpSpPr>
          <a:xfrm>
            <a:off x="2307707" y="2902007"/>
            <a:ext cx="7087828" cy="3298715"/>
            <a:chOff x="2720753" y="2625057"/>
            <a:chExt cx="7089674" cy="3299574"/>
          </a:xfrm>
        </p:grpSpPr>
        <p:sp>
          <p:nvSpPr>
            <p:cNvPr id="89" name="TextBox 88"/>
            <p:cNvSpPr txBox="1"/>
            <p:nvPr/>
          </p:nvSpPr>
          <p:spPr>
            <a:xfrm>
              <a:off x="2720753" y="2625057"/>
              <a:ext cx="7089674" cy="2100349"/>
            </a:xfrm>
            <a:prstGeom prst="rect">
              <a:avLst/>
            </a:prstGeom>
            <a:solidFill>
              <a:schemeClr val="accent2">
                <a:lumMod val="40000"/>
                <a:lumOff val="60000"/>
              </a:schemeClr>
            </a:solidFill>
          </p:spPr>
          <p:txBody>
            <a:bodyPr wrap="square" lIns="107972" tIns="71981" rIns="0" bIns="0" rtlCol="0">
              <a:noAutofit/>
            </a:bodyPr>
            <a:lstStyle/>
            <a:p>
              <a:pPr defTabSz="913852">
                <a:lnSpc>
                  <a:spcPct val="90000"/>
                </a:lnSpc>
                <a:defRPr/>
              </a:pPr>
              <a:r>
                <a:rPr lang="en-US" sz="1400" b="1">
                  <a:solidFill>
                    <a:srgbClr val="8EADBF">
                      <a:lumMod val="50000"/>
                    </a:srgbClr>
                  </a:solidFill>
                  <a:latin typeface="Calibri"/>
                </a:rPr>
                <a:t>Oracle Blockchain Cloud Platform</a:t>
              </a:r>
            </a:p>
          </p:txBody>
        </p:sp>
        <p:sp>
          <p:nvSpPr>
            <p:cNvPr id="55" name="Rectangle 54">
              <a:extLst>
                <a:ext uri="{FF2B5EF4-FFF2-40B4-BE49-F238E27FC236}">
                  <a16:creationId xmlns:a16="http://schemas.microsoft.com/office/drawing/2014/main" id="{65A385E6-D0F0-4A8F-AEE9-0D36C7B8ACEA}"/>
                </a:ext>
              </a:extLst>
            </p:cNvPr>
            <p:cNvSpPr/>
            <p:nvPr/>
          </p:nvSpPr>
          <p:spPr bwMode="gray">
            <a:xfrm>
              <a:off x="2720753" y="4945219"/>
              <a:ext cx="7089674" cy="709562"/>
            </a:xfrm>
            <a:prstGeom prst="rect">
              <a:avLst/>
            </a:prstGeom>
            <a:solidFill>
              <a:schemeClr val="accent5">
                <a:lumMod val="20000"/>
                <a:lumOff val="80000"/>
                <a:alpha val="7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1" forceAA="0" compatLnSpc="1">
              <a:prstTxWarp prst="textNoShape">
                <a:avLst/>
              </a:prstTxWarp>
              <a:noAutofit/>
            </a:bodyPr>
            <a:lstStyle/>
            <a:p>
              <a:pPr algn="ctr" defTabSz="913852">
                <a:lnSpc>
                  <a:spcPct val="90000"/>
                </a:lnSpc>
                <a:defRPr/>
              </a:pPr>
              <a:r>
                <a:rPr lang="en-US" sz="1400" b="1">
                  <a:solidFill>
                    <a:srgbClr val="A52641"/>
                  </a:solidFill>
                  <a:latin typeface="Calibri"/>
                </a:rPr>
                <a:t>Oracle Cloud Infrastructure and PaaS Services</a:t>
              </a:r>
            </a:p>
          </p:txBody>
        </p:sp>
        <p:cxnSp>
          <p:nvCxnSpPr>
            <p:cNvPr id="56" name="Straight Connector 55">
              <a:extLst>
                <a:ext uri="{FF2B5EF4-FFF2-40B4-BE49-F238E27FC236}">
                  <a16:creationId xmlns:a16="http://schemas.microsoft.com/office/drawing/2014/main" id="{5029CC9F-AB87-48D0-93F4-15441F227DFE}"/>
                </a:ext>
              </a:extLst>
            </p:cNvPr>
            <p:cNvCxnSpPr/>
            <p:nvPr/>
          </p:nvCxnSpPr>
          <p:spPr>
            <a:xfrm>
              <a:off x="8487515"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68CB13F-C4C7-4DE3-9302-38C6383AD4EA}"/>
                </a:ext>
              </a:extLst>
            </p:cNvPr>
            <p:cNvSpPr/>
            <p:nvPr/>
          </p:nvSpPr>
          <p:spPr bwMode="gray">
            <a:xfrm>
              <a:off x="3313640" y="5048994"/>
              <a:ext cx="610841"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000">
                  <a:solidFill>
                    <a:srgbClr val="2C2C2E"/>
                  </a:solidFill>
                  <a:latin typeface="Calibri"/>
                </a:rPr>
                <a:t>Container Services</a:t>
              </a:r>
            </a:p>
          </p:txBody>
        </p:sp>
        <p:sp>
          <p:nvSpPr>
            <p:cNvPr id="58" name="Rectangle 57">
              <a:extLst>
                <a:ext uri="{FF2B5EF4-FFF2-40B4-BE49-F238E27FC236}">
                  <a16:creationId xmlns:a16="http://schemas.microsoft.com/office/drawing/2014/main" id="{494E325F-005B-457A-BD3A-F3DD35B1D438}"/>
                </a:ext>
              </a:extLst>
            </p:cNvPr>
            <p:cNvSpPr/>
            <p:nvPr/>
          </p:nvSpPr>
          <p:spPr bwMode="gray">
            <a:xfrm>
              <a:off x="4602828" y="5048994"/>
              <a:ext cx="760303"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000">
                  <a:solidFill>
                    <a:srgbClr val="2C2C2E"/>
                  </a:solidFill>
                  <a:latin typeface="Calibri"/>
                </a:rPr>
                <a:t>Identity Management</a:t>
              </a:r>
            </a:p>
          </p:txBody>
        </p:sp>
        <p:sp>
          <p:nvSpPr>
            <p:cNvPr id="59" name="Rectangle 58">
              <a:extLst>
                <a:ext uri="{FF2B5EF4-FFF2-40B4-BE49-F238E27FC236}">
                  <a16:creationId xmlns:a16="http://schemas.microsoft.com/office/drawing/2014/main" id="{8D4D0509-ED4A-42C3-ACE0-79C1DC11D0EE}"/>
                </a:ext>
              </a:extLst>
            </p:cNvPr>
            <p:cNvSpPr/>
            <p:nvPr/>
          </p:nvSpPr>
          <p:spPr bwMode="gray">
            <a:xfrm>
              <a:off x="6069748" y="5101023"/>
              <a:ext cx="489527" cy="173409"/>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000">
                  <a:solidFill>
                    <a:srgbClr val="2C2C2E"/>
                  </a:solidFill>
                  <a:latin typeface="Calibri"/>
                </a:rPr>
                <a:t>Events</a:t>
              </a:r>
            </a:p>
          </p:txBody>
        </p:sp>
        <p:sp>
          <p:nvSpPr>
            <p:cNvPr id="60" name="Rectangle 59">
              <a:extLst>
                <a:ext uri="{FF2B5EF4-FFF2-40B4-BE49-F238E27FC236}">
                  <a16:creationId xmlns:a16="http://schemas.microsoft.com/office/drawing/2014/main" id="{9A15A15D-32DB-4B45-9EDD-61643E43C92F}"/>
                </a:ext>
              </a:extLst>
            </p:cNvPr>
            <p:cNvSpPr/>
            <p:nvPr/>
          </p:nvSpPr>
          <p:spPr bwMode="gray">
            <a:xfrm>
              <a:off x="7448675" y="5048994"/>
              <a:ext cx="766785"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000">
                  <a:solidFill>
                    <a:srgbClr val="2C2C2E"/>
                  </a:solidFill>
                  <a:latin typeface="Calibri"/>
                </a:rPr>
                <a:t>Management Services</a:t>
              </a:r>
            </a:p>
          </p:txBody>
        </p:sp>
        <p:sp>
          <p:nvSpPr>
            <p:cNvPr id="61" name="Freeform 9">
              <a:extLst>
                <a:ext uri="{FF2B5EF4-FFF2-40B4-BE49-F238E27FC236}">
                  <a16:creationId xmlns:a16="http://schemas.microsoft.com/office/drawing/2014/main" id="{15572A6C-D9E6-4E9D-9814-D25325DD9AA4}"/>
                </a:ext>
              </a:extLst>
            </p:cNvPr>
            <p:cNvSpPr>
              <a:spLocks noChangeAspect="1" noChangeArrowheads="1"/>
            </p:cNvSpPr>
            <p:nvPr/>
          </p:nvSpPr>
          <p:spPr bwMode="auto">
            <a:xfrm>
              <a:off x="7067174" y="5058656"/>
              <a:ext cx="287916" cy="209046"/>
            </a:xfrm>
            <a:custGeom>
              <a:avLst/>
              <a:gdLst>
                <a:gd name="T0" fmla="*/ 1181 w 2964"/>
                <a:gd name="T1" fmla="*/ 278 h 2224"/>
                <a:gd name="T2" fmla="*/ 972 w 2964"/>
                <a:gd name="T3" fmla="*/ 105 h 2224"/>
                <a:gd name="T4" fmla="*/ 0 w 2964"/>
                <a:gd name="T5" fmla="*/ 0 h 2224"/>
                <a:gd name="T6" fmla="*/ 428 w 2964"/>
                <a:gd name="T7" fmla="*/ 2223 h 2224"/>
                <a:gd name="T8" fmla="*/ 185 w 2964"/>
                <a:gd name="T9" fmla="*/ 2038 h 2224"/>
                <a:gd name="T10" fmla="*/ 405 w 2964"/>
                <a:gd name="T11" fmla="*/ 1945 h 2224"/>
                <a:gd name="T12" fmla="*/ 648 w 2964"/>
                <a:gd name="T13" fmla="*/ 1343 h 2224"/>
                <a:gd name="T14" fmla="*/ 1007 w 2964"/>
                <a:gd name="T15" fmla="*/ 1575 h 2224"/>
                <a:gd name="T16" fmla="*/ 1077 w 2964"/>
                <a:gd name="T17" fmla="*/ 2223 h 2224"/>
                <a:gd name="T18" fmla="*/ 2963 w 2964"/>
                <a:gd name="T19" fmla="*/ 556 h 2224"/>
                <a:gd name="T20" fmla="*/ 1100 w 2964"/>
                <a:gd name="T21" fmla="*/ 892 h 2224"/>
                <a:gd name="T22" fmla="*/ 1135 w 2964"/>
                <a:gd name="T23" fmla="*/ 1112 h 2224"/>
                <a:gd name="T24" fmla="*/ 1088 w 2964"/>
                <a:gd name="T25" fmla="*/ 1147 h 2224"/>
                <a:gd name="T26" fmla="*/ 961 w 2964"/>
                <a:gd name="T27" fmla="*/ 1332 h 2224"/>
                <a:gd name="T28" fmla="*/ 672 w 2964"/>
                <a:gd name="T29" fmla="*/ 1204 h 2224"/>
                <a:gd name="T30" fmla="*/ 996 w 2964"/>
                <a:gd name="T31" fmla="*/ 695 h 2224"/>
                <a:gd name="T32" fmla="*/ 1077 w 2964"/>
                <a:gd name="T33" fmla="*/ 695 h 2224"/>
                <a:gd name="T34" fmla="*/ 1088 w 2964"/>
                <a:gd name="T35" fmla="*/ 857 h 2224"/>
                <a:gd name="T36" fmla="*/ 1725 w 2964"/>
                <a:gd name="T37" fmla="*/ 845 h 2224"/>
                <a:gd name="T38" fmla="*/ 1968 w 2964"/>
                <a:gd name="T39" fmla="*/ 602 h 2224"/>
                <a:gd name="T40" fmla="*/ 2176 w 2964"/>
                <a:gd name="T41" fmla="*/ 834 h 2224"/>
                <a:gd name="T42" fmla="*/ 2188 w 2964"/>
                <a:gd name="T43" fmla="*/ 1019 h 2224"/>
                <a:gd name="T44" fmla="*/ 2130 w 2964"/>
                <a:gd name="T45" fmla="*/ 1123 h 2224"/>
                <a:gd name="T46" fmla="*/ 1945 w 2964"/>
                <a:gd name="T47" fmla="*/ 1309 h 2224"/>
                <a:gd name="T48" fmla="*/ 1725 w 2964"/>
                <a:gd name="T49" fmla="*/ 1089 h 2224"/>
                <a:gd name="T50" fmla="*/ 1737 w 2964"/>
                <a:gd name="T51" fmla="*/ 961 h 2224"/>
                <a:gd name="T52" fmla="*/ 2777 w 2964"/>
                <a:gd name="T53" fmla="*/ 2038 h 2224"/>
                <a:gd name="T54" fmla="*/ 1181 w 2964"/>
                <a:gd name="T55" fmla="*/ 1945 h 2224"/>
                <a:gd name="T56" fmla="*/ 1343 w 2964"/>
                <a:gd name="T57" fmla="*/ 1656 h 2224"/>
                <a:gd name="T58" fmla="*/ 1794 w 2964"/>
                <a:gd name="T59" fmla="*/ 1343 h 2224"/>
                <a:gd name="T60" fmla="*/ 1922 w 2964"/>
                <a:gd name="T61" fmla="*/ 1529 h 2224"/>
                <a:gd name="T62" fmla="*/ 1945 w 2964"/>
                <a:gd name="T63" fmla="*/ 1390 h 2224"/>
                <a:gd name="T64" fmla="*/ 1968 w 2964"/>
                <a:gd name="T65" fmla="*/ 1529 h 2224"/>
                <a:gd name="T66" fmla="*/ 2107 w 2964"/>
                <a:gd name="T67" fmla="*/ 1343 h 2224"/>
                <a:gd name="T68" fmla="*/ 2557 w 2964"/>
                <a:gd name="T69" fmla="*/ 1656 h 2224"/>
                <a:gd name="T70" fmla="*/ 2777 w 2964"/>
                <a:gd name="T71" fmla="*/ 1945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224">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428" y="2223"/>
                    <a:pt x="428" y="2223"/>
                    <a:pt x="428" y="2223"/>
                  </a:cubicBezTo>
                  <a:cubicBezTo>
                    <a:pt x="417" y="2154"/>
                    <a:pt x="417" y="2096"/>
                    <a:pt x="405" y="2038"/>
                  </a:cubicBezTo>
                  <a:cubicBezTo>
                    <a:pt x="185" y="2038"/>
                    <a:pt x="185" y="2038"/>
                    <a:pt x="185" y="2038"/>
                  </a:cubicBezTo>
                  <a:cubicBezTo>
                    <a:pt x="185" y="1945"/>
                    <a:pt x="185" y="1945"/>
                    <a:pt x="185" y="1945"/>
                  </a:cubicBezTo>
                  <a:cubicBezTo>
                    <a:pt x="405" y="1945"/>
                    <a:pt x="405" y="1945"/>
                    <a:pt x="405" y="1945"/>
                  </a:cubicBezTo>
                  <a:cubicBezTo>
                    <a:pt x="394" y="1876"/>
                    <a:pt x="394" y="1818"/>
                    <a:pt x="394" y="1760"/>
                  </a:cubicBezTo>
                  <a:cubicBezTo>
                    <a:pt x="417" y="1575"/>
                    <a:pt x="590" y="1436"/>
                    <a:pt x="648" y="1343"/>
                  </a:cubicBezTo>
                  <a:cubicBezTo>
                    <a:pt x="648" y="1343"/>
                    <a:pt x="776" y="1436"/>
                    <a:pt x="926" y="1436"/>
                  </a:cubicBezTo>
                  <a:cubicBezTo>
                    <a:pt x="1007" y="1575"/>
                    <a:pt x="1007" y="1575"/>
                    <a:pt x="1007" y="1575"/>
                  </a:cubicBezTo>
                  <a:cubicBezTo>
                    <a:pt x="1077" y="1725"/>
                    <a:pt x="1100" y="1830"/>
                    <a:pt x="1088" y="2038"/>
                  </a:cubicBezTo>
                  <a:cubicBezTo>
                    <a:pt x="1077" y="2222"/>
                    <a:pt x="1077" y="2223"/>
                    <a:pt x="1077" y="2223"/>
                  </a:cubicBezTo>
                  <a:cubicBezTo>
                    <a:pt x="2963" y="2223"/>
                    <a:pt x="2963" y="2223"/>
                    <a:pt x="2963" y="2223"/>
                  </a:cubicBezTo>
                  <a:cubicBezTo>
                    <a:pt x="2963" y="556"/>
                    <a:pt x="2963" y="556"/>
                    <a:pt x="2963" y="556"/>
                  </a:cubicBezTo>
                  <a:cubicBezTo>
                    <a:pt x="2963" y="406"/>
                    <a:pt x="2835" y="278"/>
                    <a:pt x="2685" y="278"/>
                  </a:cubicBezTo>
                  <a:close/>
                  <a:moveTo>
                    <a:pt x="1100" y="892"/>
                  </a:moveTo>
                  <a:cubicBezTo>
                    <a:pt x="1100" y="950"/>
                    <a:pt x="1088" y="961"/>
                    <a:pt x="1088" y="984"/>
                  </a:cubicBezTo>
                  <a:cubicBezTo>
                    <a:pt x="1088" y="1008"/>
                    <a:pt x="1135" y="1112"/>
                    <a:pt x="1135" y="1112"/>
                  </a:cubicBezTo>
                  <a:cubicBezTo>
                    <a:pt x="1135" y="1112"/>
                    <a:pt x="1135" y="1123"/>
                    <a:pt x="1123" y="1123"/>
                  </a:cubicBezTo>
                  <a:cubicBezTo>
                    <a:pt x="1123" y="1135"/>
                    <a:pt x="1111" y="1147"/>
                    <a:pt x="1088" y="1147"/>
                  </a:cubicBezTo>
                  <a:cubicBezTo>
                    <a:pt x="1088" y="1147"/>
                    <a:pt x="1065" y="1228"/>
                    <a:pt x="1054" y="1274"/>
                  </a:cubicBezTo>
                  <a:cubicBezTo>
                    <a:pt x="1042" y="1320"/>
                    <a:pt x="1007" y="1332"/>
                    <a:pt x="961" y="1332"/>
                  </a:cubicBezTo>
                  <a:cubicBezTo>
                    <a:pt x="891" y="1320"/>
                    <a:pt x="799" y="1320"/>
                    <a:pt x="741" y="1239"/>
                  </a:cubicBezTo>
                  <a:cubicBezTo>
                    <a:pt x="672" y="1204"/>
                    <a:pt x="672" y="1204"/>
                    <a:pt x="672" y="1204"/>
                  </a:cubicBezTo>
                  <a:cubicBezTo>
                    <a:pt x="672" y="1204"/>
                    <a:pt x="579" y="1043"/>
                    <a:pt x="579" y="950"/>
                  </a:cubicBezTo>
                  <a:cubicBezTo>
                    <a:pt x="579" y="718"/>
                    <a:pt x="764" y="626"/>
                    <a:pt x="996" y="695"/>
                  </a:cubicBezTo>
                  <a:cubicBezTo>
                    <a:pt x="1019" y="649"/>
                    <a:pt x="1019" y="649"/>
                    <a:pt x="1019" y="649"/>
                  </a:cubicBezTo>
                  <a:cubicBezTo>
                    <a:pt x="1077" y="695"/>
                    <a:pt x="1077" y="695"/>
                    <a:pt x="1077" y="695"/>
                  </a:cubicBezTo>
                  <a:cubicBezTo>
                    <a:pt x="1111" y="718"/>
                    <a:pt x="1135" y="753"/>
                    <a:pt x="1135" y="776"/>
                  </a:cubicBezTo>
                  <a:cubicBezTo>
                    <a:pt x="1135" y="799"/>
                    <a:pt x="1123" y="834"/>
                    <a:pt x="1088" y="857"/>
                  </a:cubicBezTo>
                  <a:cubicBezTo>
                    <a:pt x="1100" y="857"/>
                    <a:pt x="1100" y="880"/>
                    <a:pt x="1100" y="892"/>
                  </a:cubicBezTo>
                  <a:close/>
                  <a:moveTo>
                    <a:pt x="1725" y="845"/>
                  </a:moveTo>
                  <a:cubicBezTo>
                    <a:pt x="1725" y="811"/>
                    <a:pt x="1725" y="811"/>
                    <a:pt x="1725" y="811"/>
                  </a:cubicBezTo>
                  <a:cubicBezTo>
                    <a:pt x="1725" y="811"/>
                    <a:pt x="1713" y="614"/>
                    <a:pt x="1968" y="602"/>
                  </a:cubicBezTo>
                  <a:cubicBezTo>
                    <a:pt x="2003" y="649"/>
                    <a:pt x="2003" y="649"/>
                    <a:pt x="2003" y="649"/>
                  </a:cubicBezTo>
                  <a:cubicBezTo>
                    <a:pt x="2107" y="660"/>
                    <a:pt x="2176" y="741"/>
                    <a:pt x="2176" y="834"/>
                  </a:cubicBezTo>
                  <a:cubicBezTo>
                    <a:pt x="2176" y="880"/>
                    <a:pt x="2165" y="938"/>
                    <a:pt x="2165" y="961"/>
                  </a:cubicBezTo>
                  <a:cubicBezTo>
                    <a:pt x="2176" y="973"/>
                    <a:pt x="2188" y="996"/>
                    <a:pt x="2188" y="1019"/>
                  </a:cubicBezTo>
                  <a:cubicBezTo>
                    <a:pt x="2176" y="1089"/>
                    <a:pt x="2176" y="1089"/>
                    <a:pt x="2176" y="1089"/>
                  </a:cubicBezTo>
                  <a:cubicBezTo>
                    <a:pt x="2176" y="1112"/>
                    <a:pt x="2153" y="1123"/>
                    <a:pt x="2130" y="1123"/>
                  </a:cubicBezTo>
                  <a:cubicBezTo>
                    <a:pt x="2107" y="1297"/>
                    <a:pt x="1968" y="1309"/>
                    <a:pt x="1956" y="1309"/>
                  </a:cubicBezTo>
                  <a:lnTo>
                    <a:pt x="1945" y="1309"/>
                  </a:lnTo>
                  <a:cubicBezTo>
                    <a:pt x="1922" y="1309"/>
                    <a:pt x="1794" y="1297"/>
                    <a:pt x="1771" y="1123"/>
                  </a:cubicBezTo>
                  <a:cubicBezTo>
                    <a:pt x="1748" y="1123"/>
                    <a:pt x="1725" y="1112"/>
                    <a:pt x="1725" y="1089"/>
                  </a:cubicBezTo>
                  <a:cubicBezTo>
                    <a:pt x="1713" y="1019"/>
                    <a:pt x="1713" y="1019"/>
                    <a:pt x="1713" y="1019"/>
                  </a:cubicBezTo>
                  <a:cubicBezTo>
                    <a:pt x="1713" y="996"/>
                    <a:pt x="1713" y="973"/>
                    <a:pt x="1737" y="961"/>
                  </a:cubicBezTo>
                  <a:cubicBezTo>
                    <a:pt x="1725" y="938"/>
                    <a:pt x="1725" y="892"/>
                    <a:pt x="1725" y="845"/>
                  </a:cubicBezTo>
                  <a:close/>
                  <a:moveTo>
                    <a:pt x="2777" y="2038"/>
                  </a:moveTo>
                  <a:cubicBezTo>
                    <a:pt x="1181" y="2038"/>
                    <a:pt x="1181" y="2038"/>
                    <a:pt x="1181" y="2038"/>
                  </a:cubicBezTo>
                  <a:cubicBezTo>
                    <a:pt x="1181" y="2003"/>
                    <a:pt x="1181" y="1969"/>
                    <a:pt x="1181" y="1945"/>
                  </a:cubicBezTo>
                  <a:cubicBezTo>
                    <a:pt x="1297" y="1945"/>
                    <a:pt x="1297" y="1945"/>
                    <a:pt x="1297" y="1945"/>
                  </a:cubicBezTo>
                  <a:cubicBezTo>
                    <a:pt x="1343" y="1656"/>
                    <a:pt x="1343" y="1656"/>
                    <a:pt x="1343" y="1656"/>
                  </a:cubicBezTo>
                  <a:cubicBezTo>
                    <a:pt x="1343" y="1598"/>
                    <a:pt x="1389" y="1540"/>
                    <a:pt x="1447" y="1506"/>
                  </a:cubicBezTo>
                  <a:cubicBezTo>
                    <a:pt x="1794" y="1343"/>
                    <a:pt x="1794" y="1343"/>
                    <a:pt x="1794" y="1343"/>
                  </a:cubicBezTo>
                  <a:cubicBezTo>
                    <a:pt x="1876" y="1760"/>
                    <a:pt x="1876" y="1760"/>
                    <a:pt x="1876" y="1760"/>
                  </a:cubicBezTo>
                  <a:cubicBezTo>
                    <a:pt x="1922" y="1529"/>
                    <a:pt x="1922" y="1529"/>
                    <a:pt x="1922" y="1529"/>
                  </a:cubicBezTo>
                  <a:cubicBezTo>
                    <a:pt x="1899" y="1471"/>
                    <a:pt x="1899" y="1471"/>
                    <a:pt x="1899" y="1471"/>
                  </a:cubicBezTo>
                  <a:cubicBezTo>
                    <a:pt x="1945" y="1390"/>
                    <a:pt x="1945" y="1390"/>
                    <a:pt x="1945" y="1390"/>
                  </a:cubicBezTo>
                  <a:cubicBezTo>
                    <a:pt x="1991" y="1471"/>
                    <a:pt x="1991" y="1471"/>
                    <a:pt x="1991" y="1471"/>
                  </a:cubicBezTo>
                  <a:cubicBezTo>
                    <a:pt x="1968" y="1529"/>
                    <a:pt x="1968" y="1529"/>
                    <a:pt x="1968" y="1529"/>
                  </a:cubicBezTo>
                  <a:cubicBezTo>
                    <a:pt x="2026" y="1760"/>
                    <a:pt x="2026" y="1760"/>
                    <a:pt x="2026" y="1760"/>
                  </a:cubicBezTo>
                  <a:cubicBezTo>
                    <a:pt x="2107" y="1343"/>
                    <a:pt x="2107" y="1343"/>
                    <a:pt x="2107" y="1343"/>
                  </a:cubicBezTo>
                  <a:cubicBezTo>
                    <a:pt x="2453" y="1506"/>
                    <a:pt x="2453" y="1506"/>
                    <a:pt x="2453" y="1506"/>
                  </a:cubicBezTo>
                  <a:cubicBezTo>
                    <a:pt x="2511" y="1540"/>
                    <a:pt x="2546" y="1598"/>
                    <a:pt x="2557" y="1656"/>
                  </a:cubicBezTo>
                  <a:cubicBezTo>
                    <a:pt x="2592" y="1945"/>
                    <a:pt x="2592" y="1945"/>
                    <a:pt x="2592" y="1945"/>
                  </a:cubicBezTo>
                  <a:cubicBezTo>
                    <a:pt x="2777" y="1945"/>
                    <a:pt x="2777" y="1945"/>
                    <a:pt x="2777" y="1945"/>
                  </a:cubicBezTo>
                  <a:lnTo>
                    <a:pt x="2777" y="2038"/>
                  </a:lnTo>
                  <a:close/>
                </a:path>
              </a:pathLst>
            </a:custGeom>
            <a:solidFill>
              <a:schemeClr val="tx1"/>
            </a:solidFill>
            <a:ln>
              <a:noFill/>
            </a:ln>
            <a:effectLst/>
            <a:extLst/>
          </p:spPr>
          <p:txBody>
            <a:bodyPr wrap="none" anchor="ctr"/>
            <a:lstStyle/>
            <a:p>
              <a:pPr defTabSz="913852">
                <a:defRPr/>
              </a:pPr>
              <a:endParaRPr lang="en-US" sz="1798">
                <a:solidFill>
                  <a:srgbClr val="58595B"/>
                </a:solidFill>
                <a:latin typeface="Calibri"/>
              </a:endParaRPr>
            </a:p>
          </p:txBody>
        </p:sp>
        <p:sp>
          <p:nvSpPr>
            <p:cNvPr id="62" name="Freeform 20">
              <a:extLst>
                <a:ext uri="{FF2B5EF4-FFF2-40B4-BE49-F238E27FC236}">
                  <a16:creationId xmlns:a16="http://schemas.microsoft.com/office/drawing/2014/main" id="{BF246D12-D8BE-41E4-8FEC-69C55FEAFACD}"/>
                </a:ext>
              </a:extLst>
            </p:cNvPr>
            <p:cNvSpPr>
              <a:spLocks noChangeAspect="1" noChangeArrowheads="1"/>
            </p:cNvSpPr>
            <p:nvPr/>
          </p:nvSpPr>
          <p:spPr bwMode="auto">
            <a:xfrm>
              <a:off x="4323961" y="5075786"/>
              <a:ext cx="207528" cy="174787"/>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 name="connsiteX0" fmla="*/ 4297 w 9997"/>
                <a:gd name="connsiteY0" fmla="*/ 9372 h 9995"/>
                <a:gd name="connsiteX1" fmla="*/ 4297 w 9997"/>
                <a:gd name="connsiteY1" fmla="*/ 9372 h 9995"/>
                <a:gd name="connsiteX2" fmla="*/ 3907 w 9997"/>
                <a:gd name="connsiteY2" fmla="*/ 9995 h 9995"/>
                <a:gd name="connsiteX3" fmla="*/ 3517 w 9997"/>
                <a:gd name="connsiteY3" fmla="*/ 9372 h 9995"/>
                <a:gd name="connsiteX4" fmla="*/ 3907 w 9997"/>
                <a:gd name="connsiteY4" fmla="*/ 8738 h 9995"/>
                <a:gd name="connsiteX5" fmla="*/ 4297 w 9997"/>
                <a:gd name="connsiteY5" fmla="*/ 9372 h 9995"/>
                <a:gd name="connsiteX6" fmla="*/ 4997 w 9997"/>
                <a:gd name="connsiteY6" fmla="*/ 8994 h 9995"/>
                <a:gd name="connsiteX7" fmla="*/ 4997 w 9997"/>
                <a:gd name="connsiteY7" fmla="*/ 8994 h 9995"/>
                <a:gd name="connsiteX8" fmla="*/ 4767 w 9997"/>
                <a:gd name="connsiteY8" fmla="*/ 9372 h 9995"/>
                <a:gd name="connsiteX9" fmla="*/ 4997 w 9997"/>
                <a:gd name="connsiteY9" fmla="*/ 9740 h 9995"/>
                <a:gd name="connsiteX10" fmla="*/ 5233 w 9997"/>
                <a:gd name="connsiteY10" fmla="*/ 9372 h 9995"/>
                <a:gd name="connsiteX11" fmla="*/ 4997 w 9997"/>
                <a:gd name="connsiteY11" fmla="*/ 8994 h 9995"/>
                <a:gd name="connsiteX12" fmla="*/ 4997 w 9997"/>
                <a:gd name="connsiteY12" fmla="*/ 8738 h 9995"/>
                <a:gd name="connsiteX13" fmla="*/ 4997 w 9997"/>
                <a:gd name="connsiteY13" fmla="*/ 8738 h 9995"/>
                <a:gd name="connsiteX14" fmla="*/ 5387 w 9997"/>
                <a:gd name="connsiteY14" fmla="*/ 9372 h 9995"/>
                <a:gd name="connsiteX15" fmla="*/ 4997 w 9997"/>
                <a:gd name="connsiteY15" fmla="*/ 9995 h 9995"/>
                <a:gd name="connsiteX16" fmla="*/ 4610 w 9997"/>
                <a:gd name="connsiteY16" fmla="*/ 9372 h 9995"/>
                <a:gd name="connsiteX17" fmla="*/ 4997 w 9997"/>
                <a:gd name="connsiteY17" fmla="*/ 8738 h 9995"/>
                <a:gd name="connsiteX18" fmla="*/ 4997 w 9997"/>
                <a:gd name="connsiteY18" fmla="*/ 8994 h 9995"/>
                <a:gd name="connsiteX19" fmla="*/ 6096 w 9997"/>
                <a:gd name="connsiteY19" fmla="*/ 8994 h 9995"/>
                <a:gd name="connsiteX20" fmla="*/ 6096 w 9997"/>
                <a:gd name="connsiteY20" fmla="*/ 8994 h 9995"/>
                <a:gd name="connsiteX21" fmla="*/ 5860 w 9997"/>
                <a:gd name="connsiteY21" fmla="*/ 9372 h 9995"/>
                <a:gd name="connsiteX22" fmla="*/ 6096 w 9997"/>
                <a:gd name="connsiteY22" fmla="*/ 9740 h 9995"/>
                <a:gd name="connsiteX23" fmla="*/ 6327 w 9997"/>
                <a:gd name="connsiteY23" fmla="*/ 9372 h 9995"/>
                <a:gd name="connsiteX24" fmla="*/ 6096 w 9997"/>
                <a:gd name="connsiteY24" fmla="*/ 8994 h 9995"/>
                <a:gd name="connsiteX25" fmla="*/ 6096 w 9997"/>
                <a:gd name="connsiteY25" fmla="*/ 8738 h 9995"/>
                <a:gd name="connsiteX26" fmla="*/ 6096 w 9997"/>
                <a:gd name="connsiteY26" fmla="*/ 8738 h 9995"/>
                <a:gd name="connsiteX27" fmla="*/ 6486 w 9997"/>
                <a:gd name="connsiteY27" fmla="*/ 9372 h 9995"/>
                <a:gd name="connsiteX28" fmla="*/ 6096 w 9997"/>
                <a:gd name="connsiteY28" fmla="*/ 9995 h 9995"/>
                <a:gd name="connsiteX29" fmla="*/ 5700 w 9997"/>
                <a:gd name="connsiteY29" fmla="*/ 9372 h 9995"/>
                <a:gd name="connsiteX30" fmla="*/ 6096 w 9997"/>
                <a:gd name="connsiteY30" fmla="*/ 8738 h 9995"/>
                <a:gd name="connsiteX31" fmla="*/ 6096 w 9997"/>
                <a:gd name="connsiteY31" fmla="*/ 8994 h 9995"/>
                <a:gd name="connsiteX32" fmla="*/ 9767 w 9997"/>
                <a:gd name="connsiteY32" fmla="*/ 3746 h 9995"/>
                <a:gd name="connsiteX33" fmla="*/ 9767 w 9997"/>
                <a:gd name="connsiteY33" fmla="*/ 3746 h 9995"/>
                <a:gd name="connsiteX34" fmla="*/ 9294 w 9997"/>
                <a:gd name="connsiteY34" fmla="*/ 3004 h 9995"/>
                <a:gd name="connsiteX35" fmla="*/ 9140 w 9997"/>
                <a:gd name="connsiteY35" fmla="*/ 3004 h 9995"/>
                <a:gd name="connsiteX36" fmla="*/ 9063 w 9997"/>
                <a:gd name="connsiteY36" fmla="*/ 3127 h 9995"/>
                <a:gd name="connsiteX37" fmla="*/ 9063 w 9997"/>
                <a:gd name="connsiteY37" fmla="*/ 3373 h 9995"/>
                <a:gd name="connsiteX38" fmla="*/ 9530 w 9997"/>
                <a:gd name="connsiteY38" fmla="*/ 4124 h 9995"/>
                <a:gd name="connsiteX39" fmla="*/ 9063 w 9997"/>
                <a:gd name="connsiteY39" fmla="*/ 4870 h 9995"/>
                <a:gd name="connsiteX40" fmla="*/ 9063 w 9997"/>
                <a:gd name="connsiteY40" fmla="*/ 5125 h 9995"/>
                <a:gd name="connsiteX41" fmla="*/ 9140 w 9997"/>
                <a:gd name="connsiteY41" fmla="*/ 5248 h 9995"/>
                <a:gd name="connsiteX42" fmla="*/ 9294 w 9997"/>
                <a:gd name="connsiteY42" fmla="*/ 5248 h 9995"/>
                <a:gd name="connsiteX43" fmla="*/ 9767 w 9997"/>
                <a:gd name="connsiteY43" fmla="*/ 4492 h 9995"/>
                <a:gd name="connsiteX44" fmla="*/ 9997 w 9997"/>
                <a:gd name="connsiteY44" fmla="*/ 4124 h 9995"/>
                <a:gd name="connsiteX45" fmla="*/ 9767 w 9997"/>
                <a:gd name="connsiteY45" fmla="*/ 3746 h 9995"/>
                <a:gd name="connsiteX46" fmla="*/ 193 w 9997"/>
                <a:gd name="connsiteY46" fmla="*/ 4492 h 9995"/>
                <a:gd name="connsiteX47" fmla="*/ 193 w 9997"/>
                <a:gd name="connsiteY47" fmla="*/ 4492 h 9995"/>
                <a:gd name="connsiteX48" fmla="*/ 700 w 9997"/>
                <a:gd name="connsiteY48" fmla="*/ 5248 h 9995"/>
                <a:gd name="connsiteX49" fmla="*/ 820 w 9997"/>
                <a:gd name="connsiteY49" fmla="*/ 5248 h 9995"/>
                <a:gd name="connsiteX50" fmla="*/ 903 w 9997"/>
                <a:gd name="connsiteY50" fmla="*/ 5125 h 9995"/>
                <a:gd name="connsiteX51" fmla="*/ 903 w 9997"/>
                <a:gd name="connsiteY51" fmla="*/ 4870 h 9995"/>
                <a:gd name="connsiteX52" fmla="*/ 430 w 9997"/>
                <a:gd name="connsiteY52" fmla="*/ 4124 h 9995"/>
                <a:gd name="connsiteX53" fmla="*/ 903 w 9997"/>
                <a:gd name="connsiteY53" fmla="*/ 3127 h 9995"/>
                <a:gd name="connsiteX54" fmla="*/ 820 w 9997"/>
                <a:gd name="connsiteY54" fmla="*/ 3004 h 9995"/>
                <a:gd name="connsiteX55" fmla="*/ 700 w 9997"/>
                <a:gd name="connsiteY55" fmla="*/ 3004 h 9995"/>
                <a:gd name="connsiteX56" fmla="*/ 193 w 9997"/>
                <a:gd name="connsiteY56" fmla="*/ 3746 h 9995"/>
                <a:gd name="connsiteX57" fmla="*/ 0 w 9997"/>
                <a:gd name="connsiteY57" fmla="*/ 4124 h 9995"/>
                <a:gd name="connsiteX58" fmla="*/ 193 w 9997"/>
                <a:gd name="connsiteY58" fmla="*/ 4492 h 9995"/>
                <a:gd name="connsiteX59" fmla="*/ 3044 w 9997"/>
                <a:gd name="connsiteY59" fmla="*/ 3682 h 9995"/>
                <a:gd name="connsiteX60" fmla="*/ 3044 w 9997"/>
                <a:gd name="connsiteY60" fmla="*/ 3682 h 9995"/>
                <a:gd name="connsiteX61" fmla="*/ 2967 w 9997"/>
                <a:gd name="connsiteY61" fmla="*/ 3373 h 9995"/>
                <a:gd name="connsiteX62" fmla="*/ 2850 w 9997"/>
                <a:gd name="connsiteY62" fmla="*/ 3250 h 9995"/>
                <a:gd name="connsiteX63" fmla="*/ 2850 w 9997"/>
                <a:gd name="connsiteY63" fmla="*/ 3058 h 9995"/>
                <a:gd name="connsiteX64" fmla="*/ 2933 w 9997"/>
                <a:gd name="connsiteY64" fmla="*/ 2882 h 9995"/>
                <a:gd name="connsiteX65" fmla="*/ 2933 w 9997"/>
                <a:gd name="connsiteY65" fmla="*/ 2749 h 9995"/>
                <a:gd name="connsiteX66" fmla="*/ 3087 w 9997"/>
                <a:gd name="connsiteY66" fmla="*/ 2312 h 9995"/>
                <a:gd name="connsiteX67" fmla="*/ 3477 w 9997"/>
                <a:gd name="connsiteY67" fmla="*/ 2882 h 9995"/>
                <a:gd name="connsiteX68" fmla="*/ 3557 w 9997"/>
                <a:gd name="connsiteY68" fmla="*/ 2882 h 9995"/>
                <a:gd name="connsiteX69" fmla="*/ 3633 w 9997"/>
                <a:gd name="connsiteY69" fmla="*/ 3004 h 9995"/>
                <a:gd name="connsiteX70" fmla="*/ 3440 w 9997"/>
                <a:gd name="connsiteY70" fmla="*/ 3814 h 9995"/>
                <a:gd name="connsiteX71" fmla="*/ 3710 w 9997"/>
                <a:gd name="connsiteY71" fmla="*/ 3814 h 9995"/>
                <a:gd name="connsiteX72" fmla="*/ 3870 w 9997"/>
                <a:gd name="connsiteY72" fmla="*/ 2936 h 9995"/>
                <a:gd name="connsiteX73" fmla="*/ 3870 w 9997"/>
                <a:gd name="connsiteY73" fmla="*/ 2936 h 9995"/>
                <a:gd name="connsiteX74" fmla="*/ 3870 w 9997"/>
                <a:gd name="connsiteY74" fmla="*/ 2936 h 9995"/>
                <a:gd name="connsiteX75" fmla="*/ 3870 w 9997"/>
                <a:gd name="connsiteY75" fmla="*/ 2882 h 9995"/>
                <a:gd name="connsiteX76" fmla="*/ 3357 w 9997"/>
                <a:gd name="connsiteY76" fmla="*/ 1934 h 9995"/>
                <a:gd name="connsiteX77" fmla="*/ 3280 w 9997"/>
                <a:gd name="connsiteY77" fmla="*/ 1811 h 9995"/>
                <a:gd name="connsiteX78" fmla="*/ 2697 w 9997"/>
                <a:gd name="connsiteY78" fmla="*/ 2813 h 9995"/>
                <a:gd name="connsiteX79" fmla="*/ 3044 w 9997"/>
                <a:gd name="connsiteY79" fmla="*/ 3682 h 9995"/>
                <a:gd name="connsiteX80" fmla="*/ 8517 w 9997"/>
                <a:gd name="connsiteY80" fmla="*/ 0 h 9995"/>
                <a:gd name="connsiteX81" fmla="*/ 8517 w 9997"/>
                <a:gd name="connsiteY81" fmla="*/ 0 h 9995"/>
                <a:gd name="connsiteX82" fmla="*/ 1447 w 9997"/>
                <a:gd name="connsiteY82" fmla="*/ 0 h 9995"/>
                <a:gd name="connsiteX83" fmla="*/ 1250 w 9997"/>
                <a:gd name="connsiteY83" fmla="*/ 314 h 9995"/>
                <a:gd name="connsiteX84" fmla="*/ 1250 w 9997"/>
                <a:gd name="connsiteY84" fmla="*/ 7928 h 9995"/>
                <a:gd name="connsiteX85" fmla="*/ 1447 w 9997"/>
                <a:gd name="connsiteY85" fmla="*/ 8238 h 9995"/>
                <a:gd name="connsiteX86" fmla="*/ 8517 w 9997"/>
                <a:gd name="connsiteY86" fmla="*/ 8238 h 9995"/>
                <a:gd name="connsiteX87" fmla="*/ 8753 w 9997"/>
                <a:gd name="connsiteY87" fmla="*/ 7928 h 9995"/>
                <a:gd name="connsiteX88" fmla="*/ 8753 w 9997"/>
                <a:gd name="connsiteY88" fmla="*/ 314 h 9995"/>
                <a:gd name="connsiteX89" fmla="*/ 8517 w 9997"/>
                <a:gd name="connsiteY89" fmla="*/ 0 h 9995"/>
                <a:gd name="connsiteX90" fmla="*/ 2190 w 9997"/>
                <a:gd name="connsiteY90" fmla="*/ 1502 h 9995"/>
                <a:gd name="connsiteX91" fmla="*/ 2190 w 9997"/>
                <a:gd name="connsiteY91" fmla="*/ 1502 h 9995"/>
                <a:gd name="connsiteX92" fmla="*/ 4380 w 9997"/>
                <a:gd name="connsiteY92" fmla="*/ 1502 h 9995"/>
                <a:gd name="connsiteX93" fmla="*/ 4380 w 9997"/>
                <a:gd name="connsiteY93" fmla="*/ 4993 h 9995"/>
                <a:gd name="connsiteX94" fmla="*/ 4220 w 9997"/>
                <a:gd name="connsiteY94" fmla="*/ 4993 h 9995"/>
                <a:gd name="connsiteX95" fmla="*/ 4220 w 9997"/>
                <a:gd name="connsiteY95" fmla="*/ 4870 h 9995"/>
                <a:gd name="connsiteX96" fmla="*/ 3947 w 9997"/>
                <a:gd name="connsiteY96" fmla="*/ 4315 h 9995"/>
                <a:gd name="connsiteX97" fmla="*/ 3557 w 9997"/>
                <a:gd name="connsiteY97" fmla="*/ 4060 h 9995"/>
                <a:gd name="connsiteX98" fmla="*/ 3280 w 9997"/>
                <a:gd name="connsiteY98" fmla="*/ 4747 h 9995"/>
                <a:gd name="connsiteX99" fmla="*/ 2967 w 9997"/>
                <a:gd name="connsiteY99" fmla="*/ 4060 h 9995"/>
                <a:gd name="connsiteX100" fmla="*/ 2620 w 9997"/>
                <a:gd name="connsiteY100" fmla="*/ 4315 h 9995"/>
                <a:gd name="connsiteX101" fmla="*/ 2307 w 9997"/>
                <a:gd name="connsiteY101" fmla="*/ 4870 h 9995"/>
                <a:gd name="connsiteX102" fmla="*/ 2307 w 9997"/>
                <a:gd name="connsiteY102" fmla="*/ 4993 h 9995"/>
                <a:gd name="connsiteX103" fmla="*/ 2190 w 9997"/>
                <a:gd name="connsiteY103" fmla="*/ 4993 h 9995"/>
                <a:gd name="connsiteX104" fmla="*/ 2190 w 9997"/>
                <a:gd name="connsiteY104" fmla="*/ 1502 h 9995"/>
                <a:gd name="connsiteX105" fmla="*/ 7813 w 9997"/>
                <a:gd name="connsiteY105" fmla="*/ 6495 h 9995"/>
                <a:gd name="connsiteX106" fmla="*/ 7813 w 9997"/>
                <a:gd name="connsiteY106" fmla="*/ 6495 h 9995"/>
                <a:gd name="connsiteX107" fmla="*/ 2190 w 9997"/>
                <a:gd name="connsiteY107" fmla="*/ 6495 h 9995"/>
                <a:gd name="connsiteX108" fmla="*/ 2190 w 9997"/>
                <a:gd name="connsiteY108" fmla="*/ 5994 h 9995"/>
                <a:gd name="connsiteX109" fmla="*/ 7813 w 9997"/>
                <a:gd name="connsiteY109" fmla="*/ 5994 h 9995"/>
                <a:gd name="connsiteX110" fmla="*/ 7813 w 9997"/>
                <a:gd name="connsiteY110" fmla="*/ 6495 h 9995"/>
                <a:gd name="connsiteX111" fmla="*/ 7813 w 9997"/>
                <a:gd name="connsiteY111" fmla="*/ 4993 h 9995"/>
                <a:gd name="connsiteX112" fmla="*/ 7813 w 9997"/>
                <a:gd name="connsiteY112" fmla="*/ 4993 h 9995"/>
                <a:gd name="connsiteX113" fmla="*/ 5157 w 9997"/>
                <a:gd name="connsiteY113" fmla="*/ 4993 h 9995"/>
                <a:gd name="connsiteX114" fmla="*/ 5157 w 9997"/>
                <a:gd name="connsiteY114" fmla="*/ 4492 h 9995"/>
                <a:gd name="connsiteX115" fmla="*/ 7813 w 9997"/>
                <a:gd name="connsiteY115" fmla="*/ 4492 h 9995"/>
                <a:gd name="connsiteX116" fmla="*/ 7813 w 9997"/>
                <a:gd name="connsiteY116" fmla="*/ 4993 h 9995"/>
                <a:gd name="connsiteX117" fmla="*/ 7813 w 9997"/>
                <a:gd name="connsiteY117" fmla="*/ 3500 h 9995"/>
                <a:gd name="connsiteX118" fmla="*/ 7813 w 9997"/>
                <a:gd name="connsiteY118" fmla="*/ 3500 h 9995"/>
                <a:gd name="connsiteX119" fmla="*/ 5157 w 9997"/>
                <a:gd name="connsiteY119" fmla="*/ 3500 h 9995"/>
                <a:gd name="connsiteX120" fmla="*/ 5157 w 9997"/>
                <a:gd name="connsiteY120" fmla="*/ 3004 h 9995"/>
                <a:gd name="connsiteX121" fmla="*/ 7813 w 9997"/>
                <a:gd name="connsiteY121" fmla="*/ 3004 h 9995"/>
                <a:gd name="connsiteX122" fmla="*/ 7813 w 9997"/>
                <a:gd name="connsiteY122" fmla="*/ 3500 h 9995"/>
                <a:gd name="connsiteX123" fmla="*/ 7813 w 9997"/>
                <a:gd name="connsiteY123" fmla="*/ 2003 h 9995"/>
                <a:gd name="connsiteX124" fmla="*/ 7813 w 9997"/>
                <a:gd name="connsiteY124" fmla="*/ 2003 h 9995"/>
                <a:gd name="connsiteX125" fmla="*/ 5157 w 9997"/>
                <a:gd name="connsiteY125" fmla="*/ 2003 h 9995"/>
                <a:gd name="connsiteX126" fmla="*/ 5157 w 9997"/>
                <a:gd name="connsiteY126" fmla="*/ 1502 h 9995"/>
                <a:gd name="connsiteX127" fmla="*/ 7813 w 9997"/>
                <a:gd name="connsiteY127" fmla="*/ 1502 h 9995"/>
                <a:gd name="connsiteX128" fmla="*/ 7813 w 9997"/>
                <a:gd name="connsiteY128" fmla="*/ 2003 h 9995"/>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700 w 10000"/>
                <a:gd name="connsiteY54" fmla="*/ 3006 h 10000"/>
                <a:gd name="connsiteX55" fmla="*/ 193 w 10000"/>
                <a:gd name="connsiteY55" fmla="*/ 3748 h 10000"/>
                <a:gd name="connsiteX56" fmla="*/ 0 w 10000"/>
                <a:gd name="connsiteY56" fmla="*/ 4126 h 10000"/>
                <a:gd name="connsiteX57" fmla="*/ 193 w 10000"/>
                <a:gd name="connsiteY57" fmla="*/ 4494 h 10000"/>
                <a:gd name="connsiteX58" fmla="*/ 3045 w 10000"/>
                <a:gd name="connsiteY58" fmla="*/ 3684 h 10000"/>
                <a:gd name="connsiteX59" fmla="*/ 3045 w 10000"/>
                <a:gd name="connsiteY59" fmla="*/ 3684 h 10000"/>
                <a:gd name="connsiteX60" fmla="*/ 2968 w 10000"/>
                <a:gd name="connsiteY60" fmla="*/ 3375 h 10000"/>
                <a:gd name="connsiteX61" fmla="*/ 2851 w 10000"/>
                <a:gd name="connsiteY61" fmla="*/ 3252 h 10000"/>
                <a:gd name="connsiteX62" fmla="*/ 2851 w 10000"/>
                <a:gd name="connsiteY62" fmla="*/ 3060 h 10000"/>
                <a:gd name="connsiteX63" fmla="*/ 2934 w 10000"/>
                <a:gd name="connsiteY63" fmla="*/ 2883 h 10000"/>
                <a:gd name="connsiteX64" fmla="*/ 2934 w 10000"/>
                <a:gd name="connsiteY64" fmla="*/ 2750 h 10000"/>
                <a:gd name="connsiteX65" fmla="*/ 3088 w 10000"/>
                <a:gd name="connsiteY65" fmla="*/ 2313 h 10000"/>
                <a:gd name="connsiteX66" fmla="*/ 3478 w 10000"/>
                <a:gd name="connsiteY66" fmla="*/ 2883 h 10000"/>
                <a:gd name="connsiteX67" fmla="*/ 3558 w 10000"/>
                <a:gd name="connsiteY67" fmla="*/ 2883 h 10000"/>
                <a:gd name="connsiteX68" fmla="*/ 3634 w 10000"/>
                <a:gd name="connsiteY68" fmla="*/ 3006 h 10000"/>
                <a:gd name="connsiteX69" fmla="*/ 3441 w 10000"/>
                <a:gd name="connsiteY69" fmla="*/ 3816 h 10000"/>
                <a:gd name="connsiteX70" fmla="*/ 3711 w 10000"/>
                <a:gd name="connsiteY70" fmla="*/ 3816 h 10000"/>
                <a:gd name="connsiteX71" fmla="*/ 3871 w 10000"/>
                <a:gd name="connsiteY71" fmla="*/ 2937 h 10000"/>
                <a:gd name="connsiteX72" fmla="*/ 3871 w 10000"/>
                <a:gd name="connsiteY72" fmla="*/ 2937 h 10000"/>
                <a:gd name="connsiteX73" fmla="*/ 3871 w 10000"/>
                <a:gd name="connsiteY73" fmla="*/ 2937 h 10000"/>
                <a:gd name="connsiteX74" fmla="*/ 3871 w 10000"/>
                <a:gd name="connsiteY74" fmla="*/ 2883 h 10000"/>
                <a:gd name="connsiteX75" fmla="*/ 3358 w 10000"/>
                <a:gd name="connsiteY75" fmla="*/ 1935 h 10000"/>
                <a:gd name="connsiteX76" fmla="*/ 3281 w 10000"/>
                <a:gd name="connsiteY76" fmla="*/ 1812 h 10000"/>
                <a:gd name="connsiteX77" fmla="*/ 2698 w 10000"/>
                <a:gd name="connsiteY77" fmla="*/ 2814 h 10000"/>
                <a:gd name="connsiteX78" fmla="*/ 3045 w 10000"/>
                <a:gd name="connsiteY78" fmla="*/ 3684 h 10000"/>
                <a:gd name="connsiteX79" fmla="*/ 8520 w 10000"/>
                <a:gd name="connsiteY79" fmla="*/ 0 h 10000"/>
                <a:gd name="connsiteX80" fmla="*/ 8520 w 10000"/>
                <a:gd name="connsiteY80" fmla="*/ 0 h 10000"/>
                <a:gd name="connsiteX81" fmla="*/ 1447 w 10000"/>
                <a:gd name="connsiteY81" fmla="*/ 0 h 10000"/>
                <a:gd name="connsiteX82" fmla="*/ 1250 w 10000"/>
                <a:gd name="connsiteY82" fmla="*/ 314 h 10000"/>
                <a:gd name="connsiteX83" fmla="*/ 1250 w 10000"/>
                <a:gd name="connsiteY83" fmla="*/ 7932 h 10000"/>
                <a:gd name="connsiteX84" fmla="*/ 1447 w 10000"/>
                <a:gd name="connsiteY84" fmla="*/ 8242 h 10000"/>
                <a:gd name="connsiteX85" fmla="*/ 8520 w 10000"/>
                <a:gd name="connsiteY85" fmla="*/ 8242 h 10000"/>
                <a:gd name="connsiteX86" fmla="*/ 8756 w 10000"/>
                <a:gd name="connsiteY86" fmla="*/ 7932 h 10000"/>
                <a:gd name="connsiteX87" fmla="*/ 8756 w 10000"/>
                <a:gd name="connsiteY87" fmla="*/ 314 h 10000"/>
                <a:gd name="connsiteX88" fmla="*/ 8520 w 10000"/>
                <a:gd name="connsiteY88" fmla="*/ 0 h 10000"/>
                <a:gd name="connsiteX89" fmla="*/ 2191 w 10000"/>
                <a:gd name="connsiteY89" fmla="*/ 1503 h 10000"/>
                <a:gd name="connsiteX90" fmla="*/ 2191 w 10000"/>
                <a:gd name="connsiteY90" fmla="*/ 1503 h 10000"/>
                <a:gd name="connsiteX91" fmla="*/ 4381 w 10000"/>
                <a:gd name="connsiteY91" fmla="*/ 1503 h 10000"/>
                <a:gd name="connsiteX92" fmla="*/ 4381 w 10000"/>
                <a:gd name="connsiteY92" fmla="*/ 4995 h 10000"/>
                <a:gd name="connsiteX93" fmla="*/ 4221 w 10000"/>
                <a:gd name="connsiteY93" fmla="*/ 4995 h 10000"/>
                <a:gd name="connsiteX94" fmla="*/ 4221 w 10000"/>
                <a:gd name="connsiteY94" fmla="*/ 4872 h 10000"/>
                <a:gd name="connsiteX95" fmla="*/ 3948 w 10000"/>
                <a:gd name="connsiteY95" fmla="*/ 4317 h 10000"/>
                <a:gd name="connsiteX96" fmla="*/ 3558 w 10000"/>
                <a:gd name="connsiteY96" fmla="*/ 4062 h 10000"/>
                <a:gd name="connsiteX97" fmla="*/ 3281 w 10000"/>
                <a:gd name="connsiteY97" fmla="*/ 4749 h 10000"/>
                <a:gd name="connsiteX98" fmla="*/ 2968 w 10000"/>
                <a:gd name="connsiteY98" fmla="*/ 4062 h 10000"/>
                <a:gd name="connsiteX99" fmla="*/ 2621 w 10000"/>
                <a:gd name="connsiteY99" fmla="*/ 4317 h 10000"/>
                <a:gd name="connsiteX100" fmla="*/ 2308 w 10000"/>
                <a:gd name="connsiteY100" fmla="*/ 4872 h 10000"/>
                <a:gd name="connsiteX101" fmla="*/ 2308 w 10000"/>
                <a:gd name="connsiteY101" fmla="*/ 4995 h 10000"/>
                <a:gd name="connsiteX102" fmla="*/ 2191 w 10000"/>
                <a:gd name="connsiteY102" fmla="*/ 4995 h 10000"/>
                <a:gd name="connsiteX103" fmla="*/ 2191 w 10000"/>
                <a:gd name="connsiteY103" fmla="*/ 1503 h 10000"/>
                <a:gd name="connsiteX104" fmla="*/ 7815 w 10000"/>
                <a:gd name="connsiteY104" fmla="*/ 6498 h 10000"/>
                <a:gd name="connsiteX105" fmla="*/ 7815 w 10000"/>
                <a:gd name="connsiteY105" fmla="*/ 6498 h 10000"/>
                <a:gd name="connsiteX106" fmla="*/ 2191 w 10000"/>
                <a:gd name="connsiteY106" fmla="*/ 6498 h 10000"/>
                <a:gd name="connsiteX107" fmla="*/ 2191 w 10000"/>
                <a:gd name="connsiteY107" fmla="*/ 5997 h 10000"/>
                <a:gd name="connsiteX108" fmla="*/ 7815 w 10000"/>
                <a:gd name="connsiteY108" fmla="*/ 5997 h 10000"/>
                <a:gd name="connsiteX109" fmla="*/ 7815 w 10000"/>
                <a:gd name="connsiteY109" fmla="*/ 6498 h 10000"/>
                <a:gd name="connsiteX110" fmla="*/ 7815 w 10000"/>
                <a:gd name="connsiteY110" fmla="*/ 4995 h 10000"/>
                <a:gd name="connsiteX111" fmla="*/ 7815 w 10000"/>
                <a:gd name="connsiteY111" fmla="*/ 4995 h 10000"/>
                <a:gd name="connsiteX112" fmla="*/ 5159 w 10000"/>
                <a:gd name="connsiteY112" fmla="*/ 4995 h 10000"/>
                <a:gd name="connsiteX113" fmla="*/ 5159 w 10000"/>
                <a:gd name="connsiteY113" fmla="*/ 4494 h 10000"/>
                <a:gd name="connsiteX114" fmla="*/ 7815 w 10000"/>
                <a:gd name="connsiteY114" fmla="*/ 4494 h 10000"/>
                <a:gd name="connsiteX115" fmla="*/ 7815 w 10000"/>
                <a:gd name="connsiteY115" fmla="*/ 4995 h 10000"/>
                <a:gd name="connsiteX116" fmla="*/ 7815 w 10000"/>
                <a:gd name="connsiteY116" fmla="*/ 3502 h 10000"/>
                <a:gd name="connsiteX117" fmla="*/ 7815 w 10000"/>
                <a:gd name="connsiteY117" fmla="*/ 3502 h 10000"/>
                <a:gd name="connsiteX118" fmla="*/ 5159 w 10000"/>
                <a:gd name="connsiteY118" fmla="*/ 3502 h 10000"/>
                <a:gd name="connsiteX119" fmla="*/ 5159 w 10000"/>
                <a:gd name="connsiteY119" fmla="*/ 3006 h 10000"/>
                <a:gd name="connsiteX120" fmla="*/ 7815 w 10000"/>
                <a:gd name="connsiteY120" fmla="*/ 3006 h 10000"/>
                <a:gd name="connsiteX121" fmla="*/ 7815 w 10000"/>
                <a:gd name="connsiteY121" fmla="*/ 3502 h 10000"/>
                <a:gd name="connsiteX122" fmla="*/ 7815 w 10000"/>
                <a:gd name="connsiteY122" fmla="*/ 2004 h 10000"/>
                <a:gd name="connsiteX123" fmla="*/ 7815 w 10000"/>
                <a:gd name="connsiteY123" fmla="*/ 2004 h 10000"/>
                <a:gd name="connsiteX124" fmla="*/ 5159 w 10000"/>
                <a:gd name="connsiteY124" fmla="*/ 2004 h 10000"/>
                <a:gd name="connsiteX125" fmla="*/ 5159 w 10000"/>
                <a:gd name="connsiteY125" fmla="*/ 1503 h 10000"/>
                <a:gd name="connsiteX126" fmla="*/ 7815 w 10000"/>
                <a:gd name="connsiteY126" fmla="*/ 1503 h 10000"/>
                <a:gd name="connsiteX127" fmla="*/ 7815 w 10000"/>
                <a:gd name="connsiteY127"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193 w 10000"/>
                <a:gd name="connsiteY54" fmla="*/ 3748 h 10000"/>
                <a:gd name="connsiteX55" fmla="*/ 0 w 10000"/>
                <a:gd name="connsiteY55" fmla="*/ 4126 h 10000"/>
                <a:gd name="connsiteX56" fmla="*/ 193 w 10000"/>
                <a:gd name="connsiteY56" fmla="*/ 4494 h 10000"/>
                <a:gd name="connsiteX57" fmla="*/ 3045 w 10000"/>
                <a:gd name="connsiteY57" fmla="*/ 3684 h 10000"/>
                <a:gd name="connsiteX58" fmla="*/ 3045 w 10000"/>
                <a:gd name="connsiteY58" fmla="*/ 3684 h 10000"/>
                <a:gd name="connsiteX59" fmla="*/ 2968 w 10000"/>
                <a:gd name="connsiteY59" fmla="*/ 3375 h 10000"/>
                <a:gd name="connsiteX60" fmla="*/ 2851 w 10000"/>
                <a:gd name="connsiteY60" fmla="*/ 3252 h 10000"/>
                <a:gd name="connsiteX61" fmla="*/ 2851 w 10000"/>
                <a:gd name="connsiteY61" fmla="*/ 3060 h 10000"/>
                <a:gd name="connsiteX62" fmla="*/ 2934 w 10000"/>
                <a:gd name="connsiteY62" fmla="*/ 2883 h 10000"/>
                <a:gd name="connsiteX63" fmla="*/ 2934 w 10000"/>
                <a:gd name="connsiteY63" fmla="*/ 2750 h 10000"/>
                <a:gd name="connsiteX64" fmla="*/ 3088 w 10000"/>
                <a:gd name="connsiteY64" fmla="*/ 2313 h 10000"/>
                <a:gd name="connsiteX65" fmla="*/ 3478 w 10000"/>
                <a:gd name="connsiteY65" fmla="*/ 2883 h 10000"/>
                <a:gd name="connsiteX66" fmla="*/ 3558 w 10000"/>
                <a:gd name="connsiteY66" fmla="*/ 2883 h 10000"/>
                <a:gd name="connsiteX67" fmla="*/ 3634 w 10000"/>
                <a:gd name="connsiteY67" fmla="*/ 3006 h 10000"/>
                <a:gd name="connsiteX68" fmla="*/ 3441 w 10000"/>
                <a:gd name="connsiteY68" fmla="*/ 3816 h 10000"/>
                <a:gd name="connsiteX69" fmla="*/ 3711 w 10000"/>
                <a:gd name="connsiteY69" fmla="*/ 3816 h 10000"/>
                <a:gd name="connsiteX70" fmla="*/ 3871 w 10000"/>
                <a:gd name="connsiteY70" fmla="*/ 2937 h 10000"/>
                <a:gd name="connsiteX71" fmla="*/ 3871 w 10000"/>
                <a:gd name="connsiteY71" fmla="*/ 2937 h 10000"/>
                <a:gd name="connsiteX72" fmla="*/ 3871 w 10000"/>
                <a:gd name="connsiteY72" fmla="*/ 2937 h 10000"/>
                <a:gd name="connsiteX73" fmla="*/ 3871 w 10000"/>
                <a:gd name="connsiteY73" fmla="*/ 2883 h 10000"/>
                <a:gd name="connsiteX74" fmla="*/ 3358 w 10000"/>
                <a:gd name="connsiteY74" fmla="*/ 1935 h 10000"/>
                <a:gd name="connsiteX75" fmla="*/ 3281 w 10000"/>
                <a:gd name="connsiteY75" fmla="*/ 1812 h 10000"/>
                <a:gd name="connsiteX76" fmla="*/ 2698 w 10000"/>
                <a:gd name="connsiteY76" fmla="*/ 2814 h 10000"/>
                <a:gd name="connsiteX77" fmla="*/ 3045 w 10000"/>
                <a:gd name="connsiteY77" fmla="*/ 3684 h 10000"/>
                <a:gd name="connsiteX78" fmla="*/ 8520 w 10000"/>
                <a:gd name="connsiteY78" fmla="*/ 0 h 10000"/>
                <a:gd name="connsiteX79" fmla="*/ 8520 w 10000"/>
                <a:gd name="connsiteY79" fmla="*/ 0 h 10000"/>
                <a:gd name="connsiteX80" fmla="*/ 1447 w 10000"/>
                <a:gd name="connsiteY80" fmla="*/ 0 h 10000"/>
                <a:gd name="connsiteX81" fmla="*/ 1250 w 10000"/>
                <a:gd name="connsiteY81" fmla="*/ 314 h 10000"/>
                <a:gd name="connsiteX82" fmla="*/ 1250 w 10000"/>
                <a:gd name="connsiteY82" fmla="*/ 7932 h 10000"/>
                <a:gd name="connsiteX83" fmla="*/ 1447 w 10000"/>
                <a:gd name="connsiteY83" fmla="*/ 8242 h 10000"/>
                <a:gd name="connsiteX84" fmla="*/ 8520 w 10000"/>
                <a:gd name="connsiteY84" fmla="*/ 8242 h 10000"/>
                <a:gd name="connsiteX85" fmla="*/ 8756 w 10000"/>
                <a:gd name="connsiteY85" fmla="*/ 7932 h 10000"/>
                <a:gd name="connsiteX86" fmla="*/ 8756 w 10000"/>
                <a:gd name="connsiteY86" fmla="*/ 314 h 10000"/>
                <a:gd name="connsiteX87" fmla="*/ 8520 w 10000"/>
                <a:gd name="connsiteY87" fmla="*/ 0 h 10000"/>
                <a:gd name="connsiteX88" fmla="*/ 2191 w 10000"/>
                <a:gd name="connsiteY88" fmla="*/ 1503 h 10000"/>
                <a:gd name="connsiteX89" fmla="*/ 2191 w 10000"/>
                <a:gd name="connsiteY89" fmla="*/ 1503 h 10000"/>
                <a:gd name="connsiteX90" fmla="*/ 4381 w 10000"/>
                <a:gd name="connsiteY90" fmla="*/ 1503 h 10000"/>
                <a:gd name="connsiteX91" fmla="*/ 4381 w 10000"/>
                <a:gd name="connsiteY91" fmla="*/ 4995 h 10000"/>
                <a:gd name="connsiteX92" fmla="*/ 4221 w 10000"/>
                <a:gd name="connsiteY92" fmla="*/ 4995 h 10000"/>
                <a:gd name="connsiteX93" fmla="*/ 4221 w 10000"/>
                <a:gd name="connsiteY93" fmla="*/ 4872 h 10000"/>
                <a:gd name="connsiteX94" fmla="*/ 3948 w 10000"/>
                <a:gd name="connsiteY94" fmla="*/ 4317 h 10000"/>
                <a:gd name="connsiteX95" fmla="*/ 3558 w 10000"/>
                <a:gd name="connsiteY95" fmla="*/ 4062 h 10000"/>
                <a:gd name="connsiteX96" fmla="*/ 3281 w 10000"/>
                <a:gd name="connsiteY96" fmla="*/ 4749 h 10000"/>
                <a:gd name="connsiteX97" fmla="*/ 2968 w 10000"/>
                <a:gd name="connsiteY97" fmla="*/ 4062 h 10000"/>
                <a:gd name="connsiteX98" fmla="*/ 2621 w 10000"/>
                <a:gd name="connsiteY98" fmla="*/ 4317 h 10000"/>
                <a:gd name="connsiteX99" fmla="*/ 2308 w 10000"/>
                <a:gd name="connsiteY99" fmla="*/ 4872 h 10000"/>
                <a:gd name="connsiteX100" fmla="*/ 2308 w 10000"/>
                <a:gd name="connsiteY100" fmla="*/ 4995 h 10000"/>
                <a:gd name="connsiteX101" fmla="*/ 2191 w 10000"/>
                <a:gd name="connsiteY101" fmla="*/ 4995 h 10000"/>
                <a:gd name="connsiteX102" fmla="*/ 2191 w 10000"/>
                <a:gd name="connsiteY102" fmla="*/ 1503 h 10000"/>
                <a:gd name="connsiteX103" fmla="*/ 7815 w 10000"/>
                <a:gd name="connsiteY103" fmla="*/ 6498 h 10000"/>
                <a:gd name="connsiteX104" fmla="*/ 7815 w 10000"/>
                <a:gd name="connsiteY104" fmla="*/ 6498 h 10000"/>
                <a:gd name="connsiteX105" fmla="*/ 2191 w 10000"/>
                <a:gd name="connsiteY105" fmla="*/ 6498 h 10000"/>
                <a:gd name="connsiteX106" fmla="*/ 2191 w 10000"/>
                <a:gd name="connsiteY106" fmla="*/ 5997 h 10000"/>
                <a:gd name="connsiteX107" fmla="*/ 7815 w 10000"/>
                <a:gd name="connsiteY107" fmla="*/ 5997 h 10000"/>
                <a:gd name="connsiteX108" fmla="*/ 7815 w 10000"/>
                <a:gd name="connsiteY108" fmla="*/ 6498 h 10000"/>
                <a:gd name="connsiteX109" fmla="*/ 7815 w 10000"/>
                <a:gd name="connsiteY109" fmla="*/ 4995 h 10000"/>
                <a:gd name="connsiteX110" fmla="*/ 7815 w 10000"/>
                <a:gd name="connsiteY110" fmla="*/ 4995 h 10000"/>
                <a:gd name="connsiteX111" fmla="*/ 5159 w 10000"/>
                <a:gd name="connsiteY111" fmla="*/ 4995 h 10000"/>
                <a:gd name="connsiteX112" fmla="*/ 5159 w 10000"/>
                <a:gd name="connsiteY112" fmla="*/ 4494 h 10000"/>
                <a:gd name="connsiteX113" fmla="*/ 7815 w 10000"/>
                <a:gd name="connsiteY113" fmla="*/ 4494 h 10000"/>
                <a:gd name="connsiteX114" fmla="*/ 7815 w 10000"/>
                <a:gd name="connsiteY114" fmla="*/ 4995 h 10000"/>
                <a:gd name="connsiteX115" fmla="*/ 7815 w 10000"/>
                <a:gd name="connsiteY115" fmla="*/ 3502 h 10000"/>
                <a:gd name="connsiteX116" fmla="*/ 7815 w 10000"/>
                <a:gd name="connsiteY116" fmla="*/ 3502 h 10000"/>
                <a:gd name="connsiteX117" fmla="*/ 5159 w 10000"/>
                <a:gd name="connsiteY117" fmla="*/ 3502 h 10000"/>
                <a:gd name="connsiteX118" fmla="*/ 5159 w 10000"/>
                <a:gd name="connsiteY118" fmla="*/ 3006 h 10000"/>
                <a:gd name="connsiteX119" fmla="*/ 7815 w 10000"/>
                <a:gd name="connsiteY119" fmla="*/ 3006 h 10000"/>
                <a:gd name="connsiteX120" fmla="*/ 7815 w 10000"/>
                <a:gd name="connsiteY120" fmla="*/ 3502 h 10000"/>
                <a:gd name="connsiteX121" fmla="*/ 7815 w 10000"/>
                <a:gd name="connsiteY121" fmla="*/ 2004 h 10000"/>
                <a:gd name="connsiteX122" fmla="*/ 7815 w 10000"/>
                <a:gd name="connsiteY122" fmla="*/ 2004 h 10000"/>
                <a:gd name="connsiteX123" fmla="*/ 5159 w 10000"/>
                <a:gd name="connsiteY123" fmla="*/ 2004 h 10000"/>
                <a:gd name="connsiteX124" fmla="*/ 5159 w 10000"/>
                <a:gd name="connsiteY124" fmla="*/ 1503 h 10000"/>
                <a:gd name="connsiteX125" fmla="*/ 7815 w 10000"/>
                <a:gd name="connsiteY125" fmla="*/ 1503 h 10000"/>
                <a:gd name="connsiteX126" fmla="*/ 7815 w 10000"/>
                <a:gd name="connsiteY126"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193 w 10000"/>
                <a:gd name="connsiteY53" fmla="*/ 3748 h 10000"/>
                <a:gd name="connsiteX54" fmla="*/ 0 w 10000"/>
                <a:gd name="connsiteY54" fmla="*/ 4126 h 10000"/>
                <a:gd name="connsiteX55" fmla="*/ 193 w 10000"/>
                <a:gd name="connsiteY55" fmla="*/ 4494 h 10000"/>
                <a:gd name="connsiteX56" fmla="*/ 3045 w 10000"/>
                <a:gd name="connsiteY56" fmla="*/ 3684 h 10000"/>
                <a:gd name="connsiteX57" fmla="*/ 3045 w 10000"/>
                <a:gd name="connsiteY57" fmla="*/ 3684 h 10000"/>
                <a:gd name="connsiteX58" fmla="*/ 2968 w 10000"/>
                <a:gd name="connsiteY58" fmla="*/ 3375 h 10000"/>
                <a:gd name="connsiteX59" fmla="*/ 2851 w 10000"/>
                <a:gd name="connsiteY59" fmla="*/ 3252 h 10000"/>
                <a:gd name="connsiteX60" fmla="*/ 2851 w 10000"/>
                <a:gd name="connsiteY60" fmla="*/ 3060 h 10000"/>
                <a:gd name="connsiteX61" fmla="*/ 2934 w 10000"/>
                <a:gd name="connsiteY61" fmla="*/ 2883 h 10000"/>
                <a:gd name="connsiteX62" fmla="*/ 2934 w 10000"/>
                <a:gd name="connsiteY62" fmla="*/ 2750 h 10000"/>
                <a:gd name="connsiteX63" fmla="*/ 3088 w 10000"/>
                <a:gd name="connsiteY63" fmla="*/ 2313 h 10000"/>
                <a:gd name="connsiteX64" fmla="*/ 3478 w 10000"/>
                <a:gd name="connsiteY64" fmla="*/ 2883 h 10000"/>
                <a:gd name="connsiteX65" fmla="*/ 3558 w 10000"/>
                <a:gd name="connsiteY65" fmla="*/ 2883 h 10000"/>
                <a:gd name="connsiteX66" fmla="*/ 3634 w 10000"/>
                <a:gd name="connsiteY66" fmla="*/ 3006 h 10000"/>
                <a:gd name="connsiteX67" fmla="*/ 3441 w 10000"/>
                <a:gd name="connsiteY67" fmla="*/ 3816 h 10000"/>
                <a:gd name="connsiteX68" fmla="*/ 3711 w 10000"/>
                <a:gd name="connsiteY68" fmla="*/ 3816 h 10000"/>
                <a:gd name="connsiteX69" fmla="*/ 3871 w 10000"/>
                <a:gd name="connsiteY69" fmla="*/ 2937 h 10000"/>
                <a:gd name="connsiteX70" fmla="*/ 3871 w 10000"/>
                <a:gd name="connsiteY70" fmla="*/ 2937 h 10000"/>
                <a:gd name="connsiteX71" fmla="*/ 3871 w 10000"/>
                <a:gd name="connsiteY71" fmla="*/ 2937 h 10000"/>
                <a:gd name="connsiteX72" fmla="*/ 3871 w 10000"/>
                <a:gd name="connsiteY72" fmla="*/ 2883 h 10000"/>
                <a:gd name="connsiteX73" fmla="*/ 3358 w 10000"/>
                <a:gd name="connsiteY73" fmla="*/ 1935 h 10000"/>
                <a:gd name="connsiteX74" fmla="*/ 3281 w 10000"/>
                <a:gd name="connsiteY74" fmla="*/ 1812 h 10000"/>
                <a:gd name="connsiteX75" fmla="*/ 2698 w 10000"/>
                <a:gd name="connsiteY75" fmla="*/ 2814 h 10000"/>
                <a:gd name="connsiteX76" fmla="*/ 3045 w 10000"/>
                <a:gd name="connsiteY76" fmla="*/ 3684 h 10000"/>
                <a:gd name="connsiteX77" fmla="*/ 8520 w 10000"/>
                <a:gd name="connsiteY77" fmla="*/ 0 h 10000"/>
                <a:gd name="connsiteX78" fmla="*/ 8520 w 10000"/>
                <a:gd name="connsiteY78" fmla="*/ 0 h 10000"/>
                <a:gd name="connsiteX79" fmla="*/ 1447 w 10000"/>
                <a:gd name="connsiteY79" fmla="*/ 0 h 10000"/>
                <a:gd name="connsiteX80" fmla="*/ 1250 w 10000"/>
                <a:gd name="connsiteY80" fmla="*/ 314 h 10000"/>
                <a:gd name="connsiteX81" fmla="*/ 1250 w 10000"/>
                <a:gd name="connsiteY81" fmla="*/ 7932 h 10000"/>
                <a:gd name="connsiteX82" fmla="*/ 1447 w 10000"/>
                <a:gd name="connsiteY82" fmla="*/ 8242 h 10000"/>
                <a:gd name="connsiteX83" fmla="*/ 8520 w 10000"/>
                <a:gd name="connsiteY83" fmla="*/ 8242 h 10000"/>
                <a:gd name="connsiteX84" fmla="*/ 8756 w 10000"/>
                <a:gd name="connsiteY84" fmla="*/ 7932 h 10000"/>
                <a:gd name="connsiteX85" fmla="*/ 8756 w 10000"/>
                <a:gd name="connsiteY85" fmla="*/ 314 h 10000"/>
                <a:gd name="connsiteX86" fmla="*/ 8520 w 10000"/>
                <a:gd name="connsiteY86" fmla="*/ 0 h 10000"/>
                <a:gd name="connsiteX87" fmla="*/ 2191 w 10000"/>
                <a:gd name="connsiteY87" fmla="*/ 1503 h 10000"/>
                <a:gd name="connsiteX88" fmla="*/ 2191 w 10000"/>
                <a:gd name="connsiteY88" fmla="*/ 1503 h 10000"/>
                <a:gd name="connsiteX89" fmla="*/ 4381 w 10000"/>
                <a:gd name="connsiteY89" fmla="*/ 1503 h 10000"/>
                <a:gd name="connsiteX90" fmla="*/ 4381 w 10000"/>
                <a:gd name="connsiteY90" fmla="*/ 4995 h 10000"/>
                <a:gd name="connsiteX91" fmla="*/ 4221 w 10000"/>
                <a:gd name="connsiteY91" fmla="*/ 4995 h 10000"/>
                <a:gd name="connsiteX92" fmla="*/ 4221 w 10000"/>
                <a:gd name="connsiteY92" fmla="*/ 4872 h 10000"/>
                <a:gd name="connsiteX93" fmla="*/ 3948 w 10000"/>
                <a:gd name="connsiteY93" fmla="*/ 4317 h 10000"/>
                <a:gd name="connsiteX94" fmla="*/ 3558 w 10000"/>
                <a:gd name="connsiteY94" fmla="*/ 4062 h 10000"/>
                <a:gd name="connsiteX95" fmla="*/ 3281 w 10000"/>
                <a:gd name="connsiteY95" fmla="*/ 4749 h 10000"/>
                <a:gd name="connsiteX96" fmla="*/ 2968 w 10000"/>
                <a:gd name="connsiteY96" fmla="*/ 4062 h 10000"/>
                <a:gd name="connsiteX97" fmla="*/ 2621 w 10000"/>
                <a:gd name="connsiteY97" fmla="*/ 4317 h 10000"/>
                <a:gd name="connsiteX98" fmla="*/ 2308 w 10000"/>
                <a:gd name="connsiteY98" fmla="*/ 4872 h 10000"/>
                <a:gd name="connsiteX99" fmla="*/ 2308 w 10000"/>
                <a:gd name="connsiteY99" fmla="*/ 4995 h 10000"/>
                <a:gd name="connsiteX100" fmla="*/ 2191 w 10000"/>
                <a:gd name="connsiteY100" fmla="*/ 4995 h 10000"/>
                <a:gd name="connsiteX101" fmla="*/ 2191 w 10000"/>
                <a:gd name="connsiteY101" fmla="*/ 1503 h 10000"/>
                <a:gd name="connsiteX102" fmla="*/ 7815 w 10000"/>
                <a:gd name="connsiteY102" fmla="*/ 6498 h 10000"/>
                <a:gd name="connsiteX103" fmla="*/ 7815 w 10000"/>
                <a:gd name="connsiteY103" fmla="*/ 6498 h 10000"/>
                <a:gd name="connsiteX104" fmla="*/ 2191 w 10000"/>
                <a:gd name="connsiteY104" fmla="*/ 6498 h 10000"/>
                <a:gd name="connsiteX105" fmla="*/ 2191 w 10000"/>
                <a:gd name="connsiteY105" fmla="*/ 5997 h 10000"/>
                <a:gd name="connsiteX106" fmla="*/ 7815 w 10000"/>
                <a:gd name="connsiteY106" fmla="*/ 5997 h 10000"/>
                <a:gd name="connsiteX107" fmla="*/ 7815 w 10000"/>
                <a:gd name="connsiteY107" fmla="*/ 6498 h 10000"/>
                <a:gd name="connsiteX108" fmla="*/ 7815 w 10000"/>
                <a:gd name="connsiteY108" fmla="*/ 4995 h 10000"/>
                <a:gd name="connsiteX109" fmla="*/ 7815 w 10000"/>
                <a:gd name="connsiteY109" fmla="*/ 4995 h 10000"/>
                <a:gd name="connsiteX110" fmla="*/ 5159 w 10000"/>
                <a:gd name="connsiteY110" fmla="*/ 4995 h 10000"/>
                <a:gd name="connsiteX111" fmla="*/ 5159 w 10000"/>
                <a:gd name="connsiteY111" fmla="*/ 4494 h 10000"/>
                <a:gd name="connsiteX112" fmla="*/ 7815 w 10000"/>
                <a:gd name="connsiteY112" fmla="*/ 4494 h 10000"/>
                <a:gd name="connsiteX113" fmla="*/ 7815 w 10000"/>
                <a:gd name="connsiteY113" fmla="*/ 4995 h 10000"/>
                <a:gd name="connsiteX114" fmla="*/ 7815 w 10000"/>
                <a:gd name="connsiteY114" fmla="*/ 3502 h 10000"/>
                <a:gd name="connsiteX115" fmla="*/ 7815 w 10000"/>
                <a:gd name="connsiteY115" fmla="*/ 3502 h 10000"/>
                <a:gd name="connsiteX116" fmla="*/ 5159 w 10000"/>
                <a:gd name="connsiteY116" fmla="*/ 3502 h 10000"/>
                <a:gd name="connsiteX117" fmla="*/ 5159 w 10000"/>
                <a:gd name="connsiteY117" fmla="*/ 3006 h 10000"/>
                <a:gd name="connsiteX118" fmla="*/ 7815 w 10000"/>
                <a:gd name="connsiteY118" fmla="*/ 3006 h 10000"/>
                <a:gd name="connsiteX119" fmla="*/ 7815 w 10000"/>
                <a:gd name="connsiteY119" fmla="*/ 3502 h 10000"/>
                <a:gd name="connsiteX120" fmla="*/ 7815 w 10000"/>
                <a:gd name="connsiteY120" fmla="*/ 2004 h 10000"/>
                <a:gd name="connsiteX121" fmla="*/ 7815 w 10000"/>
                <a:gd name="connsiteY121" fmla="*/ 2004 h 10000"/>
                <a:gd name="connsiteX122" fmla="*/ 5159 w 10000"/>
                <a:gd name="connsiteY122" fmla="*/ 2004 h 10000"/>
                <a:gd name="connsiteX123" fmla="*/ 5159 w 10000"/>
                <a:gd name="connsiteY123" fmla="*/ 1503 h 10000"/>
                <a:gd name="connsiteX124" fmla="*/ 7815 w 10000"/>
                <a:gd name="connsiteY124" fmla="*/ 1503 h 10000"/>
                <a:gd name="connsiteX125" fmla="*/ 7815 w 10000"/>
                <a:gd name="connsiteY125"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193 w 10000"/>
                <a:gd name="connsiteY54" fmla="*/ 4494 h 10000"/>
                <a:gd name="connsiteX55" fmla="*/ 3045 w 10000"/>
                <a:gd name="connsiteY55" fmla="*/ 3684 h 10000"/>
                <a:gd name="connsiteX56" fmla="*/ 3045 w 10000"/>
                <a:gd name="connsiteY56" fmla="*/ 3684 h 10000"/>
                <a:gd name="connsiteX57" fmla="*/ 2968 w 10000"/>
                <a:gd name="connsiteY57" fmla="*/ 3375 h 10000"/>
                <a:gd name="connsiteX58" fmla="*/ 2851 w 10000"/>
                <a:gd name="connsiteY58" fmla="*/ 3252 h 10000"/>
                <a:gd name="connsiteX59" fmla="*/ 2851 w 10000"/>
                <a:gd name="connsiteY59" fmla="*/ 3060 h 10000"/>
                <a:gd name="connsiteX60" fmla="*/ 2934 w 10000"/>
                <a:gd name="connsiteY60" fmla="*/ 2883 h 10000"/>
                <a:gd name="connsiteX61" fmla="*/ 2934 w 10000"/>
                <a:gd name="connsiteY61" fmla="*/ 2750 h 10000"/>
                <a:gd name="connsiteX62" fmla="*/ 3088 w 10000"/>
                <a:gd name="connsiteY62" fmla="*/ 2313 h 10000"/>
                <a:gd name="connsiteX63" fmla="*/ 3478 w 10000"/>
                <a:gd name="connsiteY63" fmla="*/ 2883 h 10000"/>
                <a:gd name="connsiteX64" fmla="*/ 3558 w 10000"/>
                <a:gd name="connsiteY64" fmla="*/ 2883 h 10000"/>
                <a:gd name="connsiteX65" fmla="*/ 3634 w 10000"/>
                <a:gd name="connsiteY65" fmla="*/ 3006 h 10000"/>
                <a:gd name="connsiteX66" fmla="*/ 3441 w 10000"/>
                <a:gd name="connsiteY66" fmla="*/ 3816 h 10000"/>
                <a:gd name="connsiteX67" fmla="*/ 3711 w 10000"/>
                <a:gd name="connsiteY67" fmla="*/ 3816 h 10000"/>
                <a:gd name="connsiteX68" fmla="*/ 3871 w 10000"/>
                <a:gd name="connsiteY68" fmla="*/ 2937 h 10000"/>
                <a:gd name="connsiteX69" fmla="*/ 3871 w 10000"/>
                <a:gd name="connsiteY69" fmla="*/ 2937 h 10000"/>
                <a:gd name="connsiteX70" fmla="*/ 3871 w 10000"/>
                <a:gd name="connsiteY70" fmla="*/ 2937 h 10000"/>
                <a:gd name="connsiteX71" fmla="*/ 3871 w 10000"/>
                <a:gd name="connsiteY71" fmla="*/ 2883 h 10000"/>
                <a:gd name="connsiteX72" fmla="*/ 3358 w 10000"/>
                <a:gd name="connsiteY72" fmla="*/ 1935 h 10000"/>
                <a:gd name="connsiteX73" fmla="*/ 3281 w 10000"/>
                <a:gd name="connsiteY73" fmla="*/ 1812 h 10000"/>
                <a:gd name="connsiteX74" fmla="*/ 2698 w 10000"/>
                <a:gd name="connsiteY74" fmla="*/ 2814 h 10000"/>
                <a:gd name="connsiteX75" fmla="*/ 3045 w 10000"/>
                <a:gd name="connsiteY75" fmla="*/ 3684 h 10000"/>
                <a:gd name="connsiteX76" fmla="*/ 8520 w 10000"/>
                <a:gd name="connsiteY76" fmla="*/ 0 h 10000"/>
                <a:gd name="connsiteX77" fmla="*/ 8520 w 10000"/>
                <a:gd name="connsiteY77" fmla="*/ 0 h 10000"/>
                <a:gd name="connsiteX78" fmla="*/ 1447 w 10000"/>
                <a:gd name="connsiteY78" fmla="*/ 0 h 10000"/>
                <a:gd name="connsiteX79" fmla="*/ 1250 w 10000"/>
                <a:gd name="connsiteY79" fmla="*/ 314 h 10000"/>
                <a:gd name="connsiteX80" fmla="*/ 1250 w 10000"/>
                <a:gd name="connsiteY80" fmla="*/ 7932 h 10000"/>
                <a:gd name="connsiteX81" fmla="*/ 1447 w 10000"/>
                <a:gd name="connsiteY81" fmla="*/ 8242 h 10000"/>
                <a:gd name="connsiteX82" fmla="*/ 8520 w 10000"/>
                <a:gd name="connsiteY82" fmla="*/ 8242 h 10000"/>
                <a:gd name="connsiteX83" fmla="*/ 8756 w 10000"/>
                <a:gd name="connsiteY83" fmla="*/ 7932 h 10000"/>
                <a:gd name="connsiteX84" fmla="*/ 8756 w 10000"/>
                <a:gd name="connsiteY84" fmla="*/ 314 h 10000"/>
                <a:gd name="connsiteX85" fmla="*/ 8520 w 10000"/>
                <a:gd name="connsiteY85" fmla="*/ 0 h 10000"/>
                <a:gd name="connsiteX86" fmla="*/ 2191 w 10000"/>
                <a:gd name="connsiteY86" fmla="*/ 1503 h 10000"/>
                <a:gd name="connsiteX87" fmla="*/ 2191 w 10000"/>
                <a:gd name="connsiteY87" fmla="*/ 1503 h 10000"/>
                <a:gd name="connsiteX88" fmla="*/ 4381 w 10000"/>
                <a:gd name="connsiteY88" fmla="*/ 1503 h 10000"/>
                <a:gd name="connsiteX89" fmla="*/ 4381 w 10000"/>
                <a:gd name="connsiteY89" fmla="*/ 4995 h 10000"/>
                <a:gd name="connsiteX90" fmla="*/ 4221 w 10000"/>
                <a:gd name="connsiteY90" fmla="*/ 4995 h 10000"/>
                <a:gd name="connsiteX91" fmla="*/ 4221 w 10000"/>
                <a:gd name="connsiteY91" fmla="*/ 4872 h 10000"/>
                <a:gd name="connsiteX92" fmla="*/ 3948 w 10000"/>
                <a:gd name="connsiteY92" fmla="*/ 4317 h 10000"/>
                <a:gd name="connsiteX93" fmla="*/ 3558 w 10000"/>
                <a:gd name="connsiteY93" fmla="*/ 4062 h 10000"/>
                <a:gd name="connsiteX94" fmla="*/ 3281 w 10000"/>
                <a:gd name="connsiteY94" fmla="*/ 4749 h 10000"/>
                <a:gd name="connsiteX95" fmla="*/ 2968 w 10000"/>
                <a:gd name="connsiteY95" fmla="*/ 4062 h 10000"/>
                <a:gd name="connsiteX96" fmla="*/ 2621 w 10000"/>
                <a:gd name="connsiteY96" fmla="*/ 4317 h 10000"/>
                <a:gd name="connsiteX97" fmla="*/ 2308 w 10000"/>
                <a:gd name="connsiteY97" fmla="*/ 4872 h 10000"/>
                <a:gd name="connsiteX98" fmla="*/ 2308 w 10000"/>
                <a:gd name="connsiteY98" fmla="*/ 4995 h 10000"/>
                <a:gd name="connsiteX99" fmla="*/ 2191 w 10000"/>
                <a:gd name="connsiteY99" fmla="*/ 4995 h 10000"/>
                <a:gd name="connsiteX100" fmla="*/ 2191 w 10000"/>
                <a:gd name="connsiteY100" fmla="*/ 1503 h 10000"/>
                <a:gd name="connsiteX101" fmla="*/ 7815 w 10000"/>
                <a:gd name="connsiteY101" fmla="*/ 6498 h 10000"/>
                <a:gd name="connsiteX102" fmla="*/ 7815 w 10000"/>
                <a:gd name="connsiteY102" fmla="*/ 6498 h 10000"/>
                <a:gd name="connsiteX103" fmla="*/ 2191 w 10000"/>
                <a:gd name="connsiteY103" fmla="*/ 6498 h 10000"/>
                <a:gd name="connsiteX104" fmla="*/ 2191 w 10000"/>
                <a:gd name="connsiteY104" fmla="*/ 5997 h 10000"/>
                <a:gd name="connsiteX105" fmla="*/ 7815 w 10000"/>
                <a:gd name="connsiteY105" fmla="*/ 5997 h 10000"/>
                <a:gd name="connsiteX106" fmla="*/ 7815 w 10000"/>
                <a:gd name="connsiteY106" fmla="*/ 6498 h 10000"/>
                <a:gd name="connsiteX107" fmla="*/ 7815 w 10000"/>
                <a:gd name="connsiteY107" fmla="*/ 4995 h 10000"/>
                <a:gd name="connsiteX108" fmla="*/ 7815 w 10000"/>
                <a:gd name="connsiteY108" fmla="*/ 4995 h 10000"/>
                <a:gd name="connsiteX109" fmla="*/ 5159 w 10000"/>
                <a:gd name="connsiteY109" fmla="*/ 4995 h 10000"/>
                <a:gd name="connsiteX110" fmla="*/ 5159 w 10000"/>
                <a:gd name="connsiteY110" fmla="*/ 4494 h 10000"/>
                <a:gd name="connsiteX111" fmla="*/ 7815 w 10000"/>
                <a:gd name="connsiteY111" fmla="*/ 4494 h 10000"/>
                <a:gd name="connsiteX112" fmla="*/ 7815 w 10000"/>
                <a:gd name="connsiteY112" fmla="*/ 4995 h 10000"/>
                <a:gd name="connsiteX113" fmla="*/ 7815 w 10000"/>
                <a:gd name="connsiteY113" fmla="*/ 3502 h 10000"/>
                <a:gd name="connsiteX114" fmla="*/ 7815 w 10000"/>
                <a:gd name="connsiteY114" fmla="*/ 3502 h 10000"/>
                <a:gd name="connsiteX115" fmla="*/ 5159 w 10000"/>
                <a:gd name="connsiteY115" fmla="*/ 3502 h 10000"/>
                <a:gd name="connsiteX116" fmla="*/ 5159 w 10000"/>
                <a:gd name="connsiteY116" fmla="*/ 3006 h 10000"/>
                <a:gd name="connsiteX117" fmla="*/ 7815 w 10000"/>
                <a:gd name="connsiteY117" fmla="*/ 3006 h 10000"/>
                <a:gd name="connsiteX118" fmla="*/ 7815 w 10000"/>
                <a:gd name="connsiteY118" fmla="*/ 3502 h 10000"/>
                <a:gd name="connsiteX119" fmla="*/ 7815 w 10000"/>
                <a:gd name="connsiteY119" fmla="*/ 2004 h 10000"/>
                <a:gd name="connsiteX120" fmla="*/ 7815 w 10000"/>
                <a:gd name="connsiteY120" fmla="*/ 2004 h 10000"/>
                <a:gd name="connsiteX121" fmla="*/ 5159 w 10000"/>
                <a:gd name="connsiteY121" fmla="*/ 2004 h 10000"/>
                <a:gd name="connsiteX122" fmla="*/ 5159 w 10000"/>
                <a:gd name="connsiteY122" fmla="*/ 1503 h 10000"/>
                <a:gd name="connsiteX123" fmla="*/ 7815 w 10000"/>
                <a:gd name="connsiteY123" fmla="*/ 1503 h 10000"/>
                <a:gd name="connsiteX124" fmla="*/ 7815 w 10000"/>
                <a:gd name="connsiteY124"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3045 w 10000"/>
                <a:gd name="connsiteY54" fmla="*/ 3684 h 10000"/>
                <a:gd name="connsiteX55" fmla="*/ 3045 w 10000"/>
                <a:gd name="connsiteY55" fmla="*/ 3684 h 10000"/>
                <a:gd name="connsiteX56" fmla="*/ 2968 w 10000"/>
                <a:gd name="connsiteY56" fmla="*/ 3375 h 10000"/>
                <a:gd name="connsiteX57" fmla="*/ 2851 w 10000"/>
                <a:gd name="connsiteY57" fmla="*/ 3252 h 10000"/>
                <a:gd name="connsiteX58" fmla="*/ 2851 w 10000"/>
                <a:gd name="connsiteY58" fmla="*/ 3060 h 10000"/>
                <a:gd name="connsiteX59" fmla="*/ 2934 w 10000"/>
                <a:gd name="connsiteY59" fmla="*/ 2883 h 10000"/>
                <a:gd name="connsiteX60" fmla="*/ 2934 w 10000"/>
                <a:gd name="connsiteY60" fmla="*/ 2750 h 10000"/>
                <a:gd name="connsiteX61" fmla="*/ 3088 w 10000"/>
                <a:gd name="connsiteY61" fmla="*/ 2313 h 10000"/>
                <a:gd name="connsiteX62" fmla="*/ 3478 w 10000"/>
                <a:gd name="connsiteY62" fmla="*/ 2883 h 10000"/>
                <a:gd name="connsiteX63" fmla="*/ 3558 w 10000"/>
                <a:gd name="connsiteY63" fmla="*/ 2883 h 10000"/>
                <a:gd name="connsiteX64" fmla="*/ 3634 w 10000"/>
                <a:gd name="connsiteY64" fmla="*/ 3006 h 10000"/>
                <a:gd name="connsiteX65" fmla="*/ 3441 w 10000"/>
                <a:gd name="connsiteY65" fmla="*/ 3816 h 10000"/>
                <a:gd name="connsiteX66" fmla="*/ 3711 w 10000"/>
                <a:gd name="connsiteY66" fmla="*/ 3816 h 10000"/>
                <a:gd name="connsiteX67" fmla="*/ 3871 w 10000"/>
                <a:gd name="connsiteY67" fmla="*/ 2937 h 10000"/>
                <a:gd name="connsiteX68" fmla="*/ 3871 w 10000"/>
                <a:gd name="connsiteY68" fmla="*/ 2937 h 10000"/>
                <a:gd name="connsiteX69" fmla="*/ 3871 w 10000"/>
                <a:gd name="connsiteY69" fmla="*/ 2937 h 10000"/>
                <a:gd name="connsiteX70" fmla="*/ 3871 w 10000"/>
                <a:gd name="connsiteY70" fmla="*/ 2883 h 10000"/>
                <a:gd name="connsiteX71" fmla="*/ 3358 w 10000"/>
                <a:gd name="connsiteY71" fmla="*/ 1935 h 10000"/>
                <a:gd name="connsiteX72" fmla="*/ 3281 w 10000"/>
                <a:gd name="connsiteY72" fmla="*/ 1812 h 10000"/>
                <a:gd name="connsiteX73" fmla="*/ 2698 w 10000"/>
                <a:gd name="connsiteY73" fmla="*/ 2814 h 10000"/>
                <a:gd name="connsiteX74" fmla="*/ 3045 w 10000"/>
                <a:gd name="connsiteY74" fmla="*/ 3684 h 10000"/>
                <a:gd name="connsiteX75" fmla="*/ 8520 w 10000"/>
                <a:gd name="connsiteY75" fmla="*/ 0 h 10000"/>
                <a:gd name="connsiteX76" fmla="*/ 8520 w 10000"/>
                <a:gd name="connsiteY76" fmla="*/ 0 h 10000"/>
                <a:gd name="connsiteX77" fmla="*/ 1447 w 10000"/>
                <a:gd name="connsiteY77" fmla="*/ 0 h 10000"/>
                <a:gd name="connsiteX78" fmla="*/ 1250 w 10000"/>
                <a:gd name="connsiteY78" fmla="*/ 314 h 10000"/>
                <a:gd name="connsiteX79" fmla="*/ 1250 w 10000"/>
                <a:gd name="connsiteY79" fmla="*/ 7932 h 10000"/>
                <a:gd name="connsiteX80" fmla="*/ 1447 w 10000"/>
                <a:gd name="connsiteY80" fmla="*/ 8242 h 10000"/>
                <a:gd name="connsiteX81" fmla="*/ 8520 w 10000"/>
                <a:gd name="connsiteY81" fmla="*/ 8242 h 10000"/>
                <a:gd name="connsiteX82" fmla="*/ 8756 w 10000"/>
                <a:gd name="connsiteY82" fmla="*/ 7932 h 10000"/>
                <a:gd name="connsiteX83" fmla="*/ 8756 w 10000"/>
                <a:gd name="connsiteY83" fmla="*/ 314 h 10000"/>
                <a:gd name="connsiteX84" fmla="*/ 8520 w 10000"/>
                <a:gd name="connsiteY84" fmla="*/ 0 h 10000"/>
                <a:gd name="connsiteX85" fmla="*/ 2191 w 10000"/>
                <a:gd name="connsiteY85" fmla="*/ 1503 h 10000"/>
                <a:gd name="connsiteX86" fmla="*/ 2191 w 10000"/>
                <a:gd name="connsiteY86" fmla="*/ 1503 h 10000"/>
                <a:gd name="connsiteX87" fmla="*/ 4381 w 10000"/>
                <a:gd name="connsiteY87" fmla="*/ 1503 h 10000"/>
                <a:gd name="connsiteX88" fmla="*/ 4381 w 10000"/>
                <a:gd name="connsiteY88" fmla="*/ 4995 h 10000"/>
                <a:gd name="connsiteX89" fmla="*/ 4221 w 10000"/>
                <a:gd name="connsiteY89" fmla="*/ 4995 h 10000"/>
                <a:gd name="connsiteX90" fmla="*/ 4221 w 10000"/>
                <a:gd name="connsiteY90" fmla="*/ 4872 h 10000"/>
                <a:gd name="connsiteX91" fmla="*/ 3948 w 10000"/>
                <a:gd name="connsiteY91" fmla="*/ 4317 h 10000"/>
                <a:gd name="connsiteX92" fmla="*/ 3558 w 10000"/>
                <a:gd name="connsiteY92" fmla="*/ 4062 h 10000"/>
                <a:gd name="connsiteX93" fmla="*/ 3281 w 10000"/>
                <a:gd name="connsiteY93" fmla="*/ 4749 h 10000"/>
                <a:gd name="connsiteX94" fmla="*/ 2968 w 10000"/>
                <a:gd name="connsiteY94" fmla="*/ 4062 h 10000"/>
                <a:gd name="connsiteX95" fmla="*/ 2621 w 10000"/>
                <a:gd name="connsiteY95" fmla="*/ 4317 h 10000"/>
                <a:gd name="connsiteX96" fmla="*/ 2308 w 10000"/>
                <a:gd name="connsiteY96" fmla="*/ 4872 h 10000"/>
                <a:gd name="connsiteX97" fmla="*/ 2308 w 10000"/>
                <a:gd name="connsiteY97" fmla="*/ 4995 h 10000"/>
                <a:gd name="connsiteX98" fmla="*/ 2191 w 10000"/>
                <a:gd name="connsiteY98" fmla="*/ 4995 h 10000"/>
                <a:gd name="connsiteX99" fmla="*/ 2191 w 10000"/>
                <a:gd name="connsiteY99" fmla="*/ 1503 h 10000"/>
                <a:gd name="connsiteX100" fmla="*/ 7815 w 10000"/>
                <a:gd name="connsiteY100" fmla="*/ 6498 h 10000"/>
                <a:gd name="connsiteX101" fmla="*/ 7815 w 10000"/>
                <a:gd name="connsiteY101" fmla="*/ 6498 h 10000"/>
                <a:gd name="connsiteX102" fmla="*/ 2191 w 10000"/>
                <a:gd name="connsiteY102" fmla="*/ 6498 h 10000"/>
                <a:gd name="connsiteX103" fmla="*/ 2191 w 10000"/>
                <a:gd name="connsiteY103" fmla="*/ 5997 h 10000"/>
                <a:gd name="connsiteX104" fmla="*/ 7815 w 10000"/>
                <a:gd name="connsiteY104" fmla="*/ 5997 h 10000"/>
                <a:gd name="connsiteX105" fmla="*/ 7815 w 10000"/>
                <a:gd name="connsiteY105" fmla="*/ 6498 h 10000"/>
                <a:gd name="connsiteX106" fmla="*/ 7815 w 10000"/>
                <a:gd name="connsiteY106" fmla="*/ 4995 h 10000"/>
                <a:gd name="connsiteX107" fmla="*/ 7815 w 10000"/>
                <a:gd name="connsiteY107" fmla="*/ 4995 h 10000"/>
                <a:gd name="connsiteX108" fmla="*/ 5159 w 10000"/>
                <a:gd name="connsiteY108" fmla="*/ 4995 h 10000"/>
                <a:gd name="connsiteX109" fmla="*/ 5159 w 10000"/>
                <a:gd name="connsiteY109" fmla="*/ 4494 h 10000"/>
                <a:gd name="connsiteX110" fmla="*/ 7815 w 10000"/>
                <a:gd name="connsiteY110" fmla="*/ 4494 h 10000"/>
                <a:gd name="connsiteX111" fmla="*/ 7815 w 10000"/>
                <a:gd name="connsiteY111" fmla="*/ 4995 h 10000"/>
                <a:gd name="connsiteX112" fmla="*/ 7815 w 10000"/>
                <a:gd name="connsiteY112" fmla="*/ 3502 h 10000"/>
                <a:gd name="connsiteX113" fmla="*/ 7815 w 10000"/>
                <a:gd name="connsiteY113" fmla="*/ 3502 h 10000"/>
                <a:gd name="connsiteX114" fmla="*/ 5159 w 10000"/>
                <a:gd name="connsiteY114" fmla="*/ 3502 h 10000"/>
                <a:gd name="connsiteX115" fmla="*/ 5159 w 10000"/>
                <a:gd name="connsiteY115" fmla="*/ 3006 h 10000"/>
                <a:gd name="connsiteX116" fmla="*/ 7815 w 10000"/>
                <a:gd name="connsiteY116" fmla="*/ 3006 h 10000"/>
                <a:gd name="connsiteX117" fmla="*/ 7815 w 10000"/>
                <a:gd name="connsiteY117" fmla="*/ 3502 h 10000"/>
                <a:gd name="connsiteX118" fmla="*/ 7815 w 10000"/>
                <a:gd name="connsiteY118" fmla="*/ 2004 h 10000"/>
                <a:gd name="connsiteX119" fmla="*/ 7815 w 10000"/>
                <a:gd name="connsiteY119" fmla="*/ 2004 h 10000"/>
                <a:gd name="connsiteX120" fmla="*/ 5159 w 10000"/>
                <a:gd name="connsiteY120" fmla="*/ 2004 h 10000"/>
                <a:gd name="connsiteX121" fmla="*/ 5159 w 10000"/>
                <a:gd name="connsiteY121" fmla="*/ 1503 h 10000"/>
                <a:gd name="connsiteX122" fmla="*/ 7815 w 10000"/>
                <a:gd name="connsiteY122" fmla="*/ 1503 h 10000"/>
                <a:gd name="connsiteX123" fmla="*/ 7815 w 10000"/>
                <a:gd name="connsiteY123"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5128 h 10000"/>
                <a:gd name="connsiteX50" fmla="*/ 903 w 10000"/>
                <a:gd name="connsiteY50" fmla="*/ 4872 h 10000"/>
                <a:gd name="connsiteX51" fmla="*/ 193 w 10000"/>
                <a:gd name="connsiteY51" fmla="*/ 3748 h 10000"/>
                <a:gd name="connsiteX52" fmla="*/ 0 w 10000"/>
                <a:gd name="connsiteY52" fmla="*/ 4126 h 10000"/>
                <a:gd name="connsiteX53" fmla="*/ 3045 w 10000"/>
                <a:gd name="connsiteY53" fmla="*/ 3684 h 10000"/>
                <a:gd name="connsiteX54" fmla="*/ 3045 w 10000"/>
                <a:gd name="connsiteY54" fmla="*/ 3684 h 10000"/>
                <a:gd name="connsiteX55" fmla="*/ 2968 w 10000"/>
                <a:gd name="connsiteY55" fmla="*/ 3375 h 10000"/>
                <a:gd name="connsiteX56" fmla="*/ 2851 w 10000"/>
                <a:gd name="connsiteY56" fmla="*/ 3252 h 10000"/>
                <a:gd name="connsiteX57" fmla="*/ 2851 w 10000"/>
                <a:gd name="connsiteY57" fmla="*/ 3060 h 10000"/>
                <a:gd name="connsiteX58" fmla="*/ 2934 w 10000"/>
                <a:gd name="connsiteY58" fmla="*/ 2883 h 10000"/>
                <a:gd name="connsiteX59" fmla="*/ 2934 w 10000"/>
                <a:gd name="connsiteY59" fmla="*/ 2750 h 10000"/>
                <a:gd name="connsiteX60" fmla="*/ 3088 w 10000"/>
                <a:gd name="connsiteY60" fmla="*/ 2313 h 10000"/>
                <a:gd name="connsiteX61" fmla="*/ 3478 w 10000"/>
                <a:gd name="connsiteY61" fmla="*/ 2883 h 10000"/>
                <a:gd name="connsiteX62" fmla="*/ 3558 w 10000"/>
                <a:gd name="connsiteY62" fmla="*/ 2883 h 10000"/>
                <a:gd name="connsiteX63" fmla="*/ 3634 w 10000"/>
                <a:gd name="connsiteY63" fmla="*/ 3006 h 10000"/>
                <a:gd name="connsiteX64" fmla="*/ 3441 w 10000"/>
                <a:gd name="connsiteY64" fmla="*/ 3816 h 10000"/>
                <a:gd name="connsiteX65" fmla="*/ 3711 w 10000"/>
                <a:gd name="connsiteY65" fmla="*/ 3816 h 10000"/>
                <a:gd name="connsiteX66" fmla="*/ 3871 w 10000"/>
                <a:gd name="connsiteY66" fmla="*/ 2937 h 10000"/>
                <a:gd name="connsiteX67" fmla="*/ 3871 w 10000"/>
                <a:gd name="connsiteY67" fmla="*/ 2937 h 10000"/>
                <a:gd name="connsiteX68" fmla="*/ 3871 w 10000"/>
                <a:gd name="connsiteY68" fmla="*/ 2937 h 10000"/>
                <a:gd name="connsiteX69" fmla="*/ 3871 w 10000"/>
                <a:gd name="connsiteY69" fmla="*/ 2883 h 10000"/>
                <a:gd name="connsiteX70" fmla="*/ 3358 w 10000"/>
                <a:gd name="connsiteY70" fmla="*/ 1935 h 10000"/>
                <a:gd name="connsiteX71" fmla="*/ 3281 w 10000"/>
                <a:gd name="connsiteY71" fmla="*/ 1812 h 10000"/>
                <a:gd name="connsiteX72" fmla="*/ 2698 w 10000"/>
                <a:gd name="connsiteY72" fmla="*/ 2814 h 10000"/>
                <a:gd name="connsiteX73" fmla="*/ 3045 w 10000"/>
                <a:gd name="connsiteY73" fmla="*/ 3684 h 10000"/>
                <a:gd name="connsiteX74" fmla="*/ 8520 w 10000"/>
                <a:gd name="connsiteY74" fmla="*/ 0 h 10000"/>
                <a:gd name="connsiteX75" fmla="*/ 8520 w 10000"/>
                <a:gd name="connsiteY75" fmla="*/ 0 h 10000"/>
                <a:gd name="connsiteX76" fmla="*/ 1447 w 10000"/>
                <a:gd name="connsiteY76" fmla="*/ 0 h 10000"/>
                <a:gd name="connsiteX77" fmla="*/ 1250 w 10000"/>
                <a:gd name="connsiteY77" fmla="*/ 314 h 10000"/>
                <a:gd name="connsiteX78" fmla="*/ 1250 w 10000"/>
                <a:gd name="connsiteY78" fmla="*/ 7932 h 10000"/>
                <a:gd name="connsiteX79" fmla="*/ 1447 w 10000"/>
                <a:gd name="connsiteY79" fmla="*/ 8242 h 10000"/>
                <a:gd name="connsiteX80" fmla="*/ 8520 w 10000"/>
                <a:gd name="connsiteY80" fmla="*/ 8242 h 10000"/>
                <a:gd name="connsiteX81" fmla="*/ 8756 w 10000"/>
                <a:gd name="connsiteY81" fmla="*/ 7932 h 10000"/>
                <a:gd name="connsiteX82" fmla="*/ 8756 w 10000"/>
                <a:gd name="connsiteY82" fmla="*/ 314 h 10000"/>
                <a:gd name="connsiteX83" fmla="*/ 8520 w 10000"/>
                <a:gd name="connsiteY83" fmla="*/ 0 h 10000"/>
                <a:gd name="connsiteX84" fmla="*/ 2191 w 10000"/>
                <a:gd name="connsiteY84" fmla="*/ 1503 h 10000"/>
                <a:gd name="connsiteX85" fmla="*/ 2191 w 10000"/>
                <a:gd name="connsiteY85" fmla="*/ 1503 h 10000"/>
                <a:gd name="connsiteX86" fmla="*/ 4381 w 10000"/>
                <a:gd name="connsiteY86" fmla="*/ 1503 h 10000"/>
                <a:gd name="connsiteX87" fmla="*/ 4381 w 10000"/>
                <a:gd name="connsiteY87" fmla="*/ 4995 h 10000"/>
                <a:gd name="connsiteX88" fmla="*/ 4221 w 10000"/>
                <a:gd name="connsiteY88" fmla="*/ 4995 h 10000"/>
                <a:gd name="connsiteX89" fmla="*/ 4221 w 10000"/>
                <a:gd name="connsiteY89" fmla="*/ 4872 h 10000"/>
                <a:gd name="connsiteX90" fmla="*/ 3948 w 10000"/>
                <a:gd name="connsiteY90" fmla="*/ 4317 h 10000"/>
                <a:gd name="connsiteX91" fmla="*/ 3558 w 10000"/>
                <a:gd name="connsiteY91" fmla="*/ 4062 h 10000"/>
                <a:gd name="connsiteX92" fmla="*/ 3281 w 10000"/>
                <a:gd name="connsiteY92" fmla="*/ 4749 h 10000"/>
                <a:gd name="connsiteX93" fmla="*/ 2968 w 10000"/>
                <a:gd name="connsiteY93" fmla="*/ 4062 h 10000"/>
                <a:gd name="connsiteX94" fmla="*/ 2621 w 10000"/>
                <a:gd name="connsiteY94" fmla="*/ 4317 h 10000"/>
                <a:gd name="connsiteX95" fmla="*/ 2308 w 10000"/>
                <a:gd name="connsiteY95" fmla="*/ 4872 h 10000"/>
                <a:gd name="connsiteX96" fmla="*/ 2308 w 10000"/>
                <a:gd name="connsiteY96" fmla="*/ 4995 h 10000"/>
                <a:gd name="connsiteX97" fmla="*/ 2191 w 10000"/>
                <a:gd name="connsiteY97" fmla="*/ 4995 h 10000"/>
                <a:gd name="connsiteX98" fmla="*/ 2191 w 10000"/>
                <a:gd name="connsiteY98" fmla="*/ 1503 h 10000"/>
                <a:gd name="connsiteX99" fmla="*/ 7815 w 10000"/>
                <a:gd name="connsiteY99" fmla="*/ 6498 h 10000"/>
                <a:gd name="connsiteX100" fmla="*/ 7815 w 10000"/>
                <a:gd name="connsiteY100" fmla="*/ 6498 h 10000"/>
                <a:gd name="connsiteX101" fmla="*/ 2191 w 10000"/>
                <a:gd name="connsiteY101" fmla="*/ 6498 h 10000"/>
                <a:gd name="connsiteX102" fmla="*/ 2191 w 10000"/>
                <a:gd name="connsiteY102" fmla="*/ 5997 h 10000"/>
                <a:gd name="connsiteX103" fmla="*/ 7815 w 10000"/>
                <a:gd name="connsiteY103" fmla="*/ 5997 h 10000"/>
                <a:gd name="connsiteX104" fmla="*/ 7815 w 10000"/>
                <a:gd name="connsiteY104" fmla="*/ 6498 h 10000"/>
                <a:gd name="connsiteX105" fmla="*/ 7815 w 10000"/>
                <a:gd name="connsiteY105" fmla="*/ 4995 h 10000"/>
                <a:gd name="connsiteX106" fmla="*/ 7815 w 10000"/>
                <a:gd name="connsiteY106" fmla="*/ 4995 h 10000"/>
                <a:gd name="connsiteX107" fmla="*/ 5159 w 10000"/>
                <a:gd name="connsiteY107" fmla="*/ 4995 h 10000"/>
                <a:gd name="connsiteX108" fmla="*/ 5159 w 10000"/>
                <a:gd name="connsiteY108" fmla="*/ 4494 h 10000"/>
                <a:gd name="connsiteX109" fmla="*/ 7815 w 10000"/>
                <a:gd name="connsiteY109" fmla="*/ 4494 h 10000"/>
                <a:gd name="connsiteX110" fmla="*/ 7815 w 10000"/>
                <a:gd name="connsiteY110" fmla="*/ 4995 h 10000"/>
                <a:gd name="connsiteX111" fmla="*/ 7815 w 10000"/>
                <a:gd name="connsiteY111" fmla="*/ 3502 h 10000"/>
                <a:gd name="connsiteX112" fmla="*/ 7815 w 10000"/>
                <a:gd name="connsiteY112" fmla="*/ 3502 h 10000"/>
                <a:gd name="connsiteX113" fmla="*/ 5159 w 10000"/>
                <a:gd name="connsiteY113" fmla="*/ 3502 h 10000"/>
                <a:gd name="connsiteX114" fmla="*/ 5159 w 10000"/>
                <a:gd name="connsiteY114" fmla="*/ 3006 h 10000"/>
                <a:gd name="connsiteX115" fmla="*/ 7815 w 10000"/>
                <a:gd name="connsiteY115" fmla="*/ 3006 h 10000"/>
                <a:gd name="connsiteX116" fmla="*/ 7815 w 10000"/>
                <a:gd name="connsiteY116" fmla="*/ 3502 h 10000"/>
                <a:gd name="connsiteX117" fmla="*/ 7815 w 10000"/>
                <a:gd name="connsiteY117" fmla="*/ 2004 h 10000"/>
                <a:gd name="connsiteX118" fmla="*/ 7815 w 10000"/>
                <a:gd name="connsiteY118" fmla="*/ 2004 h 10000"/>
                <a:gd name="connsiteX119" fmla="*/ 5159 w 10000"/>
                <a:gd name="connsiteY119" fmla="*/ 2004 h 10000"/>
                <a:gd name="connsiteX120" fmla="*/ 5159 w 10000"/>
                <a:gd name="connsiteY120" fmla="*/ 1503 h 10000"/>
                <a:gd name="connsiteX121" fmla="*/ 7815 w 10000"/>
                <a:gd name="connsiteY121" fmla="*/ 1503 h 10000"/>
                <a:gd name="connsiteX122" fmla="*/ 7815 w 10000"/>
                <a:gd name="connsiteY122"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4872 h 10000"/>
                <a:gd name="connsiteX50" fmla="*/ 193 w 10000"/>
                <a:gd name="connsiteY50" fmla="*/ 3748 h 10000"/>
                <a:gd name="connsiteX51" fmla="*/ 0 w 10000"/>
                <a:gd name="connsiteY51" fmla="*/ 4126 h 10000"/>
                <a:gd name="connsiteX52" fmla="*/ 3045 w 10000"/>
                <a:gd name="connsiteY52" fmla="*/ 3684 h 10000"/>
                <a:gd name="connsiteX53" fmla="*/ 3045 w 10000"/>
                <a:gd name="connsiteY53" fmla="*/ 3684 h 10000"/>
                <a:gd name="connsiteX54" fmla="*/ 2968 w 10000"/>
                <a:gd name="connsiteY54" fmla="*/ 3375 h 10000"/>
                <a:gd name="connsiteX55" fmla="*/ 2851 w 10000"/>
                <a:gd name="connsiteY55" fmla="*/ 3252 h 10000"/>
                <a:gd name="connsiteX56" fmla="*/ 2851 w 10000"/>
                <a:gd name="connsiteY56" fmla="*/ 3060 h 10000"/>
                <a:gd name="connsiteX57" fmla="*/ 2934 w 10000"/>
                <a:gd name="connsiteY57" fmla="*/ 2883 h 10000"/>
                <a:gd name="connsiteX58" fmla="*/ 2934 w 10000"/>
                <a:gd name="connsiteY58" fmla="*/ 2750 h 10000"/>
                <a:gd name="connsiteX59" fmla="*/ 3088 w 10000"/>
                <a:gd name="connsiteY59" fmla="*/ 2313 h 10000"/>
                <a:gd name="connsiteX60" fmla="*/ 3478 w 10000"/>
                <a:gd name="connsiteY60" fmla="*/ 2883 h 10000"/>
                <a:gd name="connsiteX61" fmla="*/ 3558 w 10000"/>
                <a:gd name="connsiteY61" fmla="*/ 2883 h 10000"/>
                <a:gd name="connsiteX62" fmla="*/ 3634 w 10000"/>
                <a:gd name="connsiteY62" fmla="*/ 3006 h 10000"/>
                <a:gd name="connsiteX63" fmla="*/ 3441 w 10000"/>
                <a:gd name="connsiteY63" fmla="*/ 3816 h 10000"/>
                <a:gd name="connsiteX64" fmla="*/ 3711 w 10000"/>
                <a:gd name="connsiteY64" fmla="*/ 3816 h 10000"/>
                <a:gd name="connsiteX65" fmla="*/ 3871 w 10000"/>
                <a:gd name="connsiteY65" fmla="*/ 2937 h 10000"/>
                <a:gd name="connsiteX66" fmla="*/ 3871 w 10000"/>
                <a:gd name="connsiteY66" fmla="*/ 2937 h 10000"/>
                <a:gd name="connsiteX67" fmla="*/ 3871 w 10000"/>
                <a:gd name="connsiteY67" fmla="*/ 2937 h 10000"/>
                <a:gd name="connsiteX68" fmla="*/ 3871 w 10000"/>
                <a:gd name="connsiteY68" fmla="*/ 2883 h 10000"/>
                <a:gd name="connsiteX69" fmla="*/ 3358 w 10000"/>
                <a:gd name="connsiteY69" fmla="*/ 1935 h 10000"/>
                <a:gd name="connsiteX70" fmla="*/ 3281 w 10000"/>
                <a:gd name="connsiteY70" fmla="*/ 1812 h 10000"/>
                <a:gd name="connsiteX71" fmla="*/ 2698 w 10000"/>
                <a:gd name="connsiteY71" fmla="*/ 2814 h 10000"/>
                <a:gd name="connsiteX72" fmla="*/ 3045 w 10000"/>
                <a:gd name="connsiteY72" fmla="*/ 3684 h 10000"/>
                <a:gd name="connsiteX73" fmla="*/ 8520 w 10000"/>
                <a:gd name="connsiteY73" fmla="*/ 0 h 10000"/>
                <a:gd name="connsiteX74" fmla="*/ 8520 w 10000"/>
                <a:gd name="connsiteY74" fmla="*/ 0 h 10000"/>
                <a:gd name="connsiteX75" fmla="*/ 1447 w 10000"/>
                <a:gd name="connsiteY75" fmla="*/ 0 h 10000"/>
                <a:gd name="connsiteX76" fmla="*/ 1250 w 10000"/>
                <a:gd name="connsiteY76" fmla="*/ 314 h 10000"/>
                <a:gd name="connsiteX77" fmla="*/ 1250 w 10000"/>
                <a:gd name="connsiteY77" fmla="*/ 7932 h 10000"/>
                <a:gd name="connsiteX78" fmla="*/ 1447 w 10000"/>
                <a:gd name="connsiteY78" fmla="*/ 8242 h 10000"/>
                <a:gd name="connsiteX79" fmla="*/ 8520 w 10000"/>
                <a:gd name="connsiteY79" fmla="*/ 8242 h 10000"/>
                <a:gd name="connsiteX80" fmla="*/ 8756 w 10000"/>
                <a:gd name="connsiteY80" fmla="*/ 7932 h 10000"/>
                <a:gd name="connsiteX81" fmla="*/ 8756 w 10000"/>
                <a:gd name="connsiteY81" fmla="*/ 314 h 10000"/>
                <a:gd name="connsiteX82" fmla="*/ 8520 w 10000"/>
                <a:gd name="connsiteY82" fmla="*/ 0 h 10000"/>
                <a:gd name="connsiteX83" fmla="*/ 2191 w 10000"/>
                <a:gd name="connsiteY83" fmla="*/ 1503 h 10000"/>
                <a:gd name="connsiteX84" fmla="*/ 2191 w 10000"/>
                <a:gd name="connsiteY84" fmla="*/ 1503 h 10000"/>
                <a:gd name="connsiteX85" fmla="*/ 4381 w 10000"/>
                <a:gd name="connsiteY85" fmla="*/ 1503 h 10000"/>
                <a:gd name="connsiteX86" fmla="*/ 4381 w 10000"/>
                <a:gd name="connsiteY86" fmla="*/ 4995 h 10000"/>
                <a:gd name="connsiteX87" fmla="*/ 4221 w 10000"/>
                <a:gd name="connsiteY87" fmla="*/ 4995 h 10000"/>
                <a:gd name="connsiteX88" fmla="*/ 4221 w 10000"/>
                <a:gd name="connsiteY88" fmla="*/ 4872 h 10000"/>
                <a:gd name="connsiteX89" fmla="*/ 3948 w 10000"/>
                <a:gd name="connsiteY89" fmla="*/ 4317 h 10000"/>
                <a:gd name="connsiteX90" fmla="*/ 3558 w 10000"/>
                <a:gd name="connsiteY90" fmla="*/ 4062 h 10000"/>
                <a:gd name="connsiteX91" fmla="*/ 3281 w 10000"/>
                <a:gd name="connsiteY91" fmla="*/ 4749 h 10000"/>
                <a:gd name="connsiteX92" fmla="*/ 2968 w 10000"/>
                <a:gd name="connsiteY92" fmla="*/ 4062 h 10000"/>
                <a:gd name="connsiteX93" fmla="*/ 2621 w 10000"/>
                <a:gd name="connsiteY93" fmla="*/ 4317 h 10000"/>
                <a:gd name="connsiteX94" fmla="*/ 2308 w 10000"/>
                <a:gd name="connsiteY94" fmla="*/ 4872 h 10000"/>
                <a:gd name="connsiteX95" fmla="*/ 2308 w 10000"/>
                <a:gd name="connsiteY95" fmla="*/ 4995 h 10000"/>
                <a:gd name="connsiteX96" fmla="*/ 2191 w 10000"/>
                <a:gd name="connsiteY96" fmla="*/ 4995 h 10000"/>
                <a:gd name="connsiteX97" fmla="*/ 2191 w 10000"/>
                <a:gd name="connsiteY97" fmla="*/ 1503 h 10000"/>
                <a:gd name="connsiteX98" fmla="*/ 7815 w 10000"/>
                <a:gd name="connsiteY98" fmla="*/ 6498 h 10000"/>
                <a:gd name="connsiteX99" fmla="*/ 7815 w 10000"/>
                <a:gd name="connsiteY99" fmla="*/ 6498 h 10000"/>
                <a:gd name="connsiteX100" fmla="*/ 2191 w 10000"/>
                <a:gd name="connsiteY100" fmla="*/ 6498 h 10000"/>
                <a:gd name="connsiteX101" fmla="*/ 2191 w 10000"/>
                <a:gd name="connsiteY101" fmla="*/ 5997 h 10000"/>
                <a:gd name="connsiteX102" fmla="*/ 7815 w 10000"/>
                <a:gd name="connsiteY102" fmla="*/ 5997 h 10000"/>
                <a:gd name="connsiteX103" fmla="*/ 7815 w 10000"/>
                <a:gd name="connsiteY103" fmla="*/ 6498 h 10000"/>
                <a:gd name="connsiteX104" fmla="*/ 7815 w 10000"/>
                <a:gd name="connsiteY104" fmla="*/ 4995 h 10000"/>
                <a:gd name="connsiteX105" fmla="*/ 7815 w 10000"/>
                <a:gd name="connsiteY105" fmla="*/ 4995 h 10000"/>
                <a:gd name="connsiteX106" fmla="*/ 5159 w 10000"/>
                <a:gd name="connsiteY106" fmla="*/ 4995 h 10000"/>
                <a:gd name="connsiteX107" fmla="*/ 5159 w 10000"/>
                <a:gd name="connsiteY107" fmla="*/ 4494 h 10000"/>
                <a:gd name="connsiteX108" fmla="*/ 7815 w 10000"/>
                <a:gd name="connsiteY108" fmla="*/ 4494 h 10000"/>
                <a:gd name="connsiteX109" fmla="*/ 7815 w 10000"/>
                <a:gd name="connsiteY109" fmla="*/ 4995 h 10000"/>
                <a:gd name="connsiteX110" fmla="*/ 7815 w 10000"/>
                <a:gd name="connsiteY110" fmla="*/ 3502 h 10000"/>
                <a:gd name="connsiteX111" fmla="*/ 7815 w 10000"/>
                <a:gd name="connsiteY111" fmla="*/ 3502 h 10000"/>
                <a:gd name="connsiteX112" fmla="*/ 5159 w 10000"/>
                <a:gd name="connsiteY112" fmla="*/ 3502 h 10000"/>
                <a:gd name="connsiteX113" fmla="*/ 5159 w 10000"/>
                <a:gd name="connsiteY113" fmla="*/ 3006 h 10000"/>
                <a:gd name="connsiteX114" fmla="*/ 7815 w 10000"/>
                <a:gd name="connsiteY114" fmla="*/ 3006 h 10000"/>
                <a:gd name="connsiteX115" fmla="*/ 7815 w 10000"/>
                <a:gd name="connsiteY115" fmla="*/ 3502 h 10000"/>
                <a:gd name="connsiteX116" fmla="*/ 7815 w 10000"/>
                <a:gd name="connsiteY116" fmla="*/ 2004 h 10000"/>
                <a:gd name="connsiteX117" fmla="*/ 7815 w 10000"/>
                <a:gd name="connsiteY117" fmla="*/ 2004 h 10000"/>
                <a:gd name="connsiteX118" fmla="*/ 5159 w 10000"/>
                <a:gd name="connsiteY118" fmla="*/ 2004 h 10000"/>
                <a:gd name="connsiteX119" fmla="*/ 5159 w 10000"/>
                <a:gd name="connsiteY119" fmla="*/ 1503 h 10000"/>
                <a:gd name="connsiteX120" fmla="*/ 7815 w 10000"/>
                <a:gd name="connsiteY120" fmla="*/ 1503 h 10000"/>
                <a:gd name="connsiteX121" fmla="*/ 7815 w 10000"/>
                <a:gd name="connsiteY121"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193 w 10000"/>
                <a:gd name="connsiteY49" fmla="*/ 3748 h 10000"/>
                <a:gd name="connsiteX50" fmla="*/ 0 w 10000"/>
                <a:gd name="connsiteY50" fmla="*/ 4126 h 10000"/>
                <a:gd name="connsiteX51" fmla="*/ 3045 w 10000"/>
                <a:gd name="connsiteY51" fmla="*/ 3684 h 10000"/>
                <a:gd name="connsiteX52" fmla="*/ 3045 w 10000"/>
                <a:gd name="connsiteY52" fmla="*/ 3684 h 10000"/>
                <a:gd name="connsiteX53" fmla="*/ 2968 w 10000"/>
                <a:gd name="connsiteY53" fmla="*/ 3375 h 10000"/>
                <a:gd name="connsiteX54" fmla="*/ 2851 w 10000"/>
                <a:gd name="connsiteY54" fmla="*/ 3252 h 10000"/>
                <a:gd name="connsiteX55" fmla="*/ 2851 w 10000"/>
                <a:gd name="connsiteY55" fmla="*/ 3060 h 10000"/>
                <a:gd name="connsiteX56" fmla="*/ 2934 w 10000"/>
                <a:gd name="connsiteY56" fmla="*/ 2883 h 10000"/>
                <a:gd name="connsiteX57" fmla="*/ 2934 w 10000"/>
                <a:gd name="connsiteY57" fmla="*/ 2750 h 10000"/>
                <a:gd name="connsiteX58" fmla="*/ 3088 w 10000"/>
                <a:gd name="connsiteY58" fmla="*/ 2313 h 10000"/>
                <a:gd name="connsiteX59" fmla="*/ 3478 w 10000"/>
                <a:gd name="connsiteY59" fmla="*/ 2883 h 10000"/>
                <a:gd name="connsiteX60" fmla="*/ 3558 w 10000"/>
                <a:gd name="connsiteY60" fmla="*/ 2883 h 10000"/>
                <a:gd name="connsiteX61" fmla="*/ 3634 w 10000"/>
                <a:gd name="connsiteY61" fmla="*/ 3006 h 10000"/>
                <a:gd name="connsiteX62" fmla="*/ 3441 w 10000"/>
                <a:gd name="connsiteY62" fmla="*/ 3816 h 10000"/>
                <a:gd name="connsiteX63" fmla="*/ 3711 w 10000"/>
                <a:gd name="connsiteY63" fmla="*/ 3816 h 10000"/>
                <a:gd name="connsiteX64" fmla="*/ 3871 w 10000"/>
                <a:gd name="connsiteY64" fmla="*/ 2937 h 10000"/>
                <a:gd name="connsiteX65" fmla="*/ 3871 w 10000"/>
                <a:gd name="connsiteY65" fmla="*/ 2937 h 10000"/>
                <a:gd name="connsiteX66" fmla="*/ 3871 w 10000"/>
                <a:gd name="connsiteY66" fmla="*/ 2937 h 10000"/>
                <a:gd name="connsiteX67" fmla="*/ 3871 w 10000"/>
                <a:gd name="connsiteY67" fmla="*/ 2883 h 10000"/>
                <a:gd name="connsiteX68" fmla="*/ 3358 w 10000"/>
                <a:gd name="connsiteY68" fmla="*/ 1935 h 10000"/>
                <a:gd name="connsiteX69" fmla="*/ 3281 w 10000"/>
                <a:gd name="connsiteY69" fmla="*/ 1812 h 10000"/>
                <a:gd name="connsiteX70" fmla="*/ 2698 w 10000"/>
                <a:gd name="connsiteY70" fmla="*/ 2814 h 10000"/>
                <a:gd name="connsiteX71" fmla="*/ 3045 w 10000"/>
                <a:gd name="connsiteY71" fmla="*/ 3684 h 10000"/>
                <a:gd name="connsiteX72" fmla="*/ 8520 w 10000"/>
                <a:gd name="connsiteY72" fmla="*/ 0 h 10000"/>
                <a:gd name="connsiteX73" fmla="*/ 8520 w 10000"/>
                <a:gd name="connsiteY73" fmla="*/ 0 h 10000"/>
                <a:gd name="connsiteX74" fmla="*/ 1447 w 10000"/>
                <a:gd name="connsiteY74" fmla="*/ 0 h 10000"/>
                <a:gd name="connsiteX75" fmla="*/ 1250 w 10000"/>
                <a:gd name="connsiteY75" fmla="*/ 314 h 10000"/>
                <a:gd name="connsiteX76" fmla="*/ 1250 w 10000"/>
                <a:gd name="connsiteY76" fmla="*/ 7932 h 10000"/>
                <a:gd name="connsiteX77" fmla="*/ 1447 w 10000"/>
                <a:gd name="connsiteY77" fmla="*/ 8242 h 10000"/>
                <a:gd name="connsiteX78" fmla="*/ 8520 w 10000"/>
                <a:gd name="connsiteY78" fmla="*/ 8242 h 10000"/>
                <a:gd name="connsiteX79" fmla="*/ 8756 w 10000"/>
                <a:gd name="connsiteY79" fmla="*/ 7932 h 10000"/>
                <a:gd name="connsiteX80" fmla="*/ 8756 w 10000"/>
                <a:gd name="connsiteY80" fmla="*/ 314 h 10000"/>
                <a:gd name="connsiteX81" fmla="*/ 8520 w 10000"/>
                <a:gd name="connsiteY81" fmla="*/ 0 h 10000"/>
                <a:gd name="connsiteX82" fmla="*/ 2191 w 10000"/>
                <a:gd name="connsiteY82" fmla="*/ 1503 h 10000"/>
                <a:gd name="connsiteX83" fmla="*/ 2191 w 10000"/>
                <a:gd name="connsiteY83" fmla="*/ 1503 h 10000"/>
                <a:gd name="connsiteX84" fmla="*/ 4381 w 10000"/>
                <a:gd name="connsiteY84" fmla="*/ 1503 h 10000"/>
                <a:gd name="connsiteX85" fmla="*/ 4381 w 10000"/>
                <a:gd name="connsiteY85" fmla="*/ 4995 h 10000"/>
                <a:gd name="connsiteX86" fmla="*/ 4221 w 10000"/>
                <a:gd name="connsiteY86" fmla="*/ 4995 h 10000"/>
                <a:gd name="connsiteX87" fmla="*/ 4221 w 10000"/>
                <a:gd name="connsiteY87" fmla="*/ 4872 h 10000"/>
                <a:gd name="connsiteX88" fmla="*/ 3948 w 10000"/>
                <a:gd name="connsiteY88" fmla="*/ 4317 h 10000"/>
                <a:gd name="connsiteX89" fmla="*/ 3558 w 10000"/>
                <a:gd name="connsiteY89" fmla="*/ 4062 h 10000"/>
                <a:gd name="connsiteX90" fmla="*/ 3281 w 10000"/>
                <a:gd name="connsiteY90" fmla="*/ 4749 h 10000"/>
                <a:gd name="connsiteX91" fmla="*/ 2968 w 10000"/>
                <a:gd name="connsiteY91" fmla="*/ 4062 h 10000"/>
                <a:gd name="connsiteX92" fmla="*/ 2621 w 10000"/>
                <a:gd name="connsiteY92" fmla="*/ 4317 h 10000"/>
                <a:gd name="connsiteX93" fmla="*/ 2308 w 10000"/>
                <a:gd name="connsiteY93" fmla="*/ 4872 h 10000"/>
                <a:gd name="connsiteX94" fmla="*/ 2308 w 10000"/>
                <a:gd name="connsiteY94" fmla="*/ 4995 h 10000"/>
                <a:gd name="connsiteX95" fmla="*/ 2191 w 10000"/>
                <a:gd name="connsiteY95" fmla="*/ 4995 h 10000"/>
                <a:gd name="connsiteX96" fmla="*/ 2191 w 10000"/>
                <a:gd name="connsiteY96" fmla="*/ 1503 h 10000"/>
                <a:gd name="connsiteX97" fmla="*/ 7815 w 10000"/>
                <a:gd name="connsiteY97" fmla="*/ 6498 h 10000"/>
                <a:gd name="connsiteX98" fmla="*/ 7815 w 10000"/>
                <a:gd name="connsiteY98" fmla="*/ 6498 h 10000"/>
                <a:gd name="connsiteX99" fmla="*/ 2191 w 10000"/>
                <a:gd name="connsiteY99" fmla="*/ 6498 h 10000"/>
                <a:gd name="connsiteX100" fmla="*/ 2191 w 10000"/>
                <a:gd name="connsiteY100" fmla="*/ 5997 h 10000"/>
                <a:gd name="connsiteX101" fmla="*/ 7815 w 10000"/>
                <a:gd name="connsiteY101" fmla="*/ 5997 h 10000"/>
                <a:gd name="connsiteX102" fmla="*/ 7815 w 10000"/>
                <a:gd name="connsiteY102" fmla="*/ 6498 h 10000"/>
                <a:gd name="connsiteX103" fmla="*/ 7815 w 10000"/>
                <a:gd name="connsiteY103" fmla="*/ 4995 h 10000"/>
                <a:gd name="connsiteX104" fmla="*/ 7815 w 10000"/>
                <a:gd name="connsiteY104" fmla="*/ 4995 h 10000"/>
                <a:gd name="connsiteX105" fmla="*/ 5159 w 10000"/>
                <a:gd name="connsiteY105" fmla="*/ 4995 h 10000"/>
                <a:gd name="connsiteX106" fmla="*/ 5159 w 10000"/>
                <a:gd name="connsiteY106" fmla="*/ 4494 h 10000"/>
                <a:gd name="connsiteX107" fmla="*/ 7815 w 10000"/>
                <a:gd name="connsiteY107" fmla="*/ 4494 h 10000"/>
                <a:gd name="connsiteX108" fmla="*/ 7815 w 10000"/>
                <a:gd name="connsiteY108" fmla="*/ 4995 h 10000"/>
                <a:gd name="connsiteX109" fmla="*/ 7815 w 10000"/>
                <a:gd name="connsiteY109" fmla="*/ 3502 h 10000"/>
                <a:gd name="connsiteX110" fmla="*/ 7815 w 10000"/>
                <a:gd name="connsiteY110" fmla="*/ 3502 h 10000"/>
                <a:gd name="connsiteX111" fmla="*/ 5159 w 10000"/>
                <a:gd name="connsiteY111" fmla="*/ 3502 h 10000"/>
                <a:gd name="connsiteX112" fmla="*/ 5159 w 10000"/>
                <a:gd name="connsiteY112" fmla="*/ 3006 h 10000"/>
                <a:gd name="connsiteX113" fmla="*/ 7815 w 10000"/>
                <a:gd name="connsiteY113" fmla="*/ 3006 h 10000"/>
                <a:gd name="connsiteX114" fmla="*/ 7815 w 10000"/>
                <a:gd name="connsiteY114" fmla="*/ 3502 h 10000"/>
                <a:gd name="connsiteX115" fmla="*/ 7815 w 10000"/>
                <a:gd name="connsiteY115" fmla="*/ 2004 h 10000"/>
                <a:gd name="connsiteX116" fmla="*/ 7815 w 10000"/>
                <a:gd name="connsiteY116" fmla="*/ 2004 h 10000"/>
                <a:gd name="connsiteX117" fmla="*/ 5159 w 10000"/>
                <a:gd name="connsiteY117" fmla="*/ 2004 h 10000"/>
                <a:gd name="connsiteX118" fmla="*/ 5159 w 10000"/>
                <a:gd name="connsiteY118" fmla="*/ 1503 h 10000"/>
                <a:gd name="connsiteX119" fmla="*/ 7815 w 10000"/>
                <a:gd name="connsiteY119" fmla="*/ 1503 h 10000"/>
                <a:gd name="connsiteX120" fmla="*/ 7815 w 10000"/>
                <a:gd name="connsiteY120"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193 w 10000"/>
                <a:gd name="connsiteY48" fmla="*/ 3748 h 10000"/>
                <a:gd name="connsiteX49" fmla="*/ 0 w 10000"/>
                <a:gd name="connsiteY49" fmla="*/ 4126 h 10000"/>
                <a:gd name="connsiteX50" fmla="*/ 3045 w 10000"/>
                <a:gd name="connsiteY50" fmla="*/ 3684 h 10000"/>
                <a:gd name="connsiteX51" fmla="*/ 3045 w 10000"/>
                <a:gd name="connsiteY51" fmla="*/ 3684 h 10000"/>
                <a:gd name="connsiteX52" fmla="*/ 2968 w 10000"/>
                <a:gd name="connsiteY52" fmla="*/ 3375 h 10000"/>
                <a:gd name="connsiteX53" fmla="*/ 2851 w 10000"/>
                <a:gd name="connsiteY53" fmla="*/ 3252 h 10000"/>
                <a:gd name="connsiteX54" fmla="*/ 2851 w 10000"/>
                <a:gd name="connsiteY54" fmla="*/ 3060 h 10000"/>
                <a:gd name="connsiteX55" fmla="*/ 2934 w 10000"/>
                <a:gd name="connsiteY55" fmla="*/ 2883 h 10000"/>
                <a:gd name="connsiteX56" fmla="*/ 2934 w 10000"/>
                <a:gd name="connsiteY56" fmla="*/ 2750 h 10000"/>
                <a:gd name="connsiteX57" fmla="*/ 3088 w 10000"/>
                <a:gd name="connsiteY57" fmla="*/ 2313 h 10000"/>
                <a:gd name="connsiteX58" fmla="*/ 3478 w 10000"/>
                <a:gd name="connsiteY58" fmla="*/ 2883 h 10000"/>
                <a:gd name="connsiteX59" fmla="*/ 3558 w 10000"/>
                <a:gd name="connsiteY59" fmla="*/ 2883 h 10000"/>
                <a:gd name="connsiteX60" fmla="*/ 3634 w 10000"/>
                <a:gd name="connsiteY60" fmla="*/ 3006 h 10000"/>
                <a:gd name="connsiteX61" fmla="*/ 3441 w 10000"/>
                <a:gd name="connsiteY61" fmla="*/ 3816 h 10000"/>
                <a:gd name="connsiteX62" fmla="*/ 3711 w 10000"/>
                <a:gd name="connsiteY62" fmla="*/ 3816 h 10000"/>
                <a:gd name="connsiteX63" fmla="*/ 3871 w 10000"/>
                <a:gd name="connsiteY63" fmla="*/ 2937 h 10000"/>
                <a:gd name="connsiteX64" fmla="*/ 3871 w 10000"/>
                <a:gd name="connsiteY64" fmla="*/ 2937 h 10000"/>
                <a:gd name="connsiteX65" fmla="*/ 3871 w 10000"/>
                <a:gd name="connsiteY65" fmla="*/ 2937 h 10000"/>
                <a:gd name="connsiteX66" fmla="*/ 3871 w 10000"/>
                <a:gd name="connsiteY66" fmla="*/ 2883 h 10000"/>
                <a:gd name="connsiteX67" fmla="*/ 3358 w 10000"/>
                <a:gd name="connsiteY67" fmla="*/ 1935 h 10000"/>
                <a:gd name="connsiteX68" fmla="*/ 3281 w 10000"/>
                <a:gd name="connsiteY68" fmla="*/ 1812 h 10000"/>
                <a:gd name="connsiteX69" fmla="*/ 2698 w 10000"/>
                <a:gd name="connsiteY69" fmla="*/ 2814 h 10000"/>
                <a:gd name="connsiteX70" fmla="*/ 3045 w 10000"/>
                <a:gd name="connsiteY70" fmla="*/ 3684 h 10000"/>
                <a:gd name="connsiteX71" fmla="*/ 8520 w 10000"/>
                <a:gd name="connsiteY71" fmla="*/ 0 h 10000"/>
                <a:gd name="connsiteX72" fmla="*/ 8520 w 10000"/>
                <a:gd name="connsiteY72" fmla="*/ 0 h 10000"/>
                <a:gd name="connsiteX73" fmla="*/ 1447 w 10000"/>
                <a:gd name="connsiteY73" fmla="*/ 0 h 10000"/>
                <a:gd name="connsiteX74" fmla="*/ 1250 w 10000"/>
                <a:gd name="connsiteY74" fmla="*/ 314 h 10000"/>
                <a:gd name="connsiteX75" fmla="*/ 1250 w 10000"/>
                <a:gd name="connsiteY75" fmla="*/ 7932 h 10000"/>
                <a:gd name="connsiteX76" fmla="*/ 1447 w 10000"/>
                <a:gd name="connsiteY76" fmla="*/ 8242 h 10000"/>
                <a:gd name="connsiteX77" fmla="*/ 8520 w 10000"/>
                <a:gd name="connsiteY77" fmla="*/ 8242 h 10000"/>
                <a:gd name="connsiteX78" fmla="*/ 8756 w 10000"/>
                <a:gd name="connsiteY78" fmla="*/ 7932 h 10000"/>
                <a:gd name="connsiteX79" fmla="*/ 8756 w 10000"/>
                <a:gd name="connsiteY79" fmla="*/ 314 h 10000"/>
                <a:gd name="connsiteX80" fmla="*/ 8520 w 10000"/>
                <a:gd name="connsiteY80" fmla="*/ 0 h 10000"/>
                <a:gd name="connsiteX81" fmla="*/ 2191 w 10000"/>
                <a:gd name="connsiteY81" fmla="*/ 1503 h 10000"/>
                <a:gd name="connsiteX82" fmla="*/ 2191 w 10000"/>
                <a:gd name="connsiteY82" fmla="*/ 1503 h 10000"/>
                <a:gd name="connsiteX83" fmla="*/ 4381 w 10000"/>
                <a:gd name="connsiteY83" fmla="*/ 1503 h 10000"/>
                <a:gd name="connsiteX84" fmla="*/ 4381 w 10000"/>
                <a:gd name="connsiteY84" fmla="*/ 4995 h 10000"/>
                <a:gd name="connsiteX85" fmla="*/ 4221 w 10000"/>
                <a:gd name="connsiteY85" fmla="*/ 4995 h 10000"/>
                <a:gd name="connsiteX86" fmla="*/ 4221 w 10000"/>
                <a:gd name="connsiteY86" fmla="*/ 4872 h 10000"/>
                <a:gd name="connsiteX87" fmla="*/ 3948 w 10000"/>
                <a:gd name="connsiteY87" fmla="*/ 4317 h 10000"/>
                <a:gd name="connsiteX88" fmla="*/ 3558 w 10000"/>
                <a:gd name="connsiteY88" fmla="*/ 4062 h 10000"/>
                <a:gd name="connsiteX89" fmla="*/ 3281 w 10000"/>
                <a:gd name="connsiteY89" fmla="*/ 4749 h 10000"/>
                <a:gd name="connsiteX90" fmla="*/ 2968 w 10000"/>
                <a:gd name="connsiteY90" fmla="*/ 4062 h 10000"/>
                <a:gd name="connsiteX91" fmla="*/ 2621 w 10000"/>
                <a:gd name="connsiteY91" fmla="*/ 4317 h 10000"/>
                <a:gd name="connsiteX92" fmla="*/ 2308 w 10000"/>
                <a:gd name="connsiteY92" fmla="*/ 4872 h 10000"/>
                <a:gd name="connsiteX93" fmla="*/ 2308 w 10000"/>
                <a:gd name="connsiteY93" fmla="*/ 4995 h 10000"/>
                <a:gd name="connsiteX94" fmla="*/ 2191 w 10000"/>
                <a:gd name="connsiteY94" fmla="*/ 4995 h 10000"/>
                <a:gd name="connsiteX95" fmla="*/ 2191 w 10000"/>
                <a:gd name="connsiteY95" fmla="*/ 1503 h 10000"/>
                <a:gd name="connsiteX96" fmla="*/ 7815 w 10000"/>
                <a:gd name="connsiteY96" fmla="*/ 6498 h 10000"/>
                <a:gd name="connsiteX97" fmla="*/ 7815 w 10000"/>
                <a:gd name="connsiteY97" fmla="*/ 6498 h 10000"/>
                <a:gd name="connsiteX98" fmla="*/ 2191 w 10000"/>
                <a:gd name="connsiteY98" fmla="*/ 6498 h 10000"/>
                <a:gd name="connsiteX99" fmla="*/ 2191 w 10000"/>
                <a:gd name="connsiteY99" fmla="*/ 5997 h 10000"/>
                <a:gd name="connsiteX100" fmla="*/ 7815 w 10000"/>
                <a:gd name="connsiteY100" fmla="*/ 5997 h 10000"/>
                <a:gd name="connsiteX101" fmla="*/ 7815 w 10000"/>
                <a:gd name="connsiteY101" fmla="*/ 6498 h 10000"/>
                <a:gd name="connsiteX102" fmla="*/ 7815 w 10000"/>
                <a:gd name="connsiteY102" fmla="*/ 4995 h 10000"/>
                <a:gd name="connsiteX103" fmla="*/ 7815 w 10000"/>
                <a:gd name="connsiteY103" fmla="*/ 4995 h 10000"/>
                <a:gd name="connsiteX104" fmla="*/ 5159 w 10000"/>
                <a:gd name="connsiteY104" fmla="*/ 4995 h 10000"/>
                <a:gd name="connsiteX105" fmla="*/ 5159 w 10000"/>
                <a:gd name="connsiteY105" fmla="*/ 4494 h 10000"/>
                <a:gd name="connsiteX106" fmla="*/ 7815 w 10000"/>
                <a:gd name="connsiteY106" fmla="*/ 4494 h 10000"/>
                <a:gd name="connsiteX107" fmla="*/ 7815 w 10000"/>
                <a:gd name="connsiteY107" fmla="*/ 4995 h 10000"/>
                <a:gd name="connsiteX108" fmla="*/ 7815 w 10000"/>
                <a:gd name="connsiteY108" fmla="*/ 3502 h 10000"/>
                <a:gd name="connsiteX109" fmla="*/ 7815 w 10000"/>
                <a:gd name="connsiteY109" fmla="*/ 3502 h 10000"/>
                <a:gd name="connsiteX110" fmla="*/ 5159 w 10000"/>
                <a:gd name="connsiteY110" fmla="*/ 3502 h 10000"/>
                <a:gd name="connsiteX111" fmla="*/ 5159 w 10000"/>
                <a:gd name="connsiteY111" fmla="*/ 3006 h 10000"/>
                <a:gd name="connsiteX112" fmla="*/ 7815 w 10000"/>
                <a:gd name="connsiteY112" fmla="*/ 3006 h 10000"/>
                <a:gd name="connsiteX113" fmla="*/ 7815 w 10000"/>
                <a:gd name="connsiteY113" fmla="*/ 3502 h 10000"/>
                <a:gd name="connsiteX114" fmla="*/ 7815 w 10000"/>
                <a:gd name="connsiteY114" fmla="*/ 2004 h 10000"/>
                <a:gd name="connsiteX115" fmla="*/ 7815 w 10000"/>
                <a:gd name="connsiteY115" fmla="*/ 2004 h 10000"/>
                <a:gd name="connsiteX116" fmla="*/ 5159 w 10000"/>
                <a:gd name="connsiteY116" fmla="*/ 2004 h 10000"/>
                <a:gd name="connsiteX117" fmla="*/ 5159 w 10000"/>
                <a:gd name="connsiteY117" fmla="*/ 1503 h 10000"/>
                <a:gd name="connsiteX118" fmla="*/ 7815 w 10000"/>
                <a:gd name="connsiteY118" fmla="*/ 1503 h 10000"/>
                <a:gd name="connsiteX119" fmla="*/ 7815 w 10000"/>
                <a:gd name="connsiteY119"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3748 h 10000"/>
                <a:gd name="connsiteX48" fmla="*/ 0 w 10000"/>
                <a:gd name="connsiteY48" fmla="*/ 4126 h 10000"/>
                <a:gd name="connsiteX49" fmla="*/ 3045 w 10000"/>
                <a:gd name="connsiteY49" fmla="*/ 3684 h 10000"/>
                <a:gd name="connsiteX50" fmla="*/ 3045 w 10000"/>
                <a:gd name="connsiteY50" fmla="*/ 3684 h 10000"/>
                <a:gd name="connsiteX51" fmla="*/ 2968 w 10000"/>
                <a:gd name="connsiteY51" fmla="*/ 3375 h 10000"/>
                <a:gd name="connsiteX52" fmla="*/ 2851 w 10000"/>
                <a:gd name="connsiteY52" fmla="*/ 3252 h 10000"/>
                <a:gd name="connsiteX53" fmla="*/ 2851 w 10000"/>
                <a:gd name="connsiteY53" fmla="*/ 3060 h 10000"/>
                <a:gd name="connsiteX54" fmla="*/ 2934 w 10000"/>
                <a:gd name="connsiteY54" fmla="*/ 2883 h 10000"/>
                <a:gd name="connsiteX55" fmla="*/ 2934 w 10000"/>
                <a:gd name="connsiteY55" fmla="*/ 2750 h 10000"/>
                <a:gd name="connsiteX56" fmla="*/ 3088 w 10000"/>
                <a:gd name="connsiteY56" fmla="*/ 2313 h 10000"/>
                <a:gd name="connsiteX57" fmla="*/ 3478 w 10000"/>
                <a:gd name="connsiteY57" fmla="*/ 2883 h 10000"/>
                <a:gd name="connsiteX58" fmla="*/ 3558 w 10000"/>
                <a:gd name="connsiteY58" fmla="*/ 2883 h 10000"/>
                <a:gd name="connsiteX59" fmla="*/ 3634 w 10000"/>
                <a:gd name="connsiteY59" fmla="*/ 3006 h 10000"/>
                <a:gd name="connsiteX60" fmla="*/ 3441 w 10000"/>
                <a:gd name="connsiteY60" fmla="*/ 3816 h 10000"/>
                <a:gd name="connsiteX61" fmla="*/ 3711 w 10000"/>
                <a:gd name="connsiteY61" fmla="*/ 3816 h 10000"/>
                <a:gd name="connsiteX62" fmla="*/ 3871 w 10000"/>
                <a:gd name="connsiteY62" fmla="*/ 2937 h 10000"/>
                <a:gd name="connsiteX63" fmla="*/ 3871 w 10000"/>
                <a:gd name="connsiteY63" fmla="*/ 2937 h 10000"/>
                <a:gd name="connsiteX64" fmla="*/ 3871 w 10000"/>
                <a:gd name="connsiteY64" fmla="*/ 2937 h 10000"/>
                <a:gd name="connsiteX65" fmla="*/ 3871 w 10000"/>
                <a:gd name="connsiteY65" fmla="*/ 2883 h 10000"/>
                <a:gd name="connsiteX66" fmla="*/ 3358 w 10000"/>
                <a:gd name="connsiteY66" fmla="*/ 1935 h 10000"/>
                <a:gd name="connsiteX67" fmla="*/ 3281 w 10000"/>
                <a:gd name="connsiteY67" fmla="*/ 1812 h 10000"/>
                <a:gd name="connsiteX68" fmla="*/ 2698 w 10000"/>
                <a:gd name="connsiteY68" fmla="*/ 2814 h 10000"/>
                <a:gd name="connsiteX69" fmla="*/ 3045 w 10000"/>
                <a:gd name="connsiteY69" fmla="*/ 3684 h 10000"/>
                <a:gd name="connsiteX70" fmla="*/ 8520 w 10000"/>
                <a:gd name="connsiteY70" fmla="*/ 0 h 10000"/>
                <a:gd name="connsiteX71" fmla="*/ 8520 w 10000"/>
                <a:gd name="connsiteY71" fmla="*/ 0 h 10000"/>
                <a:gd name="connsiteX72" fmla="*/ 1447 w 10000"/>
                <a:gd name="connsiteY72" fmla="*/ 0 h 10000"/>
                <a:gd name="connsiteX73" fmla="*/ 1250 w 10000"/>
                <a:gd name="connsiteY73" fmla="*/ 314 h 10000"/>
                <a:gd name="connsiteX74" fmla="*/ 1250 w 10000"/>
                <a:gd name="connsiteY74" fmla="*/ 7932 h 10000"/>
                <a:gd name="connsiteX75" fmla="*/ 1447 w 10000"/>
                <a:gd name="connsiteY75" fmla="*/ 8242 h 10000"/>
                <a:gd name="connsiteX76" fmla="*/ 8520 w 10000"/>
                <a:gd name="connsiteY76" fmla="*/ 8242 h 10000"/>
                <a:gd name="connsiteX77" fmla="*/ 8756 w 10000"/>
                <a:gd name="connsiteY77" fmla="*/ 7932 h 10000"/>
                <a:gd name="connsiteX78" fmla="*/ 8756 w 10000"/>
                <a:gd name="connsiteY78" fmla="*/ 314 h 10000"/>
                <a:gd name="connsiteX79" fmla="*/ 8520 w 10000"/>
                <a:gd name="connsiteY79" fmla="*/ 0 h 10000"/>
                <a:gd name="connsiteX80" fmla="*/ 2191 w 10000"/>
                <a:gd name="connsiteY80" fmla="*/ 1503 h 10000"/>
                <a:gd name="connsiteX81" fmla="*/ 2191 w 10000"/>
                <a:gd name="connsiteY81" fmla="*/ 1503 h 10000"/>
                <a:gd name="connsiteX82" fmla="*/ 4381 w 10000"/>
                <a:gd name="connsiteY82" fmla="*/ 1503 h 10000"/>
                <a:gd name="connsiteX83" fmla="*/ 4381 w 10000"/>
                <a:gd name="connsiteY83" fmla="*/ 4995 h 10000"/>
                <a:gd name="connsiteX84" fmla="*/ 4221 w 10000"/>
                <a:gd name="connsiteY84" fmla="*/ 4995 h 10000"/>
                <a:gd name="connsiteX85" fmla="*/ 4221 w 10000"/>
                <a:gd name="connsiteY85" fmla="*/ 4872 h 10000"/>
                <a:gd name="connsiteX86" fmla="*/ 3948 w 10000"/>
                <a:gd name="connsiteY86" fmla="*/ 4317 h 10000"/>
                <a:gd name="connsiteX87" fmla="*/ 3558 w 10000"/>
                <a:gd name="connsiteY87" fmla="*/ 4062 h 10000"/>
                <a:gd name="connsiteX88" fmla="*/ 3281 w 10000"/>
                <a:gd name="connsiteY88" fmla="*/ 4749 h 10000"/>
                <a:gd name="connsiteX89" fmla="*/ 2968 w 10000"/>
                <a:gd name="connsiteY89" fmla="*/ 4062 h 10000"/>
                <a:gd name="connsiteX90" fmla="*/ 2621 w 10000"/>
                <a:gd name="connsiteY90" fmla="*/ 4317 h 10000"/>
                <a:gd name="connsiteX91" fmla="*/ 2308 w 10000"/>
                <a:gd name="connsiteY91" fmla="*/ 4872 h 10000"/>
                <a:gd name="connsiteX92" fmla="*/ 2308 w 10000"/>
                <a:gd name="connsiteY92" fmla="*/ 4995 h 10000"/>
                <a:gd name="connsiteX93" fmla="*/ 2191 w 10000"/>
                <a:gd name="connsiteY93" fmla="*/ 4995 h 10000"/>
                <a:gd name="connsiteX94" fmla="*/ 2191 w 10000"/>
                <a:gd name="connsiteY94" fmla="*/ 1503 h 10000"/>
                <a:gd name="connsiteX95" fmla="*/ 7815 w 10000"/>
                <a:gd name="connsiteY95" fmla="*/ 6498 h 10000"/>
                <a:gd name="connsiteX96" fmla="*/ 7815 w 10000"/>
                <a:gd name="connsiteY96" fmla="*/ 6498 h 10000"/>
                <a:gd name="connsiteX97" fmla="*/ 2191 w 10000"/>
                <a:gd name="connsiteY97" fmla="*/ 6498 h 10000"/>
                <a:gd name="connsiteX98" fmla="*/ 2191 w 10000"/>
                <a:gd name="connsiteY98" fmla="*/ 5997 h 10000"/>
                <a:gd name="connsiteX99" fmla="*/ 7815 w 10000"/>
                <a:gd name="connsiteY99" fmla="*/ 5997 h 10000"/>
                <a:gd name="connsiteX100" fmla="*/ 7815 w 10000"/>
                <a:gd name="connsiteY100" fmla="*/ 6498 h 10000"/>
                <a:gd name="connsiteX101" fmla="*/ 7815 w 10000"/>
                <a:gd name="connsiteY101" fmla="*/ 4995 h 10000"/>
                <a:gd name="connsiteX102" fmla="*/ 7815 w 10000"/>
                <a:gd name="connsiteY102" fmla="*/ 4995 h 10000"/>
                <a:gd name="connsiteX103" fmla="*/ 5159 w 10000"/>
                <a:gd name="connsiteY103" fmla="*/ 4995 h 10000"/>
                <a:gd name="connsiteX104" fmla="*/ 5159 w 10000"/>
                <a:gd name="connsiteY104" fmla="*/ 4494 h 10000"/>
                <a:gd name="connsiteX105" fmla="*/ 7815 w 10000"/>
                <a:gd name="connsiteY105" fmla="*/ 4494 h 10000"/>
                <a:gd name="connsiteX106" fmla="*/ 7815 w 10000"/>
                <a:gd name="connsiteY106" fmla="*/ 4995 h 10000"/>
                <a:gd name="connsiteX107" fmla="*/ 7815 w 10000"/>
                <a:gd name="connsiteY107" fmla="*/ 3502 h 10000"/>
                <a:gd name="connsiteX108" fmla="*/ 7815 w 10000"/>
                <a:gd name="connsiteY108" fmla="*/ 3502 h 10000"/>
                <a:gd name="connsiteX109" fmla="*/ 5159 w 10000"/>
                <a:gd name="connsiteY109" fmla="*/ 3502 h 10000"/>
                <a:gd name="connsiteX110" fmla="*/ 5159 w 10000"/>
                <a:gd name="connsiteY110" fmla="*/ 3006 h 10000"/>
                <a:gd name="connsiteX111" fmla="*/ 7815 w 10000"/>
                <a:gd name="connsiteY111" fmla="*/ 3006 h 10000"/>
                <a:gd name="connsiteX112" fmla="*/ 7815 w 10000"/>
                <a:gd name="connsiteY112" fmla="*/ 3502 h 10000"/>
                <a:gd name="connsiteX113" fmla="*/ 7815 w 10000"/>
                <a:gd name="connsiteY113" fmla="*/ 2004 h 10000"/>
                <a:gd name="connsiteX114" fmla="*/ 7815 w 10000"/>
                <a:gd name="connsiteY114" fmla="*/ 2004 h 10000"/>
                <a:gd name="connsiteX115" fmla="*/ 5159 w 10000"/>
                <a:gd name="connsiteY115" fmla="*/ 2004 h 10000"/>
                <a:gd name="connsiteX116" fmla="*/ 5159 w 10000"/>
                <a:gd name="connsiteY116" fmla="*/ 1503 h 10000"/>
                <a:gd name="connsiteX117" fmla="*/ 7815 w 10000"/>
                <a:gd name="connsiteY117" fmla="*/ 1503 h 10000"/>
                <a:gd name="connsiteX118" fmla="*/ 7815 w 10000"/>
                <a:gd name="connsiteY118" fmla="*/ 2004 h 10000"/>
                <a:gd name="connsiteX0" fmla="*/ 3048 w 8750"/>
                <a:gd name="connsiteY0" fmla="*/ 9377 h 10000"/>
                <a:gd name="connsiteX1" fmla="*/ 3048 w 8750"/>
                <a:gd name="connsiteY1" fmla="*/ 9377 h 10000"/>
                <a:gd name="connsiteX2" fmla="*/ 2658 w 8750"/>
                <a:gd name="connsiteY2" fmla="*/ 10000 h 10000"/>
                <a:gd name="connsiteX3" fmla="*/ 2268 w 8750"/>
                <a:gd name="connsiteY3" fmla="*/ 9377 h 10000"/>
                <a:gd name="connsiteX4" fmla="*/ 2658 w 8750"/>
                <a:gd name="connsiteY4" fmla="*/ 8742 h 10000"/>
                <a:gd name="connsiteX5" fmla="*/ 3048 w 8750"/>
                <a:gd name="connsiteY5" fmla="*/ 9377 h 10000"/>
                <a:gd name="connsiteX6" fmla="*/ 3748 w 8750"/>
                <a:gd name="connsiteY6" fmla="*/ 8998 h 10000"/>
                <a:gd name="connsiteX7" fmla="*/ 3748 w 8750"/>
                <a:gd name="connsiteY7" fmla="*/ 8998 h 10000"/>
                <a:gd name="connsiteX8" fmla="*/ 3518 w 8750"/>
                <a:gd name="connsiteY8" fmla="*/ 9377 h 10000"/>
                <a:gd name="connsiteX9" fmla="*/ 3748 w 8750"/>
                <a:gd name="connsiteY9" fmla="*/ 9745 h 10000"/>
                <a:gd name="connsiteX10" fmla="*/ 3985 w 8750"/>
                <a:gd name="connsiteY10" fmla="*/ 9377 h 10000"/>
                <a:gd name="connsiteX11" fmla="*/ 3748 w 8750"/>
                <a:gd name="connsiteY11" fmla="*/ 8998 h 10000"/>
                <a:gd name="connsiteX12" fmla="*/ 3748 w 8750"/>
                <a:gd name="connsiteY12" fmla="*/ 8742 h 10000"/>
                <a:gd name="connsiteX13" fmla="*/ 3748 w 8750"/>
                <a:gd name="connsiteY13" fmla="*/ 8742 h 10000"/>
                <a:gd name="connsiteX14" fmla="*/ 4139 w 8750"/>
                <a:gd name="connsiteY14" fmla="*/ 9377 h 10000"/>
                <a:gd name="connsiteX15" fmla="*/ 3748 w 8750"/>
                <a:gd name="connsiteY15" fmla="*/ 10000 h 10000"/>
                <a:gd name="connsiteX16" fmla="*/ 3361 w 8750"/>
                <a:gd name="connsiteY16" fmla="*/ 9377 h 10000"/>
                <a:gd name="connsiteX17" fmla="*/ 3748 w 8750"/>
                <a:gd name="connsiteY17" fmla="*/ 8742 h 10000"/>
                <a:gd name="connsiteX18" fmla="*/ 3748 w 8750"/>
                <a:gd name="connsiteY18" fmla="*/ 8998 h 10000"/>
                <a:gd name="connsiteX19" fmla="*/ 4848 w 8750"/>
                <a:gd name="connsiteY19" fmla="*/ 8998 h 10000"/>
                <a:gd name="connsiteX20" fmla="*/ 4848 w 8750"/>
                <a:gd name="connsiteY20" fmla="*/ 8998 h 10000"/>
                <a:gd name="connsiteX21" fmla="*/ 4612 w 8750"/>
                <a:gd name="connsiteY21" fmla="*/ 9377 h 10000"/>
                <a:gd name="connsiteX22" fmla="*/ 4848 w 8750"/>
                <a:gd name="connsiteY22" fmla="*/ 9745 h 10000"/>
                <a:gd name="connsiteX23" fmla="*/ 5079 w 8750"/>
                <a:gd name="connsiteY23" fmla="*/ 9377 h 10000"/>
                <a:gd name="connsiteX24" fmla="*/ 4848 w 8750"/>
                <a:gd name="connsiteY24" fmla="*/ 8998 h 10000"/>
                <a:gd name="connsiteX25" fmla="*/ 4848 w 8750"/>
                <a:gd name="connsiteY25" fmla="*/ 8742 h 10000"/>
                <a:gd name="connsiteX26" fmla="*/ 4848 w 8750"/>
                <a:gd name="connsiteY26" fmla="*/ 8742 h 10000"/>
                <a:gd name="connsiteX27" fmla="*/ 5238 w 8750"/>
                <a:gd name="connsiteY27" fmla="*/ 9377 h 10000"/>
                <a:gd name="connsiteX28" fmla="*/ 4848 w 8750"/>
                <a:gd name="connsiteY28" fmla="*/ 10000 h 10000"/>
                <a:gd name="connsiteX29" fmla="*/ 4452 w 8750"/>
                <a:gd name="connsiteY29" fmla="*/ 9377 h 10000"/>
                <a:gd name="connsiteX30" fmla="*/ 4848 w 8750"/>
                <a:gd name="connsiteY30" fmla="*/ 8742 h 10000"/>
                <a:gd name="connsiteX31" fmla="*/ 4848 w 8750"/>
                <a:gd name="connsiteY31" fmla="*/ 8998 h 10000"/>
                <a:gd name="connsiteX32" fmla="*/ 8520 w 8750"/>
                <a:gd name="connsiteY32" fmla="*/ 3748 h 10000"/>
                <a:gd name="connsiteX33" fmla="*/ 8520 w 8750"/>
                <a:gd name="connsiteY33" fmla="*/ 3748 h 10000"/>
                <a:gd name="connsiteX34" fmla="*/ 8047 w 8750"/>
                <a:gd name="connsiteY34" fmla="*/ 3006 h 10000"/>
                <a:gd name="connsiteX35" fmla="*/ 7893 w 8750"/>
                <a:gd name="connsiteY35" fmla="*/ 3006 h 10000"/>
                <a:gd name="connsiteX36" fmla="*/ 7816 w 8750"/>
                <a:gd name="connsiteY36" fmla="*/ 3129 h 10000"/>
                <a:gd name="connsiteX37" fmla="*/ 7816 w 8750"/>
                <a:gd name="connsiteY37" fmla="*/ 3375 h 10000"/>
                <a:gd name="connsiteX38" fmla="*/ 8283 w 8750"/>
                <a:gd name="connsiteY38" fmla="*/ 4126 h 10000"/>
                <a:gd name="connsiteX39" fmla="*/ 7816 w 8750"/>
                <a:gd name="connsiteY39" fmla="*/ 4872 h 10000"/>
                <a:gd name="connsiteX40" fmla="*/ 7816 w 8750"/>
                <a:gd name="connsiteY40" fmla="*/ 5128 h 10000"/>
                <a:gd name="connsiteX41" fmla="*/ 7893 w 8750"/>
                <a:gd name="connsiteY41" fmla="*/ 5251 h 10000"/>
                <a:gd name="connsiteX42" fmla="*/ 8047 w 8750"/>
                <a:gd name="connsiteY42" fmla="*/ 5251 h 10000"/>
                <a:gd name="connsiteX43" fmla="*/ 8520 w 8750"/>
                <a:gd name="connsiteY43" fmla="*/ 4494 h 10000"/>
                <a:gd name="connsiteX44" fmla="*/ 8750 w 8750"/>
                <a:gd name="connsiteY44" fmla="*/ 4126 h 10000"/>
                <a:gd name="connsiteX45" fmla="*/ 8520 w 8750"/>
                <a:gd name="connsiteY45" fmla="*/ 3748 h 10000"/>
                <a:gd name="connsiteX46" fmla="*/ 1795 w 8750"/>
                <a:gd name="connsiteY46" fmla="*/ 3684 h 10000"/>
                <a:gd name="connsiteX47" fmla="*/ 1795 w 8750"/>
                <a:gd name="connsiteY47" fmla="*/ 3684 h 10000"/>
                <a:gd name="connsiteX48" fmla="*/ 1718 w 8750"/>
                <a:gd name="connsiteY48" fmla="*/ 3375 h 10000"/>
                <a:gd name="connsiteX49" fmla="*/ 1601 w 8750"/>
                <a:gd name="connsiteY49" fmla="*/ 3252 h 10000"/>
                <a:gd name="connsiteX50" fmla="*/ 1601 w 8750"/>
                <a:gd name="connsiteY50" fmla="*/ 3060 h 10000"/>
                <a:gd name="connsiteX51" fmla="*/ 1684 w 8750"/>
                <a:gd name="connsiteY51" fmla="*/ 2883 h 10000"/>
                <a:gd name="connsiteX52" fmla="*/ 1684 w 8750"/>
                <a:gd name="connsiteY52" fmla="*/ 2750 h 10000"/>
                <a:gd name="connsiteX53" fmla="*/ 1838 w 8750"/>
                <a:gd name="connsiteY53" fmla="*/ 2313 h 10000"/>
                <a:gd name="connsiteX54" fmla="*/ 2228 w 8750"/>
                <a:gd name="connsiteY54" fmla="*/ 2883 h 10000"/>
                <a:gd name="connsiteX55" fmla="*/ 2308 w 8750"/>
                <a:gd name="connsiteY55" fmla="*/ 2883 h 10000"/>
                <a:gd name="connsiteX56" fmla="*/ 2384 w 8750"/>
                <a:gd name="connsiteY56" fmla="*/ 3006 h 10000"/>
                <a:gd name="connsiteX57" fmla="*/ 2191 w 8750"/>
                <a:gd name="connsiteY57" fmla="*/ 3816 h 10000"/>
                <a:gd name="connsiteX58" fmla="*/ 2461 w 8750"/>
                <a:gd name="connsiteY58" fmla="*/ 3816 h 10000"/>
                <a:gd name="connsiteX59" fmla="*/ 2621 w 8750"/>
                <a:gd name="connsiteY59" fmla="*/ 2937 h 10000"/>
                <a:gd name="connsiteX60" fmla="*/ 2621 w 8750"/>
                <a:gd name="connsiteY60" fmla="*/ 2937 h 10000"/>
                <a:gd name="connsiteX61" fmla="*/ 2621 w 8750"/>
                <a:gd name="connsiteY61" fmla="*/ 2937 h 10000"/>
                <a:gd name="connsiteX62" fmla="*/ 2621 w 8750"/>
                <a:gd name="connsiteY62" fmla="*/ 2883 h 10000"/>
                <a:gd name="connsiteX63" fmla="*/ 2108 w 8750"/>
                <a:gd name="connsiteY63" fmla="*/ 1935 h 10000"/>
                <a:gd name="connsiteX64" fmla="*/ 2031 w 8750"/>
                <a:gd name="connsiteY64" fmla="*/ 1812 h 10000"/>
                <a:gd name="connsiteX65" fmla="*/ 1448 w 8750"/>
                <a:gd name="connsiteY65" fmla="*/ 2814 h 10000"/>
                <a:gd name="connsiteX66" fmla="*/ 1795 w 8750"/>
                <a:gd name="connsiteY66" fmla="*/ 3684 h 10000"/>
                <a:gd name="connsiteX67" fmla="*/ 7270 w 8750"/>
                <a:gd name="connsiteY67" fmla="*/ 0 h 10000"/>
                <a:gd name="connsiteX68" fmla="*/ 7270 w 8750"/>
                <a:gd name="connsiteY68" fmla="*/ 0 h 10000"/>
                <a:gd name="connsiteX69" fmla="*/ 197 w 8750"/>
                <a:gd name="connsiteY69" fmla="*/ 0 h 10000"/>
                <a:gd name="connsiteX70" fmla="*/ 0 w 8750"/>
                <a:gd name="connsiteY70" fmla="*/ 314 h 10000"/>
                <a:gd name="connsiteX71" fmla="*/ 0 w 8750"/>
                <a:gd name="connsiteY71" fmla="*/ 7932 h 10000"/>
                <a:gd name="connsiteX72" fmla="*/ 197 w 8750"/>
                <a:gd name="connsiteY72" fmla="*/ 8242 h 10000"/>
                <a:gd name="connsiteX73" fmla="*/ 7270 w 8750"/>
                <a:gd name="connsiteY73" fmla="*/ 8242 h 10000"/>
                <a:gd name="connsiteX74" fmla="*/ 7506 w 8750"/>
                <a:gd name="connsiteY74" fmla="*/ 7932 h 10000"/>
                <a:gd name="connsiteX75" fmla="*/ 7506 w 8750"/>
                <a:gd name="connsiteY75" fmla="*/ 314 h 10000"/>
                <a:gd name="connsiteX76" fmla="*/ 7270 w 8750"/>
                <a:gd name="connsiteY76" fmla="*/ 0 h 10000"/>
                <a:gd name="connsiteX77" fmla="*/ 941 w 8750"/>
                <a:gd name="connsiteY77" fmla="*/ 1503 h 10000"/>
                <a:gd name="connsiteX78" fmla="*/ 941 w 8750"/>
                <a:gd name="connsiteY78" fmla="*/ 1503 h 10000"/>
                <a:gd name="connsiteX79" fmla="*/ 3131 w 8750"/>
                <a:gd name="connsiteY79" fmla="*/ 1503 h 10000"/>
                <a:gd name="connsiteX80" fmla="*/ 3131 w 8750"/>
                <a:gd name="connsiteY80" fmla="*/ 4995 h 10000"/>
                <a:gd name="connsiteX81" fmla="*/ 2971 w 8750"/>
                <a:gd name="connsiteY81" fmla="*/ 4995 h 10000"/>
                <a:gd name="connsiteX82" fmla="*/ 2971 w 8750"/>
                <a:gd name="connsiteY82" fmla="*/ 4872 h 10000"/>
                <a:gd name="connsiteX83" fmla="*/ 2698 w 8750"/>
                <a:gd name="connsiteY83" fmla="*/ 4317 h 10000"/>
                <a:gd name="connsiteX84" fmla="*/ 2308 w 8750"/>
                <a:gd name="connsiteY84" fmla="*/ 4062 h 10000"/>
                <a:gd name="connsiteX85" fmla="*/ 2031 w 8750"/>
                <a:gd name="connsiteY85" fmla="*/ 4749 h 10000"/>
                <a:gd name="connsiteX86" fmla="*/ 1718 w 8750"/>
                <a:gd name="connsiteY86" fmla="*/ 4062 h 10000"/>
                <a:gd name="connsiteX87" fmla="*/ 1371 w 8750"/>
                <a:gd name="connsiteY87" fmla="*/ 4317 h 10000"/>
                <a:gd name="connsiteX88" fmla="*/ 1058 w 8750"/>
                <a:gd name="connsiteY88" fmla="*/ 4872 h 10000"/>
                <a:gd name="connsiteX89" fmla="*/ 1058 w 8750"/>
                <a:gd name="connsiteY89" fmla="*/ 4995 h 10000"/>
                <a:gd name="connsiteX90" fmla="*/ 941 w 8750"/>
                <a:gd name="connsiteY90" fmla="*/ 4995 h 10000"/>
                <a:gd name="connsiteX91" fmla="*/ 941 w 8750"/>
                <a:gd name="connsiteY91" fmla="*/ 1503 h 10000"/>
                <a:gd name="connsiteX92" fmla="*/ 6565 w 8750"/>
                <a:gd name="connsiteY92" fmla="*/ 6498 h 10000"/>
                <a:gd name="connsiteX93" fmla="*/ 6565 w 8750"/>
                <a:gd name="connsiteY93" fmla="*/ 6498 h 10000"/>
                <a:gd name="connsiteX94" fmla="*/ 941 w 8750"/>
                <a:gd name="connsiteY94" fmla="*/ 6498 h 10000"/>
                <a:gd name="connsiteX95" fmla="*/ 941 w 8750"/>
                <a:gd name="connsiteY95" fmla="*/ 5997 h 10000"/>
                <a:gd name="connsiteX96" fmla="*/ 6565 w 8750"/>
                <a:gd name="connsiteY96" fmla="*/ 5997 h 10000"/>
                <a:gd name="connsiteX97" fmla="*/ 6565 w 8750"/>
                <a:gd name="connsiteY97" fmla="*/ 6498 h 10000"/>
                <a:gd name="connsiteX98" fmla="*/ 6565 w 8750"/>
                <a:gd name="connsiteY98" fmla="*/ 4995 h 10000"/>
                <a:gd name="connsiteX99" fmla="*/ 6565 w 8750"/>
                <a:gd name="connsiteY99" fmla="*/ 4995 h 10000"/>
                <a:gd name="connsiteX100" fmla="*/ 3909 w 8750"/>
                <a:gd name="connsiteY100" fmla="*/ 4995 h 10000"/>
                <a:gd name="connsiteX101" fmla="*/ 3909 w 8750"/>
                <a:gd name="connsiteY101" fmla="*/ 4494 h 10000"/>
                <a:gd name="connsiteX102" fmla="*/ 6565 w 8750"/>
                <a:gd name="connsiteY102" fmla="*/ 4494 h 10000"/>
                <a:gd name="connsiteX103" fmla="*/ 6565 w 8750"/>
                <a:gd name="connsiteY103" fmla="*/ 4995 h 10000"/>
                <a:gd name="connsiteX104" fmla="*/ 6565 w 8750"/>
                <a:gd name="connsiteY104" fmla="*/ 3502 h 10000"/>
                <a:gd name="connsiteX105" fmla="*/ 6565 w 8750"/>
                <a:gd name="connsiteY105" fmla="*/ 3502 h 10000"/>
                <a:gd name="connsiteX106" fmla="*/ 3909 w 8750"/>
                <a:gd name="connsiteY106" fmla="*/ 3502 h 10000"/>
                <a:gd name="connsiteX107" fmla="*/ 3909 w 8750"/>
                <a:gd name="connsiteY107" fmla="*/ 3006 h 10000"/>
                <a:gd name="connsiteX108" fmla="*/ 6565 w 8750"/>
                <a:gd name="connsiteY108" fmla="*/ 3006 h 10000"/>
                <a:gd name="connsiteX109" fmla="*/ 6565 w 8750"/>
                <a:gd name="connsiteY109" fmla="*/ 3502 h 10000"/>
                <a:gd name="connsiteX110" fmla="*/ 6565 w 8750"/>
                <a:gd name="connsiteY110" fmla="*/ 2004 h 10000"/>
                <a:gd name="connsiteX111" fmla="*/ 6565 w 8750"/>
                <a:gd name="connsiteY111" fmla="*/ 2004 h 10000"/>
                <a:gd name="connsiteX112" fmla="*/ 3909 w 8750"/>
                <a:gd name="connsiteY112" fmla="*/ 2004 h 10000"/>
                <a:gd name="connsiteX113" fmla="*/ 3909 w 8750"/>
                <a:gd name="connsiteY113" fmla="*/ 1503 h 10000"/>
                <a:gd name="connsiteX114" fmla="*/ 6565 w 8750"/>
                <a:gd name="connsiteY114" fmla="*/ 1503 h 10000"/>
                <a:gd name="connsiteX115" fmla="*/ 6565 w 8750"/>
                <a:gd name="connsiteY115"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021 w 10000"/>
                <a:gd name="connsiteY40" fmla="*/ 5251 h 10000"/>
                <a:gd name="connsiteX41" fmla="*/ 9197 w 10000"/>
                <a:gd name="connsiteY41" fmla="*/ 5251 h 10000"/>
                <a:gd name="connsiteX42" fmla="*/ 9737 w 10000"/>
                <a:gd name="connsiteY42" fmla="*/ 4494 h 10000"/>
                <a:gd name="connsiteX43" fmla="*/ 10000 w 10000"/>
                <a:gd name="connsiteY43" fmla="*/ 4126 h 10000"/>
                <a:gd name="connsiteX44" fmla="*/ 9737 w 10000"/>
                <a:gd name="connsiteY44" fmla="*/ 3748 h 10000"/>
                <a:gd name="connsiteX45" fmla="*/ 2051 w 10000"/>
                <a:gd name="connsiteY45" fmla="*/ 3684 h 10000"/>
                <a:gd name="connsiteX46" fmla="*/ 2051 w 10000"/>
                <a:gd name="connsiteY46" fmla="*/ 3684 h 10000"/>
                <a:gd name="connsiteX47" fmla="*/ 1963 w 10000"/>
                <a:gd name="connsiteY47" fmla="*/ 3375 h 10000"/>
                <a:gd name="connsiteX48" fmla="*/ 1830 w 10000"/>
                <a:gd name="connsiteY48" fmla="*/ 3252 h 10000"/>
                <a:gd name="connsiteX49" fmla="*/ 1830 w 10000"/>
                <a:gd name="connsiteY49" fmla="*/ 3060 h 10000"/>
                <a:gd name="connsiteX50" fmla="*/ 1925 w 10000"/>
                <a:gd name="connsiteY50" fmla="*/ 2883 h 10000"/>
                <a:gd name="connsiteX51" fmla="*/ 1925 w 10000"/>
                <a:gd name="connsiteY51" fmla="*/ 2750 h 10000"/>
                <a:gd name="connsiteX52" fmla="*/ 2101 w 10000"/>
                <a:gd name="connsiteY52" fmla="*/ 2313 h 10000"/>
                <a:gd name="connsiteX53" fmla="*/ 2546 w 10000"/>
                <a:gd name="connsiteY53" fmla="*/ 2883 h 10000"/>
                <a:gd name="connsiteX54" fmla="*/ 2638 w 10000"/>
                <a:gd name="connsiteY54" fmla="*/ 2883 h 10000"/>
                <a:gd name="connsiteX55" fmla="*/ 2725 w 10000"/>
                <a:gd name="connsiteY55" fmla="*/ 3006 h 10000"/>
                <a:gd name="connsiteX56" fmla="*/ 2504 w 10000"/>
                <a:gd name="connsiteY56" fmla="*/ 3816 h 10000"/>
                <a:gd name="connsiteX57" fmla="*/ 2813 w 10000"/>
                <a:gd name="connsiteY57" fmla="*/ 3816 h 10000"/>
                <a:gd name="connsiteX58" fmla="*/ 2995 w 10000"/>
                <a:gd name="connsiteY58" fmla="*/ 2937 h 10000"/>
                <a:gd name="connsiteX59" fmla="*/ 2995 w 10000"/>
                <a:gd name="connsiteY59" fmla="*/ 2937 h 10000"/>
                <a:gd name="connsiteX60" fmla="*/ 2995 w 10000"/>
                <a:gd name="connsiteY60" fmla="*/ 2937 h 10000"/>
                <a:gd name="connsiteX61" fmla="*/ 2995 w 10000"/>
                <a:gd name="connsiteY61" fmla="*/ 2883 h 10000"/>
                <a:gd name="connsiteX62" fmla="*/ 2409 w 10000"/>
                <a:gd name="connsiteY62" fmla="*/ 1935 h 10000"/>
                <a:gd name="connsiteX63" fmla="*/ 2321 w 10000"/>
                <a:gd name="connsiteY63" fmla="*/ 1812 h 10000"/>
                <a:gd name="connsiteX64" fmla="*/ 1655 w 10000"/>
                <a:gd name="connsiteY64" fmla="*/ 2814 h 10000"/>
                <a:gd name="connsiteX65" fmla="*/ 2051 w 10000"/>
                <a:gd name="connsiteY65" fmla="*/ 3684 h 10000"/>
                <a:gd name="connsiteX66" fmla="*/ 8309 w 10000"/>
                <a:gd name="connsiteY66" fmla="*/ 0 h 10000"/>
                <a:gd name="connsiteX67" fmla="*/ 8309 w 10000"/>
                <a:gd name="connsiteY67" fmla="*/ 0 h 10000"/>
                <a:gd name="connsiteX68" fmla="*/ 225 w 10000"/>
                <a:gd name="connsiteY68" fmla="*/ 0 h 10000"/>
                <a:gd name="connsiteX69" fmla="*/ 0 w 10000"/>
                <a:gd name="connsiteY69" fmla="*/ 314 h 10000"/>
                <a:gd name="connsiteX70" fmla="*/ 0 w 10000"/>
                <a:gd name="connsiteY70" fmla="*/ 7932 h 10000"/>
                <a:gd name="connsiteX71" fmla="*/ 225 w 10000"/>
                <a:gd name="connsiteY71" fmla="*/ 8242 h 10000"/>
                <a:gd name="connsiteX72" fmla="*/ 8309 w 10000"/>
                <a:gd name="connsiteY72" fmla="*/ 8242 h 10000"/>
                <a:gd name="connsiteX73" fmla="*/ 8578 w 10000"/>
                <a:gd name="connsiteY73" fmla="*/ 7932 h 10000"/>
                <a:gd name="connsiteX74" fmla="*/ 8578 w 10000"/>
                <a:gd name="connsiteY74" fmla="*/ 314 h 10000"/>
                <a:gd name="connsiteX75" fmla="*/ 8309 w 10000"/>
                <a:gd name="connsiteY75" fmla="*/ 0 h 10000"/>
                <a:gd name="connsiteX76" fmla="*/ 1075 w 10000"/>
                <a:gd name="connsiteY76" fmla="*/ 1503 h 10000"/>
                <a:gd name="connsiteX77" fmla="*/ 1075 w 10000"/>
                <a:gd name="connsiteY77" fmla="*/ 1503 h 10000"/>
                <a:gd name="connsiteX78" fmla="*/ 3578 w 10000"/>
                <a:gd name="connsiteY78" fmla="*/ 1503 h 10000"/>
                <a:gd name="connsiteX79" fmla="*/ 3578 w 10000"/>
                <a:gd name="connsiteY79" fmla="*/ 4995 h 10000"/>
                <a:gd name="connsiteX80" fmla="*/ 3395 w 10000"/>
                <a:gd name="connsiteY80" fmla="*/ 4995 h 10000"/>
                <a:gd name="connsiteX81" fmla="*/ 3395 w 10000"/>
                <a:gd name="connsiteY81" fmla="*/ 4872 h 10000"/>
                <a:gd name="connsiteX82" fmla="*/ 3083 w 10000"/>
                <a:gd name="connsiteY82" fmla="*/ 4317 h 10000"/>
                <a:gd name="connsiteX83" fmla="*/ 2638 w 10000"/>
                <a:gd name="connsiteY83" fmla="*/ 4062 h 10000"/>
                <a:gd name="connsiteX84" fmla="*/ 2321 w 10000"/>
                <a:gd name="connsiteY84" fmla="*/ 4749 h 10000"/>
                <a:gd name="connsiteX85" fmla="*/ 1963 w 10000"/>
                <a:gd name="connsiteY85" fmla="*/ 4062 h 10000"/>
                <a:gd name="connsiteX86" fmla="*/ 1567 w 10000"/>
                <a:gd name="connsiteY86" fmla="*/ 4317 h 10000"/>
                <a:gd name="connsiteX87" fmla="*/ 1209 w 10000"/>
                <a:gd name="connsiteY87" fmla="*/ 4872 h 10000"/>
                <a:gd name="connsiteX88" fmla="*/ 1209 w 10000"/>
                <a:gd name="connsiteY88" fmla="*/ 4995 h 10000"/>
                <a:gd name="connsiteX89" fmla="*/ 1075 w 10000"/>
                <a:gd name="connsiteY89" fmla="*/ 4995 h 10000"/>
                <a:gd name="connsiteX90" fmla="*/ 1075 w 10000"/>
                <a:gd name="connsiteY90" fmla="*/ 1503 h 10000"/>
                <a:gd name="connsiteX91" fmla="*/ 7503 w 10000"/>
                <a:gd name="connsiteY91" fmla="*/ 6498 h 10000"/>
                <a:gd name="connsiteX92" fmla="*/ 7503 w 10000"/>
                <a:gd name="connsiteY92" fmla="*/ 6498 h 10000"/>
                <a:gd name="connsiteX93" fmla="*/ 1075 w 10000"/>
                <a:gd name="connsiteY93" fmla="*/ 6498 h 10000"/>
                <a:gd name="connsiteX94" fmla="*/ 1075 w 10000"/>
                <a:gd name="connsiteY94" fmla="*/ 5997 h 10000"/>
                <a:gd name="connsiteX95" fmla="*/ 7503 w 10000"/>
                <a:gd name="connsiteY95" fmla="*/ 5997 h 10000"/>
                <a:gd name="connsiteX96" fmla="*/ 7503 w 10000"/>
                <a:gd name="connsiteY96" fmla="*/ 6498 h 10000"/>
                <a:gd name="connsiteX97" fmla="*/ 7503 w 10000"/>
                <a:gd name="connsiteY97" fmla="*/ 4995 h 10000"/>
                <a:gd name="connsiteX98" fmla="*/ 7503 w 10000"/>
                <a:gd name="connsiteY98" fmla="*/ 4995 h 10000"/>
                <a:gd name="connsiteX99" fmla="*/ 4467 w 10000"/>
                <a:gd name="connsiteY99" fmla="*/ 4995 h 10000"/>
                <a:gd name="connsiteX100" fmla="*/ 4467 w 10000"/>
                <a:gd name="connsiteY100" fmla="*/ 4494 h 10000"/>
                <a:gd name="connsiteX101" fmla="*/ 7503 w 10000"/>
                <a:gd name="connsiteY101" fmla="*/ 4494 h 10000"/>
                <a:gd name="connsiteX102" fmla="*/ 7503 w 10000"/>
                <a:gd name="connsiteY102" fmla="*/ 4995 h 10000"/>
                <a:gd name="connsiteX103" fmla="*/ 7503 w 10000"/>
                <a:gd name="connsiteY103" fmla="*/ 3502 h 10000"/>
                <a:gd name="connsiteX104" fmla="*/ 7503 w 10000"/>
                <a:gd name="connsiteY104" fmla="*/ 3502 h 10000"/>
                <a:gd name="connsiteX105" fmla="*/ 4467 w 10000"/>
                <a:gd name="connsiteY105" fmla="*/ 3502 h 10000"/>
                <a:gd name="connsiteX106" fmla="*/ 4467 w 10000"/>
                <a:gd name="connsiteY106" fmla="*/ 3006 h 10000"/>
                <a:gd name="connsiteX107" fmla="*/ 7503 w 10000"/>
                <a:gd name="connsiteY107" fmla="*/ 3006 h 10000"/>
                <a:gd name="connsiteX108" fmla="*/ 7503 w 10000"/>
                <a:gd name="connsiteY108" fmla="*/ 3502 h 10000"/>
                <a:gd name="connsiteX109" fmla="*/ 7503 w 10000"/>
                <a:gd name="connsiteY109" fmla="*/ 2004 h 10000"/>
                <a:gd name="connsiteX110" fmla="*/ 7503 w 10000"/>
                <a:gd name="connsiteY110" fmla="*/ 2004 h 10000"/>
                <a:gd name="connsiteX111" fmla="*/ 4467 w 10000"/>
                <a:gd name="connsiteY111" fmla="*/ 2004 h 10000"/>
                <a:gd name="connsiteX112" fmla="*/ 4467 w 10000"/>
                <a:gd name="connsiteY112" fmla="*/ 1503 h 10000"/>
                <a:gd name="connsiteX113" fmla="*/ 7503 w 10000"/>
                <a:gd name="connsiteY113" fmla="*/ 1503 h 10000"/>
                <a:gd name="connsiteX114" fmla="*/ 7503 w 10000"/>
                <a:gd name="connsiteY114"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9737 w 10000"/>
                <a:gd name="connsiteY41" fmla="*/ 4494 h 10000"/>
                <a:gd name="connsiteX42" fmla="*/ 10000 w 10000"/>
                <a:gd name="connsiteY42" fmla="*/ 4126 h 10000"/>
                <a:gd name="connsiteX43" fmla="*/ 9737 w 10000"/>
                <a:gd name="connsiteY43" fmla="*/ 3748 h 10000"/>
                <a:gd name="connsiteX44" fmla="*/ 2051 w 10000"/>
                <a:gd name="connsiteY44" fmla="*/ 3684 h 10000"/>
                <a:gd name="connsiteX45" fmla="*/ 2051 w 10000"/>
                <a:gd name="connsiteY45" fmla="*/ 3684 h 10000"/>
                <a:gd name="connsiteX46" fmla="*/ 1963 w 10000"/>
                <a:gd name="connsiteY46" fmla="*/ 3375 h 10000"/>
                <a:gd name="connsiteX47" fmla="*/ 1830 w 10000"/>
                <a:gd name="connsiteY47" fmla="*/ 3252 h 10000"/>
                <a:gd name="connsiteX48" fmla="*/ 1830 w 10000"/>
                <a:gd name="connsiteY48" fmla="*/ 3060 h 10000"/>
                <a:gd name="connsiteX49" fmla="*/ 1925 w 10000"/>
                <a:gd name="connsiteY49" fmla="*/ 2883 h 10000"/>
                <a:gd name="connsiteX50" fmla="*/ 1925 w 10000"/>
                <a:gd name="connsiteY50" fmla="*/ 2750 h 10000"/>
                <a:gd name="connsiteX51" fmla="*/ 2101 w 10000"/>
                <a:gd name="connsiteY51" fmla="*/ 2313 h 10000"/>
                <a:gd name="connsiteX52" fmla="*/ 2546 w 10000"/>
                <a:gd name="connsiteY52" fmla="*/ 2883 h 10000"/>
                <a:gd name="connsiteX53" fmla="*/ 2638 w 10000"/>
                <a:gd name="connsiteY53" fmla="*/ 2883 h 10000"/>
                <a:gd name="connsiteX54" fmla="*/ 2725 w 10000"/>
                <a:gd name="connsiteY54" fmla="*/ 3006 h 10000"/>
                <a:gd name="connsiteX55" fmla="*/ 2504 w 10000"/>
                <a:gd name="connsiteY55" fmla="*/ 3816 h 10000"/>
                <a:gd name="connsiteX56" fmla="*/ 2813 w 10000"/>
                <a:gd name="connsiteY56" fmla="*/ 3816 h 10000"/>
                <a:gd name="connsiteX57" fmla="*/ 2995 w 10000"/>
                <a:gd name="connsiteY57" fmla="*/ 2937 h 10000"/>
                <a:gd name="connsiteX58" fmla="*/ 2995 w 10000"/>
                <a:gd name="connsiteY58" fmla="*/ 2937 h 10000"/>
                <a:gd name="connsiteX59" fmla="*/ 2995 w 10000"/>
                <a:gd name="connsiteY59" fmla="*/ 2937 h 10000"/>
                <a:gd name="connsiteX60" fmla="*/ 2995 w 10000"/>
                <a:gd name="connsiteY60" fmla="*/ 2883 h 10000"/>
                <a:gd name="connsiteX61" fmla="*/ 2409 w 10000"/>
                <a:gd name="connsiteY61" fmla="*/ 1935 h 10000"/>
                <a:gd name="connsiteX62" fmla="*/ 2321 w 10000"/>
                <a:gd name="connsiteY62" fmla="*/ 1812 h 10000"/>
                <a:gd name="connsiteX63" fmla="*/ 1655 w 10000"/>
                <a:gd name="connsiteY63" fmla="*/ 2814 h 10000"/>
                <a:gd name="connsiteX64" fmla="*/ 2051 w 10000"/>
                <a:gd name="connsiteY64" fmla="*/ 3684 h 10000"/>
                <a:gd name="connsiteX65" fmla="*/ 8309 w 10000"/>
                <a:gd name="connsiteY65" fmla="*/ 0 h 10000"/>
                <a:gd name="connsiteX66" fmla="*/ 8309 w 10000"/>
                <a:gd name="connsiteY66" fmla="*/ 0 h 10000"/>
                <a:gd name="connsiteX67" fmla="*/ 225 w 10000"/>
                <a:gd name="connsiteY67" fmla="*/ 0 h 10000"/>
                <a:gd name="connsiteX68" fmla="*/ 0 w 10000"/>
                <a:gd name="connsiteY68" fmla="*/ 314 h 10000"/>
                <a:gd name="connsiteX69" fmla="*/ 0 w 10000"/>
                <a:gd name="connsiteY69" fmla="*/ 7932 h 10000"/>
                <a:gd name="connsiteX70" fmla="*/ 225 w 10000"/>
                <a:gd name="connsiteY70" fmla="*/ 8242 h 10000"/>
                <a:gd name="connsiteX71" fmla="*/ 8309 w 10000"/>
                <a:gd name="connsiteY71" fmla="*/ 8242 h 10000"/>
                <a:gd name="connsiteX72" fmla="*/ 8578 w 10000"/>
                <a:gd name="connsiteY72" fmla="*/ 7932 h 10000"/>
                <a:gd name="connsiteX73" fmla="*/ 8578 w 10000"/>
                <a:gd name="connsiteY73" fmla="*/ 314 h 10000"/>
                <a:gd name="connsiteX74" fmla="*/ 8309 w 10000"/>
                <a:gd name="connsiteY74" fmla="*/ 0 h 10000"/>
                <a:gd name="connsiteX75" fmla="*/ 1075 w 10000"/>
                <a:gd name="connsiteY75" fmla="*/ 1503 h 10000"/>
                <a:gd name="connsiteX76" fmla="*/ 1075 w 10000"/>
                <a:gd name="connsiteY76" fmla="*/ 1503 h 10000"/>
                <a:gd name="connsiteX77" fmla="*/ 3578 w 10000"/>
                <a:gd name="connsiteY77" fmla="*/ 1503 h 10000"/>
                <a:gd name="connsiteX78" fmla="*/ 3578 w 10000"/>
                <a:gd name="connsiteY78" fmla="*/ 4995 h 10000"/>
                <a:gd name="connsiteX79" fmla="*/ 3395 w 10000"/>
                <a:gd name="connsiteY79" fmla="*/ 4995 h 10000"/>
                <a:gd name="connsiteX80" fmla="*/ 3395 w 10000"/>
                <a:gd name="connsiteY80" fmla="*/ 4872 h 10000"/>
                <a:gd name="connsiteX81" fmla="*/ 3083 w 10000"/>
                <a:gd name="connsiteY81" fmla="*/ 4317 h 10000"/>
                <a:gd name="connsiteX82" fmla="*/ 2638 w 10000"/>
                <a:gd name="connsiteY82" fmla="*/ 4062 h 10000"/>
                <a:gd name="connsiteX83" fmla="*/ 2321 w 10000"/>
                <a:gd name="connsiteY83" fmla="*/ 4749 h 10000"/>
                <a:gd name="connsiteX84" fmla="*/ 1963 w 10000"/>
                <a:gd name="connsiteY84" fmla="*/ 4062 h 10000"/>
                <a:gd name="connsiteX85" fmla="*/ 1567 w 10000"/>
                <a:gd name="connsiteY85" fmla="*/ 4317 h 10000"/>
                <a:gd name="connsiteX86" fmla="*/ 1209 w 10000"/>
                <a:gd name="connsiteY86" fmla="*/ 4872 h 10000"/>
                <a:gd name="connsiteX87" fmla="*/ 1209 w 10000"/>
                <a:gd name="connsiteY87" fmla="*/ 4995 h 10000"/>
                <a:gd name="connsiteX88" fmla="*/ 1075 w 10000"/>
                <a:gd name="connsiteY88" fmla="*/ 4995 h 10000"/>
                <a:gd name="connsiteX89" fmla="*/ 1075 w 10000"/>
                <a:gd name="connsiteY89" fmla="*/ 1503 h 10000"/>
                <a:gd name="connsiteX90" fmla="*/ 7503 w 10000"/>
                <a:gd name="connsiteY90" fmla="*/ 6498 h 10000"/>
                <a:gd name="connsiteX91" fmla="*/ 7503 w 10000"/>
                <a:gd name="connsiteY91" fmla="*/ 6498 h 10000"/>
                <a:gd name="connsiteX92" fmla="*/ 1075 w 10000"/>
                <a:gd name="connsiteY92" fmla="*/ 6498 h 10000"/>
                <a:gd name="connsiteX93" fmla="*/ 1075 w 10000"/>
                <a:gd name="connsiteY93" fmla="*/ 5997 h 10000"/>
                <a:gd name="connsiteX94" fmla="*/ 7503 w 10000"/>
                <a:gd name="connsiteY94" fmla="*/ 5997 h 10000"/>
                <a:gd name="connsiteX95" fmla="*/ 7503 w 10000"/>
                <a:gd name="connsiteY95" fmla="*/ 6498 h 10000"/>
                <a:gd name="connsiteX96" fmla="*/ 7503 w 10000"/>
                <a:gd name="connsiteY96" fmla="*/ 4995 h 10000"/>
                <a:gd name="connsiteX97" fmla="*/ 7503 w 10000"/>
                <a:gd name="connsiteY97" fmla="*/ 4995 h 10000"/>
                <a:gd name="connsiteX98" fmla="*/ 4467 w 10000"/>
                <a:gd name="connsiteY98" fmla="*/ 4995 h 10000"/>
                <a:gd name="connsiteX99" fmla="*/ 4467 w 10000"/>
                <a:gd name="connsiteY99" fmla="*/ 4494 h 10000"/>
                <a:gd name="connsiteX100" fmla="*/ 7503 w 10000"/>
                <a:gd name="connsiteY100" fmla="*/ 4494 h 10000"/>
                <a:gd name="connsiteX101" fmla="*/ 7503 w 10000"/>
                <a:gd name="connsiteY101" fmla="*/ 4995 h 10000"/>
                <a:gd name="connsiteX102" fmla="*/ 7503 w 10000"/>
                <a:gd name="connsiteY102" fmla="*/ 3502 h 10000"/>
                <a:gd name="connsiteX103" fmla="*/ 7503 w 10000"/>
                <a:gd name="connsiteY103" fmla="*/ 3502 h 10000"/>
                <a:gd name="connsiteX104" fmla="*/ 4467 w 10000"/>
                <a:gd name="connsiteY104" fmla="*/ 3502 h 10000"/>
                <a:gd name="connsiteX105" fmla="*/ 4467 w 10000"/>
                <a:gd name="connsiteY105" fmla="*/ 3006 h 10000"/>
                <a:gd name="connsiteX106" fmla="*/ 7503 w 10000"/>
                <a:gd name="connsiteY106" fmla="*/ 3006 h 10000"/>
                <a:gd name="connsiteX107" fmla="*/ 7503 w 10000"/>
                <a:gd name="connsiteY107" fmla="*/ 3502 h 10000"/>
                <a:gd name="connsiteX108" fmla="*/ 7503 w 10000"/>
                <a:gd name="connsiteY108" fmla="*/ 2004 h 10000"/>
                <a:gd name="connsiteX109" fmla="*/ 7503 w 10000"/>
                <a:gd name="connsiteY109" fmla="*/ 2004 h 10000"/>
                <a:gd name="connsiteX110" fmla="*/ 4467 w 10000"/>
                <a:gd name="connsiteY110" fmla="*/ 2004 h 10000"/>
                <a:gd name="connsiteX111" fmla="*/ 4467 w 10000"/>
                <a:gd name="connsiteY111" fmla="*/ 1503 h 10000"/>
                <a:gd name="connsiteX112" fmla="*/ 7503 w 10000"/>
                <a:gd name="connsiteY112" fmla="*/ 1503 h 10000"/>
                <a:gd name="connsiteX113" fmla="*/ 7503 w 10000"/>
                <a:gd name="connsiteY113"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10000 w 10000"/>
                <a:gd name="connsiteY41" fmla="*/ 4126 h 10000"/>
                <a:gd name="connsiteX42" fmla="*/ 9737 w 10000"/>
                <a:gd name="connsiteY42" fmla="*/ 3748 h 10000"/>
                <a:gd name="connsiteX43" fmla="*/ 2051 w 10000"/>
                <a:gd name="connsiteY43" fmla="*/ 3684 h 10000"/>
                <a:gd name="connsiteX44" fmla="*/ 2051 w 10000"/>
                <a:gd name="connsiteY44" fmla="*/ 3684 h 10000"/>
                <a:gd name="connsiteX45" fmla="*/ 1963 w 10000"/>
                <a:gd name="connsiteY45" fmla="*/ 3375 h 10000"/>
                <a:gd name="connsiteX46" fmla="*/ 1830 w 10000"/>
                <a:gd name="connsiteY46" fmla="*/ 3252 h 10000"/>
                <a:gd name="connsiteX47" fmla="*/ 1830 w 10000"/>
                <a:gd name="connsiteY47" fmla="*/ 3060 h 10000"/>
                <a:gd name="connsiteX48" fmla="*/ 1925 w 10000"/>
                <a:gd name="connsiteY48" fmla="*/ 2883 h 10000"/>
                <a:gd name="connsiteX49" fmla="*/ 1925 w 10000"/>
                <a:gd name="connsiteY49" fmla="*/ 2750 h 10000"/>
                <a:gd name="connsiteX50" fmla="*/ 2101 w 10000"/>
                <a:gd name="connsiteY50" fmla="*/ 2313 h 10000"/>
                <a:gd name="connsiteX51" fmla="*/ 2546 w 10000"/>
                <a:gd name="connsiteY51" fmla="*/ 2883 h 10000"/>
                <a:gd name="connsiteX52" fmla="*/ 2638 w 10000"/>
                <a:gd name="connsiteY52" fmla="*/ 2883 h 10000"/>
                <a:gd name="connsiteX53" fmla="*/ 2725 w 10000"/>
                <a:gd name="connsiteY53" fmla="*/ 3006 h 10000"/>
                <a:gd name="connsiteX54" fmla="*/ 2504 w 10000"/>
                <a:gd name="connsiteY54" fmla="*/ 3816 h 10000"/>
                <a:gd name="connsiteX55" fmla="*/ 2813 w 10000"/>
                <a:gd name="connsiteY55" fmla="*/ 3816 h 10000"/>
                <a:gd name="connsiteX56" fmla="*/ 2995 w 10000"/>
                <a:gd name="connsiteY56" fmla="*/ 2937 h 10000"/>
                <a:gd name="connsiteX57" fmla="*/ 2995 w 10000"/>
                <a:gd name="connsiteY57" fmla="*/ 2937 h 10000"/>
                <a:gd name="connsiteX58" fmla="*/ 2995 w 10000"/>
                <a:gd name="connsiteY58" fmla="*/ 2937 h 10000"/>
                <a:gd name="connsiteX59" fmla="*/ 2995 w 10000"/>
                <a:gd name="connsiteY59" fmla="*/ 2883 h 10000"/>
                <a:gd name="connsiteX60" fmla="*/ 2409 w 10000"/>
                <a:gd name="connsiteY60" fmla="*/ 1935 h 10000"/>
                <a:gd name="connsiteX61" fmla="*/ 2321 w 10000"/>
                <a:gd name="connsiteY61" fmla="*/ 1812 h 10000"/>
                <a:gd name="connsiteX62" fmla="*/ 1655 w 10000"/>
                <a:gd name="connsiteY62" fmla="*/ 2814 h 10000"/>
                <a:gd name="connsiteX63" fmla="*/ 2051 w 10000"/>
                <a:gd name="connsiteY63" fmla="*/ 3684 h 10000"/>
                <a:gd name="connsiteX64" fmla="*/ 8309 w 10000"/>
                <a:gd name="connsiteY64" fmla="*/ 0 h 10000"/>
                <a:gd name="connsiteX65" fmla="*/ 8309 w 10000"/>
                <a:gd name="connsiteY65" fmla="*/ 0 h 10000"/>
                <a:gd name="connsiteX66" fmla="*/ 225 w 10000"/>
                <a:gd name="connsiteY66" fmla="*/ 0 h 10000"/>
                <a:gd name="connsiteX67" fmla="*/ 0 w 10000"/>
                <a:gd name="connsiteY67" fmla="*/ 314 h 10000"/>
                <a:gd name="connsiteX68" fmla="*/ 0 w 10000"/>
                <a:gd name="connsiteY68" fmla="*/ 7932 h 10000"/>
                <a:gd name="connsiteX69" fmla="*/ 225 w 10000"/>
                <a:gd name="connsiteY69" fmla="*/ 8242 h 10000"/>
                <a:gd name="connsiteX70" fmla="*/ 8309 w 10000"/>
                <a:gd name="connsiteY70" fmla="*/ 8242 h 10000"/>
                <a:gd name="connsiteX71" fmla="*/ 8578 w 10000"/>
                <a:gd name="connsiteY71" fmla="*/ 7932 h 10000"/>
                <a:gd name="connsiteX72" fmla="*/ 8578 w 10000"/>
                <a:gd name="connsiteY72" fmla="*/ 314 h 10000"/>
                <a:gd name="connsiteX73" fmla="*/ 8309 w 10000"/>
                <a:gd name="connsiteY73" fmla="*/ 0 h 10000"/>
                <a:gd name="connsiteX74" fmla="*/ 1075 w 10000"/>
                <a:gd name="connsiteY74" fmla="*/ 1503 h 10000"/>
                <a:gd name="connsiteX75" fmla="*/ 1075 w 10000"/>
                <a:gd name="connsiteY75" fmla="*/ 1503 h 10000"/>
                <a:gd name="connsiteX76" fmla="*/ 3578 w 10000"/>
                <a:gd name="connsiteY76" fmla="*/ 1503 h 10000"/>
                <a:gd name="connsiteX77" fmla="*/ 3578 w 10000"/>
                <a:gd name="connsiteY77" fmla="*/ 4995 h 10000"/>
                <a:gd name="connsiteX78" fmla="*/ 3395 w 10000"/>
                <a:gd name="connsiteY78" fmla="*/ 4995 h 10000"/>
                <a:gd name="connsiteX79" fmla="*/ 3395 w 10000"/>
                <a:gd name="connsiteY79" fmla="*/ 4872 h 10000"/>
                <a:gd name="connsiteX80" fmla="*/ 3083 w 10000"/>
                <a:gd name="connsiteY80" fmla="*/ 4317 h 10000"/>
                <a:gd name="connsiteX81" fmla="*/ 2638 w 10000"/>
                <a:gd name="connsiteY81" fmla="*/ 4062 h 10000"/>
                <a:gd name="connsiteX82" fmla="*/ 2321 w 10000"/>
                <a:gd name="connsiteY82" fmla="*/ 4749 h 10000"/>
                <a:gd name="connsiteX83" fmla="*/ 1963 w 10000"/>
                <a:gd name="connsiteY83" fmla="*/ 4062 h 10000"/>
                <a:gd name="connsiteX84" fmla="*/ 1567 w 10000"/>
                <a:gd name="connsiteY84" fmla="*/ 4317 h 10000"/>
                <a:gd name="connsiteX85" fmla="*/ 1209 w 10000"/>
                <a:gd name="connsiteY85" fmla="*/ 4872 h 10000"/>
                <a:gd name="connsiteX86" fmla="*/ 1209 w 10000"/>
                <a:gd name="connsiteY86" fmla="*/ 4995 h 10000"/>
                <a:gd name="connsiteX87" fmla="*/ 1075 w 10000"/>
                <a:gd name="connsiteY87" fmla="*/ 4995 h 10000"/>
                <a:gd name="connsiteX88" fmla="*/ 1075 w 10000"/>
                <a:gd name="connsiteY88" fmla="*/ 1503 h 10000"/>
                <a:gd name="connsiteX89" fmla="*/ 7503 w 10000"/>
                <a:gd name="connsiteY89" fmla="*/ 6498 h 10000"/>
                <a:gd name="connsiteX90" fmla="*/ 7503 w 10000"/>
                <a:gd name="connsiteY90" fmla="*/ 6498 h 10000"/>
                <a:gd name="connsiteX91" fmla="*/ 1075 w 10000"/>
                <a:gd name="connsiteY91" fmla="*/ 6498 h 10000"/>
                <a:gd name="connsiteX92" fmla="*/ 1075 w 10000"/>
                <a:gd name="connsiteY92" fmla="*/ 5997 h 10000"/>
                <a:gd name="connsiteX93" fmla="*/ 7503 w 10000"/>
                <a:gd name="connsiteY93" fmla="*/ 5997 h 10000"/>
                <a:gd name="connsiteX94" fmla="*/ 7503 w 10000"/>
                <a:gd name="connsiteY94" fmla="*/ 6498 h 10000"/>
                <a:gd name="connsiteX95" fmla="*/ 7503 w 10000"/>
                <a:gd name="connsiteY95" fmla="*/ 4995 h 10000"/>
                <a:gd name="connsiteX96" fmla="*/ 7503 w 10000"/>
                <a:gd name="connsiteY96" fmla="*/ 4995 h 10000"/>
                <a:gd name="connsiteX97" fmla="*/ 4467 w 10000"/>
                <a:gd name="connsiteY97" fmla="*/ 4995 h 10000"/>
                <a:gd name="connsiteX98" fmla="*/ 4467 w 10000"/>
                <a:gd name="connsiteY98" fmla="*/ 4494 h 10000"/>
                <a:gd name="connsiteX99" fmla="*/ 7503 w 10000"/>
                <a:gd name="connsiteY99" fmla="*/ 4494 h 10000"/>
                <a:gd name="connsiteX100" fmla="*/ 7503 w 10000"/>
                <a:gd name="connsiteY100" fmla="*/ 4995 h 10000"/>
                <a:gd name="connsiteX101" fmla="*/ 7503 w 10000"/>
                <a:gd name="connsiteY101" fmla="*/ 3502 h 10000"/>
                <a:gd name="connsiteX102" fmla="*/ 7503 w 10000"/>
                <a:gd name="connsiteY102" fmla="*/ 3502 h 10000"/>
                <a:gd name="connsiteX103" fmla="*/ 4467 w 10000"/>
                <a:gd name="connsiteY103" fmla="*/ 3502 h 10000"/>
                <a:gd name="connsiteX104" fmla="*/ 4467 w 10000"/>
                <a:gd name="connsiteY104" fmla="*/ 3006 h 10000"/>
                <a:gd name="connsiteX105" fmla="*/ 7503 w 10000"/>
                <a:gd name="connsiteY105" fmla="*/ 3006 h 10000"/>
                <a:gd name="connsiteX106" fmla="*/ 7503 w 10000"/>
                <a:gd name="connsiteY106" fmla="*/ 3502 h 10000"/>
                <a:gd name="connsiteX107" fmla="*/ 7503 w 10000"/>
                <a:gd name="connsiteY107" fmla="*/ 2004 h 10000"/>
                <a:gd name="connsiteX108" fmla="*/ 7503 w 10000"/>
                <a:gd name="connsiteY108" fmla="*/ 2004 h 10000"/>
                <a:gd name="connsiteX109" fmla="*/ 4467 w 10000"/>
                <a:gd name="connsiteY109" fmla="*/ 2004 h 10000"/>
                <a:gd name="connsiteX110" fmla="*/ 4467 w 10000"/>
                <a:gd name="connsiteY110" fmla="*/ 1503 h 10000"/>
                <a:gd name="connsiteX111" fmla="*/ 7503 w 10000"/>
                <a:gd name="connsiteY111" fmla="*/ 1503 h 10000"/>
                <a:gd name="connsiteX112" fmla="*/ 7503 w 10000"/>
                <a:gd name="connsiteY112" fmla="*/ 2004 h 10000"/>
                <a:gd name="connsiteX0" fmla="*/ 3483 w 9737"/>
                <a:gd name="connsiteY0" fmla="*/ 9377 h 10000"/>
                <a:gd name="connsiteX1" fmla="*/ 3483 w 9737"/>
                <a:gd name="connsiteY1" fmla="*/ 9377 h 10000"/>
                <a:gd name="connsiteX2" fmla="*/ 3038 w 9737"/>
                <a:gd name="connsiteY2" fmla="*/ 10000 h 10000"/>
                <a:gd name="connsiteX3" fmla="*/ 2592 w 9737"/>
                <a:gd name="connsiteY3" fmla="*/ 9377 h 10000"/>
                <a:gd name="connsiteX4" fmla="*/ 3038 w 9737"/>
                <a:gd name="connsiteY4" fmla="*/ 8742 h 10000"/>
                <a:gd name="connsiteX5" fmla="*/ 3483 w 9737"/>
                <a:gd name="connsiteY5" fmla="*/ 9377 h 10000"/>
                <a:gd name="connsiteX6" fmla="*/ 4283 w 9737"/>
                <a:gd name="connsiteY6" fmla="*/ 8998 h 10000"/>
                <a:gd name="connsiteX7" fmla="*/ 4283 w 9737"/>
                <a:gd name="connsiteY7" fmla="*/ 8998 h 10000"/>
                <a:gd name="connsiteX8" fmla="*/ 4021 w 9737"/>
                <a:gd name="connsiteY8" fmla="*/ 9377 h 10000"/>
                <a:gd name="connsiteX9" fmla="*/ 4283 w 9737"/>
                <a:gd name="connsiteY9" fmla="*/ 9745 h 10000"/>
                <a:gd name="connsiteX10" fmla="*/ 4554 w 9737"/>
                <a:gd name="connsiteY10" fmla="*/ 9377 h 10000"/>
                <a:gd name="connsiteX11" fmla="*/ 4283 w 9737"/>
                <a:gd name="connsiteY11" fmla="*/ 8998 h 10000"/>
                <a:gd name="connsiteX12" fmla="*/ 4283 w 9737"/>
                <a:gd name="connsiteY12" fmla="*/ 8742 h 10000"/>
                <a:gd name="connsiteX13" fmla="*/ 4283 w 9737"/>
                <a:gd name="connsiteY13" fmla="*/ 8742 h 10000"/>
                <a:gd name="connsiteX14" fmla="*/ 4730 w 9737"/>
                <a:gd name="connsiteY14" fmla="*/ 9377 h 10000"/>
                <a:gd name="connsiteX15" fmla="*/ 4283 w 9737"/>
                <a:gd name="connsiteY15" fmla="*/ 10000 h 10000"/>
                <a:gd name="connsiteX16" fmla="*/ 3841 w 9737"/>
                <a:gd name="connsiteY16" fmla="*/ 9377 h 10000"/>
                <a:gd name="connsiteX17" fmla="*/ 4283 w 9737"/>
                <a:gd name="connsiteY17" fmla="*/ 8742 h 10000"/>
                <a:gd name="connsiteX18" fmla="*/ 4283 w 9737"/>
                <a:gd name="connsiteY18" fmla="*/ 8998 h 10000"/>
                <a:gd name="connsiteX19" fmla="*/ 5541 w 9737"/>
                <a:gd name="connsiteY19" fmla="*/ 8998 h 10000"/>
                <a:gd name="connsiteX20" fmla="*/ 5541 w 9737"/>
                <a:gd name="connsiteY20" fmla="*/ 8998 h 10000"/>
                <a:gd name="connsiteX21" fmla="*/ 5271 w 9737"/>
                <a:gd name="connsiteY21" fmla="*/ 9377 h 10000"/>
                <a:gd name="connsiteX22" fmla="*/ 5541 w 9737"/>
                <a:gd name="connsiteY22" fmla="*/ 9745 h 10000"/>
                <a:gd name="connsiteX23" fmla="*/ 5805 w 9737"/>
                <a:gd name="connsiteY23" fmla="*/ 9377 h 10000"/>
                <a:gd name="connsiteX24" fmla="*/ 5541 w 9737"/>
                <a:gd name="connsiteY24" fmla="*/ 8998 h 10000"/>
                <a:gd name="connsiteX25" fmla="*/ 5541 w 9737"/>
                <a:gd name="connsiteY25" fmla="*/ 8742 h 10000"/>
                <a:gd name="connsiteX26" fmla="*/ 5541 w 9737"/>
                <a:gd name="connsiteY26" fmla="*/ 8742 h 10000"/>
                <a:gd name="connsiteX27" fmla="*/ 5986 w 9737"/>
                <a:gd name="connsiteY27" fmla="*/ 9377 h 10000"/>
                <a:gd name="connsiteX28" fmla="*/ 5541 w 9737"/>
                <a:gd name="connsiteY28" fmla="*/ 10000 h 10000"/>
                <a:gd name="connsiteX29" fmla="*/ 5088 w 9737"/>
                <a:gd name="connsiteY29" fmla="*/ 9377 h 10000"/>
                <a:gd name="connsiteX30" fmla="*/ 5541 w 9737"/>
                <a:gd name="connsiteY30" fmla="*/ 8742 h 10000"/>
                <a:gd name="connsiteX31" fmla="*/ 5541 w 9737"/>
                <a:gd name="connsiteY31" fmla="*/ 8998 h 10000"/>
                <a:gd name="connsiteX32" fmla="*/ 9737 w 9737"/>
                <a:gd name="connsiteY32" fmla="*/ 3748 h 10000"/>
                <a:gd name="connsiteX33" fmla="*/ 9737 w 9737"/>
                <a:gd name="connsiteY33" fmla="*/ 3748 h 10000"/>
                <a:gd name="connsiteX34" fmla="*/ 9197 w 9737"/>
                <a:gd name="connsiteY34" fmla="*/ 3006 h 10000"/>
                <a:gd name="connsiteX35" fmla="*/ 9021 w 9737"/>
                <a:gd name="connsiteY35" fmla="*/ 3006 h 10000"/>
                <a:gd name="connsiteX36" fmla="*/ 8933 w 9737"/>
                <a:gd name="connsiteY36" fmla="*/ 3129 h 10000"/>
                <a:gd name="connsiteX37" fmla="*/ 8933 w 9737"/>
                <a:gd name="connsiteY37" fmla="*/ 3375 h 10000"/>
                <a:gd name="connsiteX38" fmla="*/ 9466 w 9737"/>
                <a:gd name="connsiteY38" fmla="*/ 4126 h 10000"/>
                <a:gd name="connsiteX39" fmla="*/ 8933 w 9737"/>
                <a:gd name="connsiteY39" fmla="*/ 5128 h 10000"/>
                <a:gd name="connsiteX40" fmla="*/ 9197 w 9737"/>
                <a:gd name="connsiteY40" fmla="*/ 5251 h 10000"/>
                <a:gd name="connsiteX41" fmla="*/ 9737 w 9737"/>
                <a:gd name="connsiteY41" fmla="*/ 3748 h 10000"/>
                <a:gd name="connsiteX42" fmla="*/ 2051 w 9737"/>
                <a:gd name="connsiteY42" fmla="*/ 3684 h 10000"/>
                <a:gd name="connsiteX43" fmla="*/ 2051 w 9737"/>
                <a:gd name="connsiteY43" fmla="*/ 3684 h 10000"/>
                <a:gd name="connsiteX44" fmla="*/ 1963 w 9737"/>
                <a:gd name="connsiteY44" fmla="*/ 3375 h 10000"/>
                <a:gd name="connsiteX45" fmla="*/ 1830 w 9737"/>
                <a:gd name="connsiteY45" fmla="*/ 3252 h 10000"/>
                <a:gd name="connsiteX46" fmla="*/ 1830 w 9737"/>
                <a:gd name="connsiteY46" fmla="*/ 3060 h 10000"/>
                <a:gd name="connsiteX47" fmla="*/ 1925 w 9737"/>
                <a:gd name="connsiteY47" fmla="*/ 2883 h 10000"/>
                <a:gd name="connsiteX48" fmla="*/ 1925 w 9737"/>
                <a:gd name="connsiteY48" fmla="*/ 2750 h 10000"/>
                <a:gd name="connsiteX49" fmla="*/ 2101 w 9737"/>
                <a:gd name="connsiteY49" fmla="*/ 2313 h 10000"/>
                <a:gd name="connsiteX50" fmla="*/ 2546 w 9737"/>
                <a:gd name="connsiteY50" fmla="*/ 2883 h 10000"/>
                <a:gd name="connsiteX51" fmla="*/ 2638 w 9737"/>
                <a:gd name="connsiteY51" fmla="*/ 2883 h 10000"/>
                <a:gd name="connsiteX52" fmla="*/ 2725 w 9737"/>
                <a:gd name="connsiteY52" fmla="*/ 3006 h 10000"/>
                <a:gd name="connsiteX53" fmla="*/ 2504 w 9737"/>
                <a:gd name="connsiteY53" fmla="*/ 3816 h 10000"/>
                <a:gd name="connsiteX54" fmla="*/ 2813 w 9737"/>
                <a:gd name="connsiteY54" fmla="*/ 3816 h 10000"/>
                <a:gd name="connsiteX55" fmla="*/ 2995 w 9737"/>
                <a:gd name="connsiteY55" fmla="*/ 2937 h 10000"/>
                <a:gd name="connsiteX56" fmla="*/ 2995 w 9737"/>
                <a:gd name="connsiteY56" fmla="*/ 2937 h 10000"/>
                <a:gd name="connsiteX57" fmla="*/ 2995 w 9737"/>
                <a:gd name="connsiteY57" fmla="*/ 2937 h 10000"/>
                <a:gd name="connsiteX58" fmla="*/ 2995 w 9737"/>
                <a:gd name="connsiteY58" fmla="*/ 2883 h 10000"/>
                <a:gd name="connsiteX59" fmla="*/ 2409 w 9737"/>
                <a:gd name="connsiteY59" fmla="*/ 1935 h 10000"/>
                <a:gd name="connsiteX60" fmla="*/ 2321 w 9737"/>
                <a:gd name="connsiteY60" fmla="*/ 1812 h 10000"/>
                <a:gd name="connsiteX61" fmla="*/ 1655 w 9737"/>
                <a:gd name="connsiteY61" fmla="*/ 2814 h 10000"/>
                <a:gd name="connsiteX62" fmla="*/ 2051 w 9737"/>
                <a:gd name="connsiteY62" fmla="*/ 3684 h 10000"/>
                <a:gd name="connsiteX63" fmla="*/ 8309 w 9737"/>
                <a:gd name="connsiteY63" fmla="*/ 0 h 10000"/>
                <a:gd name="connsiteX64" fmla="*/ 8309 w 9737"/>
                <a:gd name="connsiteY64" fmla="*/ 0 h 10000"/>
                <a:gd name="connsiteX65" fmla="*/ 225 w 9737"/>
                <a:gd name="connsiteY65" fmla="*/ 0 h 10000"/>
                <a:gd name="connsiteX66" fmla="*/ 0 w 9737"/>
                <a:gd name="connsiteY66" fmla="*/ 314 h 10000"/>
                <a:gd name="connsiteX67" fmla="*/ 0 w 9737"/>
                <a:gd name="connsiteY67" fmla="*/ 7932 h 10000"/>
                <a:gd name="connsiteX68" fmla="*/ 225 w 9737"/>
                <a:gd name="connsiteY68" fmla="*/ 8242 h 10000"/>
                <a:gd name="connsiteX69" fmla="*/ 8309 w 9737"/>
                <a:gd name="connsiteY69" fmla="*/ 8242 h 10000"/>
                <a:gd name="connsiteX70" fmla="*/ 8578 w 9737"/>
                <a:gd name="connsiteY70" fmla="*/ 7932 h 10000"/>
                <a:gd name="connsiteX71" fmla="*/ 8578 w 9737"/>
                <a:gd name="connsiteY71" fmla="*/ 314 h 10000"/>
                <a:gd name="connsiteX72" fmla="*/ 8309 w 9737"/>
                <a:gd name="connsiteY72" fmla="*/ 0 h 10000"/>
                <a:gd name="connsiteX73" fmla="*/ 1075 w 9737"/>
                <a:gd name="connsiteY73" fmla="*/ 1503 h 10000"/>
                <a:gd name="connsiteX74" fmla="*/ 1075 w 9737"/>
                <a:gd name="connsiteY74" fmla="*/ 1503 h 10000"/>
                <a:gd name="connsiteX75" fmla="*/ 3578 w 9737"/>
                <a:gd name="connsiteY75" fmla="*/ 1503 h 10000"/>
                <a:gd name="connsiteX76" fmla="*/ 3578 w 9737"/>
                <a:gd name="connsiteY76" fmla="*/ 4995 h 10000"/>
                <a:gd name="connsiteX77" fmla="*/ 3395 w 9737"/>
                <a:gd name="connsiteY77" fmla="*/ 4995 h 10000"/>
                <a:gd name="connsiteX78" fmla="*/ 3395 w 9737"/>
                <a:gd name="connsiteY78" fmla="*/ 4872 h 10000"/>
                <a:gd name="connsiteX79" fmla="*/ 3083 w 9737"/>
                <a:gd name="connsiteY79" fmla="*/ 4317 h 10000"/>
                <a:gd name="connsiteX80" fmla="*/ 2638 w 9737"/>
                <a:gd name="connsiteY80" fmla="*/ 4062 h 10000"/>
                <a:gd name="connsiteX81" fmla="*/ 2321 w 9737"/>
                <a:gd name="connsiteY81" fmla="*/ 4749 h 10000"/>
                <a:gd name="connsiteX82" fmla="*/ 1963 w 9737"/>
                <a:gd name="connsiteY82" fmla="*/ 4062 h 10000"/>
                <a:gd name="connsiteX83" fmla="*/ 1567 w 9737"/>
                <a:gd name="connsiteY83" fmla="*/ 4317 h 10000"/>
                <a:gd name="connsiteX84" fmla="*/ 1209 w 9737"/>
                <a:gd name="connsiteY84" fmla="*/ 4872 h 10000"/>
                <a:gd name="connsiteX85" fmla="*/ 1209 w 9737"/>
                <a:gd name="connsiteY85" fmla="*/ 4995 h 10000"/>
                <a:gd name="connsiteX86" fmla="*/ 1075 w 9737"/>
                <a:gd name="connsiteY86" fmla="*/ 4995 h 10000"/>
                <a:gd name="connsiteX87" fmla="*/ 1075 w 9737"/>
                <a:gd name="connsiteY87" fmla="*/ 1503 h 10000"/>
                <a:gd name="connsiteX88" fmla="*/ 7503 w 9737"/>
                <a:gd name="connsiteY88" fmla="*/ 6498 h 10000"/>
                <a:gd name="connsiteX89" fmla="*/ 7503 w 9737"/>
                <a:gd name="connsiteY89" fmla="*/ 6498 h 10000"/>
                <a:gd name="connsiteX90" fmla="*/ 1075 w 9737"/>
                <a:gd name="connsiteY90" fmla="*/ 6498 h 10000"/>
                <a:gd name="connsiteX91" fmla="*/ 1075 w 9737"/>
                <a:gd name="connsiteY91" fmla="*/ 5997 h 10000"/>
                <a:gd name="connsiteX92" fmla="*/ 7503 w 9737"/>
                <a:gd name="connsiteY92" fmla="*/ 5997 h 10000"/>
                <a:gd name="connsiteX93" fmla="*/ 7503 w 9737"/>
                <a:gd name="connsiteY93" fmla="*/ 6498 h 10000"/>
                <a:gd name="connsiteX94" fmla="*/ 7503 w 9737"/>
                <a:gd name="connsiteY94" fmla="*/ 4995 h 10000"/>
                <a:gd name="connsiteX95" fmla="*/ 7503 w 9737"/>
                <a:gd name="connsiteY95" fmla="*/ 4995 h 10000"/>
                <a:gd name="connsiteX96" fmla="*/ 4467 w 9737"/>
                <a:gd name="connsiteY96" fmla="*/ 4995 h 10000"/>
                <a:gd name="connsiteX97" fmla="*/ 4467 w 9737"/>
                <a:gd name="connsiteY97" fmla="*/ 4494 h 10000"/>
                <a:gd name="connsiteX98" fmla="*/ 7503 w 9737"/>
                <a:gd name="connsiteY98" fmla="*/ 4494 h 10000"/>
                <a:gd name="connsiteX99" fmla="*/ 7503 w 9737"/>
                <a:gd name="connsiteY99" fmla="*/ 4995 h 10000"/>
                <a:gd name="connsiteX100" fmla="*/ 7503 w 9737"/>
                <a:gd name="connsiteY100" fmla="*/ 3502 h 10000"/>
                <a:gd name="connsiteX101" fmla="*/ 7503 w 9737"/>
                <a:gd name="connsiteY101" fmla="*/ 3502 h 10000"/>
                <a:gd name="connsiteX102" fmla="*/ 4467 w 9737"/>
                <a:gd name="connsiteY102" fmla="*/ 3502 h 10000"/>
                <a:gd name="connsiteX103" fmla="*/ 4467 w 9737"/>
                <a:gd name="connsiteY103" fmla="*/ 3006 h 10000"/>
                <a:gd name="connsiteX104" fmla="*/ 7503 w 9737"/>
                <a:gd name="connsiteY104" fmla="*/ 3006 h 10000"/>
                <a:gd name="connsiteX105" fmla="*/ 7503 w 9737"/>
                <a:gd name="connsiteY105" fmla="*/ 3502 h 10000"/>
                <a:gd name="connsiteX106" fmla="*/ 7503 w 9737"/>
                <a:gd name="connsiteY106" fmla="*/ 2004 h 10000"/>
                <a:gd name="connsiteX107" fmla="*/ 7503 w 9737"/>
                <a:gd name="connsiteY107" fmla="*/ 2004 h 10000"/>
                <a:gd name="connsiteX108" fmla="*/ 4467 w 9737"/>
                <a:gd name="connsiteY108" fmla="*/ 2004 h 10000"/>
                <a:gd name="connsiteX109" fmla="*/ 4467 w 9737"/>
                <a:gd name="connsiteY109" fmla="*/ 1503 h 10000"/>
                <a:gd name="connsiteX110" fmla="*/ 7503 w 9737"/>
                <a:gd name="connsiteY110" fmla="*/ 1503 h 10000"/>
                <a:gd name="connsiteX111" fmla="*/ 7503 w 9737"/>
                <a:gd name="connsiteY111"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129 h 10000"/>
                <a:gd name="connsiteX36" fmla="*/ 9174 w 10000"/>
                <a:gd name="connsiteY36" fmla="*/ 3375 h 10000"/>
                <a:gd name="connsiteX37" fmla="*/ 9722 w 10000"/>
                <a:gd name="connsiteY37" fmla="*/ 4126 h 10000"/>
                <a:gd name="connsiteX38" fmla="*/ 9174 w 10000"/>
                <a:gd name="connsiteY38" fmla="*/ 5128 h 10000"/>
                <a:gd name="connsiteX39" fmla="*/ 9445 w 10000"/>
                <a:gd name="connsiteY39" fmla="*/ 5251 h 10000"/>
                <a:gd name="connsiteX40" fmla="*/ 10000 w 10000"/>
                <a:gd name="connsiteY40" fmla="*/ 3748 h 10000"/>
                <a:gd name="connsiteX41" fmla="*/ 2106 w 10000"/>
                <a:gd name="connsiteY41" fmla="*/ 3684 h 10000"/>
                <a:gd name="connsiteX42" fmla="*/ 2106 w 10000"/>
                <a:gd name="connsiteY42" fmla="*/ 3684 h 10000"/>
                <a:gd name="connsiteX43" fmla="*/ 2016 w 10000"/>
                <a:gd name="connsiteY43" fmla="*/ 3375 h 10000"/>
                <a:gd name="connsiteX44" fmla="*/ 1879 w 10000"/>
                <a:gd name="connsiteY44" fmla="*/ 3252 h 10000"/>
                <a:gd name="connsiteX45" fmla="*/ 1879 w 10000"/>
                <a:gd name="connsiteY45" fmla="*/ 3060 h 10000"/>
                <a:gd name="connsiteX46" fmla="*/ 1977 w 10000"/>
                <a:gd name="connsiteY46" fmla="*/ 2883 h 10000"/>
                <a:gd name="connsiteX47" fmla="*/ 1977 w 10000"/>
                <a:gd name="connsiteY47" fmla="*/ 2750 h 10000"/>
                <a:gd name="connsiteX48" fmla="*/ 2158 w 10000"/>
                <a:gd name="connsiteY48" fmla="*/ 2313 h 10000"/>
                <a:gd name="connsiteX49" fmla="*/ 2615 w 10000"/>
                <a:gd name="connsiteY49" fmla="*/ 2883 h 10000"/>
                <a:gd name="connsiteX50" fmla="*/ 2709 w 10000"/>
                <a:gd name="connsiteY50" fmla="*/ 2883 h 10000"/>
                <a:gd name="connsiteX51" fmla="*/ 2799 w 10000"/>
                <a:gd name="connsiteY51" fmla="*/ 3006 h 10000"/>
                <a:gd name="connsiteX52" fmla="*/ 2572 w 10000"/>
                <a:gd name="connsiteY52" fmla="*/ 3816 h 10000"/>
                <a:gd name="connsiteX53" fmla="*/ 2889 w 10000"/>
                <a:gd name="connsiteY53" fmla="*/ 3816 h 10000"/>
                <a:gd name="connsiteX54" fmla="*/ 3076 w 10000"/>
                <a:gd name="connsiteY54" fmla="*/ 2937 h 10000"/>
                <a:gd name="connsiteX55" fmla="*/ 3076 w 10000"/>
                <a:gd name="connsiteY55" fmla="*/ 2937 h 10000"/>
                <a:gd name="connsiteX56" fmla="*/ 3076 w 10000"/>
                <a:gd name="connsiteY56" fmla="*/ 2937 h 10000"/>
                <a:gd name="connsiteX57" fmla="*/ 3076 w 10000"/>
                <a:gd name="connsiteY57" fmla="*/ 2883 h 10000"/>
                <a:gd name="connsiteX58" fmla="*/ 2474 w 10000"/>
                <a:gd name="connsiteY58" fmla="*/ 1935 h 10000"/>
                <a:gd name="connsiteX59" fmla="*/ 2384 w 10000"/>
                <a:gd name="connsiteY59" fmla="*/ 1812 h 10000"/>
                <a:gd name="connsiteX60" fmla="*/ 1700 w 10000"/>
                <a:gd name="connsiteY60" fmla="*/ 2814 h 10000"/>
                <a:gd name="connsiteX61" fmla="*/ 2106 w 10000"/>
                <a:gd name="connsiteY61" fmla="*/ 3684 h 10000"/>
                <a:gd name="connsiteX62" fmla="*/ 8533 w 10000"/>
                <a:gd name="connsiteY62" fmla="*/ 0 h 10000"/>
                <a:gd name="connsiteX63" fmla="*/ 8533 w 10000"/>
                <a:gd name="connsiteY63" fmla="*/ 0 h 10000"/>
                <a:gd name="connsiteX64" fmla="*/ 231 w 10000"/>
                <a:gd name="connsiteY64" fmla="*/ 0 h 10000"/>
                <a:gd name="connsiteX65" fmla="*/ 0 w 10000"/>
                <a:gd name="connsiteY65" fmla="*/ 314 h 10000"/>
                <a:gd name="connsiteX66" fmla="*/ 0 w 10000"/>
                <a:gd name="connsiteY66" fmla="*/ 7932 h 10000"/>
                <a:gd name="connsiteX67" fmla="*/ 231 w 10000"/>
                <a:gd name="connsiteY67" fmla="*/ 8242 h 10000"/>
                <a:gd name="connsiteX68" fmla="*/ 8533 w 10000"/>
                <a:gd name="connsiteY68" fmla="*/ 8242 h 10000"/>
                <a:gd name="connsiteX69" fmla="*/ 8810 w 10000"/>
                <a:gd name="connsiteY69" fmla="*/ 7932 h 10000"/>
                <a:gd name="connsiteX70" fmla="*/ 8810 w 10000"/>
                <a:gd name="connsiteY70" fmla="*/ 314 h 10000"/>
                <a:gd name="connsiteX71" fmla="*/ 8533 w 10000"/>
                <a:gd name="connsiteY71" fmla="*/ 0 h 10000"/>
                <a:gd name="connsiteX72" fmla="*/ 1104 w 10000"/>
                <a:gd name="connsiteY72" fmla="*/ 1503 h 10000"/>
                <a:gd name="connsiteX73" fmla="*/ 1104 w 10000"/>
                <a:gd name="connsiteY73" fmla="*/ 1503 h 10000"/>
                <a:gd name="connsiteX74" fmla="*/ 3675 w 10000"/>
                <a:gd name="connsiteY74" fmla="*/ 1503 h 10000"/>
                <a:gd name="connsiteX75" fmla="*/ 3675 w 10000"/>
                <a:gd name="connsiteY75" fmla="*/ 4995 h 10000"/>
                <a:gd name="connsiteX76" fmla="*/ 3487 w 10000"/>
                <a:gd name="connsiteY76" fmla="*/ 4995 h 10000"/>
                <a:gd name="connsiteX77" fmla="*/ 3487 w 10000"/>
                <a:gd name="connsiteY77" fmla="*/ 4872 h 10000"/>
                <a:gd name="connsiteX78" fmla="*/ 3166 w 10000"/>
                <a:gd name="connsiteY78" fmla="*/ 4317 h 10000"/>
                <a:gd name="connsiteX79" fmla="*/ 2709 w 10000"/>
                <a:gd name="connsiteY79" fmla="*/ 4062 h 10000"/>
                <a:gd name="connsiteX80" fmla="*/ 2384 w 10000"/>
                <a:gd name="connsiteY80" fmla="*/ 4749 h 10000"/>
                <a:gd name="connsiteX81" fmla="*/ 2016 w 10000"/>
                <a:gd name="connsiteY81" fmla="*/ 4062 h 10000"/>
                <a:gd name="connsiteX82" fmla="*/ 1609 w 10000"/>
                <a:gd name="connsiteY82" fmla="*/ 4317 h 10000"/>
                <a:gd name="connsiteX83" fmla="*/ 1242 w 10000"/>
                <a:gd name="connsiteY83" fmla="*/ 4872 h 10000"/>
                <a:gd name="connsiteX84" fmla="*/ 1242 w 10000"/>
                <a:gd name="connsiteY84" fmla="*/ 4995 h 10000"/>
                <a:gd name="connsiteX85" fmla="*/ 1104 w 10000"/>
                <a:gd name="connsiteY85" fmla="*/ 4995 h 10000"/>
                <a:gd name="connsiteX86" fmla="*/ 1104 w 10000"/>
                <a:gd name="connsiteY86" fmla="*/ 1503 h 10000"/>
                <a:gd name="connsiteX87" fmla="*/ 7706 w 10000"/>
                <a:gd name="connsiteY87" fmla="*/ 6498 h 10000"/>
                <a:gd name="connsiteX88" fmla="*/ 7706 w 10000"/>
                <a:gd name="connsiteY88" fmla="*/ 6498 h 10000"/>
                <a:gd name="connsiteX89" fmla="*/ 1104 w 10000"/>
                <a:gd name="connsiteY89" fmla="*/ 6498 h 10000"/>
                <a:gd name="connsiteX90" fmla="*/ 1104 w 10000"/>
                <a:gd name="connsiteY90" fmla="*/ 5997 h 10000"/>
                <a:gd name="connsiteX91" fmla="*/ 7706 w 10000"/>
                <a:gd name="connsiteY91" fmla="*/ 5997 h 10000"/>
                <a:gd name="connsiteX92" fmla="*/ 7706 w 10000"/>
                <a:gd name="connsiteY92" fmla="*/ 6498 h 10000"/>
                <a:gd name="connsiteX93" fmla="*/ 7706 w 10000"/>
                <a:gd name="connsiteY93" fmla="*/ 4995 h 10000"/>
                <a:gd name="connsiteX94" fmla="*/ 7706 w 10000"/>
                <a:gd name="connsiteY94" fmla="*/ 4995 h 10000"/>
                <a:gd name="connsiteX95" fmla="*/ 4588 w 10000"/>
                <a:gd name="connsiteY95" fmla="*/ 4995 h 10000"/>
                <a:gd name="connsiteX96" fmla="*/ 4588 w 10000"/>
                <a:gd name="connsiteY96" fmla="*/ 4494 h 10000"/>
                <a:gd name="connsiteX97" fmla="*/ 7706 w 10000"/>
                <a:gd name="connsiteY97" fmla="*/ 4494 h 10000"/>
                <a:gd name="connsiteX98" fmla="*/ 7706 w 10000"/>
                <a:gd name="connsiteY98" fmla="*/ 4995 h 10000"/>
                <a:gd name="connsiteX99" fmla="*/ 7706 w 10000"/>
                <a:gd name="connsiteY99" fmla="*/ 3502 h 10000"/>
                <a:gd name="connsiteX100" fmla="*/ 7706 w 10000"/>
                <a:gd name="connsiteY100" fmla="*/ 3502 h 10000"/>
                <a:gd name="connsiteX101" fmla="*/ 4588 w 10000"/>
                <a:gd name="connsiteY101" fmla="*/ 3502 h 10000"/>
                <a:gd name="connsiteX102" fmla="*/ 4588 w 10000"/>
                <a:gd name="connsiteY102" fmla="*/ 3006 h 10000"/>
                <a:gd name="connsiteX103" fmla="*/ 7706 w 10000"/>
                <a:gd name="connsiteY103" fmla="*/ 3006 h 10000"/>
                <a:gd name="connsiteX104" fmla="*/ 7706 w 10000"/>
                <a:gd name="connsiteY104" fmla="*/ 3502 h 10000"/>
                <a:gd name="connsiteX105" fmla="*/ 7706 w 10000"/>
                <a:gd name="connsiteY105" fmla="*/ 2004 h 10000"/>
                <a:gd name="connsiteX106" fmla="*/ 7706 w 10000"/>
                <a:gd name="connsiteY106" fmla="*/ 2004 h 10000"/>
                <a:gd name="connsiteX107" fmla="*/ 4588 w 10000"/>
                <a:gd name="connsiteY107" fmla="*/ 2004 h 10000"/>
                <a:gd name="connsiteX108" fmla="*/ 4588 w 10000"/>
                <a:gd name="connsiteY108" fmla="*/ 1503 h 10000"/>
                <a:gd name="connsiteX109" fmla="*/ 7706 w 10000"/>
                <a:gd name="connsiteY109" fmla="*/ 1503 h 10000"/>
                <a:gd name="connsiteX110" fmla="*/ 7706 w 10000"/>
                <a:gd name="connsiteY110"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375 h 10000"/>
                <a:gd name="connsiteX36" fmla="*/ 9722 w 10000"/>
                <a:gd name="connsiteY36" fmla="*/ 4126 h 10000"/>
                <a:gd name="connsiteX37" fmla="*/ 9174 w 10000"/>
                <a:gd name="connsiteY37" fmla="*/ 5128 h 10000"/>
                <a:gd name="connsiteX38" fmla="*/ 9445 w 10000"/>
                <a:gd name="connsiteY38" fmla="*/ 5251 h 10000"/>
                <a:gd name="connsiteX39" fmla="*/ 10000 w 10000"/>
                <a:gd name="connsiteY39" fmla="*/ 3748 h 10000"/>
                <a:gd name="connsiteX40" fmla="*/ 2106 w 10000"/>
                <a:gd name="connsiteY40" fmla="*/ 3684 h 10000"/>
                <a:gd name="connsiteX41" fmla="*/ 2106 w 10000"/>
                <a:gd name="connsiteY41" fmla="*/ 3684 h 10000"/>
                <a:gd name="connsiteX42" fmla="*/ 2016 w 10000"/>
                <a:gd name="connsiteY42" fmla="*/ 3375 h 10000"/>
                <a:gd name="connsiteX43" fmla="*/ 1879 w 10000"/>
                <a:gd name="connsiteY43" fmla="*/ 3252 h 10000"/>
                <a:gd name="connsiteX44" fmla="*/ 1879 w 10000"/>
                <a:gd name="connsiteY44" fmla="*/ 3060 h 10000"/>
                <a:gd name="connsiteX45" fmla="*/ 1977 w 10000"/>
                <a:gd name="connsiteY45" fmla="*/ 2883 h 10000"/>
                <a:gd name="connsiteX46" fmla="*/ 1977 w 10000"/>
                <a:gd name="connsiteY46" fmla="*/ 2750 h 10000"/>
                <a:gd name="connsiteX47" fmla="*/ 2158 w 10000"/>
                <a:gd name="connsiteY47" fmla="*/ 2313 h 10000"/>
                <a:gd name="connsiteX48" fmla="*/ 2615 w 10000"/>
                <a:gd name="connsiteY48" fmla="*/ 2883 h 10000"/>
                <a:gd name="connsiteX49" fmla="*/ 2709 w 10000"/>
                <a:gd name="connsiteY49" fmla="*/ 2883 h 10000"/>
                <a:gd name="connsiteX50" fmla="*/ 2799 w 10000"/>
                <a:gd name="connsiteY50" fmla="*/ 3006 h 10000"/>
                <a:gd name="connsiteX51" fmla="*/ 2572 w 10000"/>
                <a:gd name="connsiteY51" fmla="*/ 3816 h 10000"/>
                <a:gd name="connsiteX52" fmla="*/ 2889 w 10000"/>
                <a:gd name="connsiteY52" fmla="*/ 3816 h 10000"/>
                <a:gd name="connsiteX53" fmla="*/ 3076 w 10000"/>
                <a:gd name="connsiteY53" fmla="*/ 2937 h 10000"/>
                <a:gd name="connsiteX54" fmla="*/ 3076 w 10000"/>
                <a:gd name="connsiteY54" fmla="*/ 2937 h 10000"/>
                <a:gd name="connsiteX55" fmla="*/ 3076 w 10000"/>
                <a:gd name="connsiteY55" fmla="*/ 2937 h 10000"/>
                <a:gd name="connsiteX56" fmla="*/ 3076 w 10000"/>
                <a:gd name="connsiteY56" fmla="*/ 2883 h 10000"/>
                <a:gd name="connsiteX57" fmla="*/ 2474 w 10000"/>
                <a:gd name="connsiteY57" fmla="*/ 1935 h 10000"/>
                <a:gd name="connsiteX58" fmla="*/ 2384 w 10000"/>
                <a:gd name="connsiteY58" fmla="*/ 1812 h 10000"/>
                <a:gd name="connsiteX59" fmla="*/ 1700 w 10000"/>
                <a:gd name="connsiteY59" fmla="*/ 2814 h 10000"/>
                <a:gd name="connsiteX60" fmla="*/ 2106 w 10000"/>
                <a:gd name="connsiteY60" fmla="*/ 3684 h 10000"/>
                <a:gd name="connsiteX61" fmla="*/ 8533 w 10000"/>
                <a:gd name="connsiteY61" fmla="*/ 0 h 10000"/>
                <a:gd name="connsiteX62" fmla="*/ 8533 w 10000"/>
                <a:gd name="connsiteY62" fmla="*/ 0 h 10000"/>
                <a:gd name="connsiteX63" fmla="*/ 231 w 10000"/>
                <a:gd name="connsiteY63" fmla="*/ 0 h 10000"/>
                <a:gd name="connsiteX64" fmla="*/ 0 w 10000"/>
                <a:gd name="connsiteY64" fmla="*/ 314 h 10000"/>
                <a:gd name="connsiteX65" fmla="*/ 0 w 10000"/>
                <a:gd name="connsiteY65" fmla="*/ 7932 h 10000"/>
                <a:gd name="connsiteX66" fmla="*/ 231 w 10000"/>
                <a:gd name="connsiteY66" fmla="*/ 8242 h 10000"/>
                <a:gd name="connsiteX67" fmla="*/ 8533 w 10000"/>
                <a:gd name="connsiteY67" fmla="*/ 8242 h 10000"/>
                <a:gd name="connsiteX68" fmla="*/ 8810 w 10000"/>
                <a:gd name="connsiteY68" fmla="*/ 7932 h 10000"/>
                <a:gd name="connsiteX69" fmla="*/ 8810 w 10000"/>
                <a:gd name="connsiteY69" fmla="*/ 314 h 10000"/>
                <a:gd name="connsiteX70" fmla="*/ 8533 w 10000"/>
                <a:gd name="connsiteY70" fmla="*/ 0 h 10000"/>
                <a:gd name="connsiteX71" fmla="*/ 1104 w 10000"/>
                <a:gd name="connsiteY71" fmla="*/ 1503 h 10000"/>
                <a:gd name="connsiteX72" fmla="*/ 1104 w 10000"/>
                <a:gd name="connsiteY72" fmla="*/ 1503 h 10000"/>
                <a:gd name="connsiteX73" fmla="*/ 3675 w 10000"/>
                <a:gd name="connsiteY73" fmla="*/ 1503 h 10000"/>
                <a:gd name="connsiteX74" fmla="*/ 3675 w 10000"/>
                <a:gd name="connsiteY74" fmla="*/ 4995 h 10000"/>
                <a:gd name="connsiteX75" fmla="*/ 3487 w 10000"/>
                <a:gd name="connsiteY75" fmla="*/ 4995 h 10000"/>
                <a:gd name="connsiteX76" fmla="*/ 3487 w 10000"/>
                <a:gd name="connsiteY76" fmla="*/ 4872 h 10000"/>
                <a:gd name="connsiteX77" fmla="*/ 3166 w 10000"/>
                <a:gd name="connsiteY77" fmla="*/ 4317 h 10000"/>
                <a:gd name="connsiteX78" fmla="*/ 2709 w 10000"/>
                <a:gd name="connsiteY78" fmla="*/ 4062 h 10000"/>
                <a:gd name="connsiteX79" fmla="*/ 2384 w 10000"/>
                <a:gd name="connsiteY79" fmla="*/ 4749 h 10000"/>
                <a:gd name="connsiteX80" fmla="*/ 2016 w 10000"/>
                <a:gd name="connsiteY80" fmla="*/ 4062 h 10000"/>
                <a:gd name="connsiteX81" fmla="*/ 1609 w 10000"/>
                <a:gd name="connsiteY81" fmla="*/ 4317 h 10000"/>
                <a:gd name="connsiteX82" fmla="*/ 1242 w 10000"/>
                <a:gd name="connsiteY82" fmla="*/ 4872 h 10000"/>
                <a:gd name="connsiteX83" fmla="*/ 1242 w 10000"/>
                <a:gd name="connsiteY83" fmla="*/ 4995 h 10000"/>
                <a:gd name="connsiteX84" fmla="*/ 1104 w 10000"/>
                <a:gd name="connsiteY84" fmla="*/ 4995 h 10000"/>
                <a:gd name="connsiteX85" fmla="*/ 1104 w 10000"/>
                <a:gd name="connsiteY85" fmla="*/ 1503 h 10000"/>
                <a:gd name="connsiteX86" fmla="*/ 7706 w 10000"/>
                <a:gd name="connsiteY86" fmla="*/ 6498 h 10000"/>
                <a:gd name="connsiteX87" fmla="*/ 7706 w 10000"/>
                <a:gd name="connsiteY87" fmla="*/ 6498 h 10000"/>
                <a:gd name="connsiteX88" fmla="*/ 1104 w 10000"/>
                <a:gd name="connsiteY88" fmla="*/ 6498 h 10000"/>
                <a:gd name="connsiteX89" fmla="*/ 1104 w 10000"/>
                <a:gd name="connsiteY89" fmla="*/ 5997 h 10000"/>
                <a:gd name="connsiteX90" fmla="*/ 7706 w 10000"/>
                <a:gd name="connsiteY90" fmla="*/ 5997 h 10000"/>
                <a:gd name="connsiteX91" fmla="*/ 7706 w 10000"/>
                <a:gd name="connsiteY91" fmla="*/ 6498 h 10000"/>
                <a:gd name="connsiteX92" fmla="*/ 7706 w 10000"/>
                <a:gd name="connsiteY92" fmla="*/ 4995 h 10000"/>
                <a:gd name="connsiteX93" fmla="*/ 7706 w 10000"/>
                <a:gd name="connsiteY93" fmla="*/ 4995 h 10000"/>
                <a:gd name="connsiteX94" fmla="*/ 4588 w 10000"/>
                <a:gd name="connsiteY94" fmla="*/ 4995 h 10000"/>
                <a:gd name="connsiteX95" fmla="*/ 4588 w 10000"/>
                <a:gd name="connsiteY95" fmla="*/ 4494 h 10000"/>
                <a:gd name="connsiteX96" fmla="*/ 7706 w 10000"/>
                <a:gd name="connsiteY96" fmla="*/ 4494 h 10000"/>
                <a:gd name="connsiteX97" fmla="*/ 7706 w 10000"/>
                <a:gd name="connsiteY97" fmla="*/ 4995 h 10000"/>
                <a:gd name="connsiteX98" fmla="*/ 7706 w 10000"/>
                <a:gd name="connsiteY98" fmla="*/ 3502 h 10000"/>
                <a:gd name="connsiteX99" fmla="*/ 7706 w 10000"/>
                <a:gd name="connsiteY99" fmla="*/ 3502 h 10000"/>
                <a:gd name="connsiteX100" fmla="*/ 4588 w 10000"/>
                <a:gd name="connsiteY100" fmla="*/ 3502 h 10000"/>
                <a:gd name="connsiteX101" fmla="*/ 4588 w 10000"/>
                <a:gd name="connsiteY101" fmla="*/ 3006 h 10000"/>
                <a:gd name="connsiteX102" fmla="*/ 7706 w 10000"/>
                <a:gd name="connsiteY102" fmla="*/ 3006 h 10000"/>
                <a:gd name="connsiteX103" fmla="*/ 7706 w 10000"/>
                <a:gd name="connsiteY103" fmla="*/ 3502 h 10000"/>
                <a:gd name="connsiteX104" fmla="*/ 7706 w 10000"/>
                <a:gd name="connsiteY104" fmla="*/ 2004 h 10000"/>
                <a:gd name="connsiteX105" fmla="*/ 7706 w 10000"/>
                <a:gd name="connsiteY105" fmla="*/ 2004 h 10000"/>
                <a:gd name="connsiteX106" fmla="*/ 4588 w 10000"/>
                <a:gd name="connsiteY106" fmla="*/ 2004 h 10000"/>
                <a:gd name="connsiteX107" fmla="*/ 4588 w 10000"/>
                <a:gd name="connsiteY107" fmla="*/ 1503 h 10000"/>
                <a:gd name="connsiteX108" fmla="*/ 7706 w 10000"/>
                <a:gd name="connsiteY108" fmla="*/ 1503 h 10000"/>
                <a:gd name="connsiteX109" fmla="*/ 7706 w 10000"/>
                <a:gd name="connsiteY109"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174 w 10000"/>
                <a:gd name="connsiteY34" fmla="*/ 3375 h 10000"/>
                <a:gd name="connsiteX35" fmla="*/ 9722 w 10000"/>
                <a:gd name="connsiteY35" fmla="*/ 4126 h 10000"/>
                <a:gd name="connsiteX36" fmla="*/ 9174 w 10000"/>
                <a:gd name="connsiteY36" fmla="*/ 5128 h 10000"/>
                <a:gd name="connsiteX37" fmla="*/ 9445 w 10000"/>
                <a:gd name="connsiteY37" fmla="*/ 5251 h 10000"/>
                <a:gd name="connsiteX38" fmla="*/ 10000 w 10000"/>
                <a:gd name="connsiteY38" fmla="*/ 3748 h 10000"/>
                <a:gd name="connsiteX39" fmla="*/ 2106 w 10000"/>
                <a:gd name="connsiteY39" fmla="*/ 3684 h 10000"/>
                <a:gd name="connsiteX40" fmla="*/ 2106 w 10000"/>
                <a:gd name="connsiteY40" fmla="*/ 3684 h 10000"/>
                <a:gd name="connsiteX41" fmla="*/ 2016 w 10000"/>
                <a:gd name="connsiteY41" fmla="*/ 3375 h 10000"/>
                <a:gd name="connsiteX42" fmla="*/ 1879 w 10000"/>
                <a:gd name="connsiteY42" fmla="*/ 3252 h 10000"/>
                <a:gd name="connsiteX43" fmla="*/ 1879 w 10000"/>
                <a:gd name="connsiteY43" fmla="*/ 3060 h 10000"/>
                <a:gd name="connsiteX44" fmla="*/ 1977 w 10000"/>
                <a:gd name="connsiteY44" fmla="*/ 2883 h 10000"/>
                <a:gd name="connsiteX45" fmla="*/ 1977 w 10000"/>
                <a:gd name="connsiteY45" fmla="*/ 2750 h 10000"/>
                <a:gd name="connsiteX46" fmla="*/ 2158 w 10000"/>
                <a:gd name="connsiteY46" fmla="*/ 2313 h 10000"/>
                <a:gd name="connsiteX47" fmla="*/ 2615 w 10000"/>
                <a:gd name="connsiteY47" fmla="*/ 2883 h 10000"/>
                <a:gd name="connsiteX48" fmla="*/ 2709 w 10000"/>
                <a:gd name="connsiteY48" fmla="*/ 2883 h 10000"/>
                <a:gd name="connsiteX49" fmla="*/ 2799 w 10000"/>
                <a:gd name="connsiteY49" fmla="*/ 3006 h 10000"/>
                <a:gd name="connsiteX50" fmla="*/ 2572 w 10000"/>
                <a:gd name="connsiteY50" fmla="*/ 3816 h 10000"/>
                <a:gd name="connsiteX51" fmla="*/ 2889 w 10000"/>
                <a:gd name="connsiteY51" fmla="*/ 3816 h 10000"/>
                <a:gd name="connsiteX52" fmla="*/ 3076 w 10000"/>
                <a:gd name="connsiteY52" fmla="*/ 2937 h 10000"/>
                <a:gd name="connsiteX53" fmla="*/ 3076 w 10000"/>
                <a:gd name="connsiteY53" fmla="*/ 2937 h 10000"/>
                <a:gd name="connsiteX54" fmla="*/ 3076 w 10000"/>
                <a:gd name="connsiteY54" fmla="*/ 2937 h 10000"/>
                <a:gd name="connsiteX55" fmla="*/ 3076 w 10000"/>
                <a:gd name="connsiteY55" fmla="*/ 2883 h 10000"/>
                <a:gd name="connsiteX56" fmla="*/ 2474 w 10000"/>
                <a:gd name="connsiteY56" fmla="*/ 1935 h 10000"/>
                <a:gd name="connsiteX57" fmla="*/ 2384 w 10000"/>
                <a:gd name="connsiteY57" fmla="*/ 1812 h 10000"/>
                <a:gd name="connsiteX58" fmla="*/ 1700 w 10000"/>
                <a:gd name="connsiteY58" fmla="*/ 2814 h 10000"/>
                <a:gd name="connsiteX59" fmla="*/ 2106 w 10000"/>
                <a:gd name="connsiteY59" fmla="*/ 3684 h 10000"/>
                <a:gd name="connsiteX60" fmla="*/ 8533 w 10000"/>
                <a:gd name="connsiteY60" fmla="*/ 0 h 10000"/>
                <a:gd name="connsiteX61" fmla="*/ 8533 w 10000"/>
                <a:gd name="connsiteY61" fmla="*/ 0 h 10000"/>
                <a:gd name="connsiteX62" fmla="*/ 231 w 10000"/>
                <a:gd name="connsiteY62" fmla="*/ 0 h 10000"/>
                <a:gd name="connsiteX63" fmla="*/ 0 w 10000"/>
                <a:gd name="connsiteY63" fmla="*/ 314 h 10000"/>
                <a:gd name="connsiteX64" fmla="*/ 0 w 10000"/>
                <a:gd name="connsiteY64" fmla="*/ 7932 h 10000"/>
                <a:gd name="connsiteX65" fmla="*/ 231 w 10000"/>
                <a:gd name="connsiteY65" fmla="*/ 8242 h 10000"/>
                <a:gd name="connsiteX66" fmla="*/ 8533 w 10000"/>
                <a:gd name="connsiteY66" fmla="*/ 8242 h 10000"/>
                <a:gd name="connsiteX67" fmla="*/ 8810 w 10000"/>
                <a:gd name="connsiteY67" fmla="*/ 7932 h 10000"/>
                <a:gd name="connsiteX68" fmla="*/ 8810 w 10000"/>
                <a:gd name="connsiteY68" fmla="*/ 314 h 10000"/>
                <a:gd name="connsiteX69" fmla="*/ 8533 w 10000"/>
                <a:gd name="connsiteY69" fmla="*/ 0 h 10000"/>
                <a:gd name="connsiteX70" fmla="*/ 1104 w 10000"/>
                <a:gd name="connsiteY70" fmla="*/ 1503 h 10000"/>
                <a:gd name="connsiteX71" fmla="*/ 1104 w 10000"/>
                <a:gd name="connsiteY71" fmla="*/ 1503 h 10000"/>
                <a:gd name="connsiteX72" fmla="*/ 3675 w 10000"/>
                <a:gd name="connsiteY72" fmla="*/ 1503 h 10000"/>
                <a:gd name="connsiteX73" fmla="*/ 3675 w 10000"/>
                <a:gd name="connsiteY73" fmla="*/ 4995 h 10000"/>
                <a:gd name="connsiteX74" fmla="*/ 3487 w 10000"/>
                <a:gd name="connsiteY74" fmla="*/ 4995 h 10000"/>
                <a:gd name="connsiteX75" fmla="*/ 3487 w 10000"/>
                <a:gd name="connsiteY75" fmla="*/ 4872 h 10000"/>
                <a:gd name="connsiteX76" fmla="*/ 3166 w 10000"/>
                <a:gd name="connsiteY76" fmla="*/ 4317 h 10000"/>
                <a:gd name="connsiteX77" fmla="*/ 2709 w 10000"/>
                <a:gd name="connsiteY77" fmla="*/ 4062 h 10000"/>
                <a:gd name="connsiteX78" fmla="*/ 2384 w 10000"/>
                <a:gd name="connsiteY78" fmla="*/ 4749 h 10000"/>
                <a:gd name="connsiteX79" fmla="*/ 2016 w 10000"/>
                <a:gd name="connsiteY79" fmla="*/ 4062 h 10000"/>
                <a:gd name="connsiteX80" fmla="*/ 1609 w 10000"/>
                <a:gd name="connsiteY80" fmla="*/ 4317 h 10000"/>
                <a:gd name="connsiteX81" fmla="*/ 1242 w 10000"/>
                <a:gd name="connsiteY81" fmla="*/ 4872 h 10000"/>
                <a:gd name="connsiteX82" fmla="*/ 1242 w 10000"/>
                <a:gd name="connsiteY82" fmla="*/ 4995 h 10000"/>
                <a:gd name="connsiteX83" fmla="*/ 1104 w 10000"/>
                <a:gd name="connsiteY83" fmla="*/ 4995 h 10000"/>
                <a:gd name="connsiteX84" fmla="*/ 1104 w 10000"/>
                <a:gd name="connsiteY84" fmla="*/ 1503 h 10000"/>
                <a:gd name="connsiteX85" fmla="*/ 7706 w 10000"/>
                <a:gd name="connsiteY85" fmla="*/ 6498 h 10000"/>
                <a:gd name="connsiteX86" fmla="*/ 7706 w 10000"/>
                <a:gd name="connsiteY86" fmla="*/ 6498 h 10000"/>
                <a:gd name="connsiteX87" fmla="*/ 1104 w 10000"/>
                <a:gd name="connsiteY87" fmla="*/ 6498 h 10000"/>
                <a:gd name="connsiteX88" fmla="*/ 1104 w 10000"/>
                <a:gd name="connsiteY88" fmla="*/ 5997 h 10000"/>
                <a:gd name="connsiteX89" fmla="*/ 7706 w 10000"/>
                <a:gd name="connsiteY89" fmla="*/ 5997 h 10000"/>
                <a:gd name="connsiteX90" fmla="*/ 7706 w 10000"/>
                <a:gd name="connsiteY90" fmla="*/ 6498 h 10000"/>
                <a:gd name="connsiteX91" fmla="*/ 7706 w 10000"/>
                <a:gd name="connsiteY91" fmla="*/ 4995 h 10000"/>
                <a:gd name="connsiteX92" fmla="*/ 7706 w 10000"/>
                <a:gd name="connsiteY92" fmla="*/ 4995 h 10000"/>
                <a:gd name="connsiteX93" fmla="*/ 4588 w 10000"/>
                <a:gd name="connsiteY93" fmla="*/ 4995 h 10000"/>
                <a:gd name="connsiteX94" fmla="*/ 4588 w 10000"/>
                <a:gd name="connsiteY94" fmla="*/ 4494 h 10000"/>
                <a:gd name="connsiteX95" fmla="*/ 7706 w 10000"/>
                <a:gd name="connsiteY95" fmla="*/ 4494 h 10000"/>
                <a:gd name="connsiteX96" fmla="*/ 7706 w 10000"/>
                <a:gd name="connsiteY96" fmla="*/ 4995 h 10000"/>
                <a:gd name="connsiteX97" fmla="*/ 7706 w 10000"/>
                <a:gd name="connsiteY97" fmla="*/ 3502 h 10000"/>
                <a:gd name="connsiteX98" fmla="*/ 7706 w 10000"/>
                <a:gd name="connsiteY98" fmla="*/ 3502 h 10000"/>
                <a:gd name="connsiteX99" fmla="*/ 4588 w 10000"/>
                <a:gd name="connsiteY99" fmla="*/ 3502 h 10000"/>
                <a:gd name="connsiteX100" fmla="*/ 4588 w 10000"/>
                <a:gd name="connsiteY100" fmla="*/ 3006 h 10000"/>
                <a:gd name="connsiteX101" fmla="*/ 7706 w 10000"/>
                <a:gd name="connsiteY101" fmla="*/ 3006 h 10000"/>
                <a:gd name="connsiteX102" fmla="*/ 7706 w 10000"/>
                <a:gd name="connsiteY102" fmla="*/ 3502 h 10000"/>
                <a:gd name="connsiteX103" fmla="*/ 7706 w 10000"/>
                <a:gd name="connsiteY103" fmla="*/ 2004 h 10000"/>
                <a:gd name="connsiteX104" fmla="*/ 7706 w 10000"/>
                <a:gd name="connsiteY104" fmla="*/ 2004 h 10000"/>
                <a:gd name="connsiteX105" fmla="*/ 4588 w 10000"/>
                <a:gd name="connsiteY105" fmla="*/ 2004 h 10000"/>
                <a:gd name="connsiteX106" fmla="*/ 4588 w 10000"/>
                <a:gd name="connsiteY106" fmla="*/ 1503 h 10000"/>
                <a:gd name="connsiteX107" fmla="*/ 7706 w 10000"/>
                <a:gd name="connsiteY107" fmla="*/ 1503 h 10000"/>
                <a:gd name="connsiteX108" fmla="*/ 7706 w 10000"/>
                <a:gd name="connsiteY108"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174 w 10000"/>
                <a:gd name="connsiteY35" fmla="*/ 5128 h 10000"/>
                <a:gd name="connsiteX36" fmla="*/ 9445 w 10000"/>
                <a:gd name="connsiteY36" fmla="*/ 5251 h 10000"/>
                <a:gd name="connsiteX37" fmla="*/ 10000 w 10000"/>
                <a:gd name="connsiteY37" fmla="*/ 3748 h 10000"/>
                <a:gd name="connsiteX38" fmla="*/ 2106 w 10000"/>
                <a:gd name="connsiteY38" fmla="*/ 3684 h 10000"/>
                <a:gd name="connsiteX39" fmla="*/ 2106 w 10000"/>
                <a:gd name="connsiteY39" fmla="*/ 3684 h 10000"/>
                <a:gd name="connsiteX40" fmla="*/ 2016 w 10000"/>
                <a:gd name="connsiteY40" fmla="*/ 3375 h 10000"/>
                <a:gd name="connsiteX41" fmla="*/ 1879 w 10000"/>
                <a:gd name="connsiteY41" fmla="*/ 3252 h 10000"/>
                <a:gd name="connsiteX42" fmla="*/ 1879 w 10000"/>
                <a:gd name="connsiteY42" fmla="*/ 3060 h 10000"/>
                <a:gd name="connsiteX43" fmla="*/ 1977 w 10000"/>
                <a:gd name="connsiteY43" fmla="*/ 2883 h 10000"/>
                <a:gd name="connsiteX44" fmla="*/ 1977 w 10000"/>
                <a:gd name="connsiteY44" fmla="*/ 2750 h 10000"/>
                <a:gd name="connsiteX45" fmla="*/ 2158 w 10000"/>
                <a:gd name="connsiteY45" fmla="*/ 2313 h 10000"/>
                <a:gd name="connsiteX46" fmla="*/ 2615 w 10000"/>
                <a:gd name="connsiteY46" fmla="*/ 2883 h 10000"/>
                <a:gd name="connsiteX47" fmla="*/ 2709 w 10000"/>
                <a:gd name="connsiteY47" fmla="*/ 2883 h 10000"/>
                <a:gd name="connsiteX48" fmla="*/ 2799 w 10000"/>
                <a:gd name="connsiteY48" fmla="*/ 3006 h 10000"/>
                <a:gd name="connsiteX49" fmla="*/ 2572 w 10000"/>
                <a:gd name="connsiteY49" fmla="*/ 3816 h 10000"/>
                <a:gd name="connsiteX50" fmla="*/ 2889 w 10000"/>
                <a:gd name="connsiteY50" fmla="*/ 3816 h 10000"/>
                <a:gd name="connsiteX51" fmla="*/ 3076 w 10000"/>
                <a:gd name="connsiteY51" fmla="*/ 2937 h 10000"/>
                <a:gd name="connsiteX52" fmla="*/ 3076 w 10000"/>
                <a:gd name="connsiteY52" fmla="*/ 2937 h 10000"/>
                <a:gd name="connsiteX53" fmla="*/ 3076 w 10000"/>
                <a:gd name="connsiteY53" fmla="*/ 2937 h 10000"/>
                <a:gd name="connsiteX54" fmla="*/ 3076 w 10000"/>
                <a:gd name="connsiteY54" fmla="*/ 2883 h 10000"/>
                <a:gd name="connsiteX55" fmla="*/ 2474 w 10000"/>
                <a:gd name="connsiteY55" fmla="*/ 1935 h 10000"/>
                <a:gd name="connsiteX56" fmla="*/ 2384 w 10000"/>
                <a:gd name="connsiteY56" fmla="*/ 1812 h 10000"/>
                <a:gd name="connsiteX57" fmla="*/ 1700 w 10000"/>
                <a:gd name="connsiteY57" fmla="*/ 2814 h 10000"/>
                <a:gd name="connsiteX58" fmla="*/ 2106 w 10000"/>
                <a:gd name="connsiteY58" fmla="*/ 3684 h 10000"/>
                <a:gd name="connsiteX59" fmla="*/ 8533 w 10000"/>
                <a:gd name="connsiteY59" fmla="*/ 0 h 10000"/>
                <a:gd name="connsiteX60" fmla="*/ 8533 w 10000"/>
                <a:gd name="connsiteY60" fmla="*/ 0 h 10000"/>
                <a:gd name="connsiteX61" fmla="*/ 231 w 10000"/>
                <a:gd name="connsiteY61" fmla="*/ 0 h 10000"/>
                <a:gd name="connsiteX62" fmla="*/ 0 w 10000"/>
                <a:gd name="connsiteY62" fmla="*/ 314 h 10000"/>
                <a:gd name="connsiteX63" fmla="*/ 0 w 10000"/>
                <a:gd name="connsiteY63" fmla="*/ 7932 h 10000"/>
                <a:gd name="connsiteX64" fmla="*/ 231 w 10000"/>
                <a:gd name="connsiteY64" fmla="*/ 8242 h 10000"/>
                <a:gd name="connsiteX65" fmla="*/ 8533 w 10000"/>
                <a:gd name="connsiteY65" fmla="*/ 8242 h 10000"/>
                <a:gd name="connsiteX66" fmla="*/ 8810 w 10000"/>
                <a:gd name="connsiteY66" fmla="*/ 7932 h 10000"/>
                <a:gd name="connsiteX67" fmla="*/ 8810 w 10000"/>
                <a:gd name="connsiteY67" fmla="*/ 314 h 10000"/>
                <a:gd name="connsiteX68" fmla="*/ 8533 w 10000"/>
                <a:gd name="connsiteY68" fmla="*/ 0 h 10000"/>
                <a:gd name="connsiteX69" fmla="*/ 1104 w 10000"/>
                <a:gd name="connsiteY69" fmla="*/ 1503 h 10000"/>
                <a:gd name="connsiteX70" fmla="*/ 1104 w 10000"/>
                <a:gd name="connsiteY70" fmla="*/ 1503 h 10000"/>
                <a:gd name="connsiteX71" fmla="*/ 3675 w 10000"/>
                <a:gd name="connsiteY71" fmla="*/ 1503 h 10000"/>
                <a:gd name="connsiteX72" fmla="*/ 3675 w 10000"/>
                <a:gd name="connsiteY72" fmla="*/ 4995 h 10000"/>
                <a:gd name="connsiteX73" fmla="*/ 3487 w 10000"/>
                <a:gd name="connsiteY73" fmla="*/ 4995 h 10000"/>
                <a:gd name="connsiteX74" fmla="*/ 3487 w 10000"/>
                <a:gd name="connsiteY74" fmla="*/ 4872 h 10000"/>
                <a:gd name="connsiteX75" fmla="*/ 3166 w 10000"/>
                <a:gd name="connsiteY75" fmla="*/ 4317 h 10000"/>
                <a:gd name="connsiteX76" fmla="*/ 2709 w 10000"/>
                <a:gd name="connsiteY76" fmla="*/ 4062 h 10000"/>
                <a:gd name="connsiteX77" fmla="*/ 2384 w 10000"/>
                <a:gd name="connsiteY77" fmla="*/ 4749 h 10000"/>
                <a:gd name="connsiteX78" fmla="*/ 2016 w 10000"/>
                <a:gd name="connsiteY78" fmla="*/ 4062 h 10000"/>
                <a:gd name="connsiteX79" fmla="*/ 1609 w 10000"/>
                <a:gd name="connsiteY79" fmla="*/ 4317 h 10000"/>
                <a:gd name="connsiteX80" fmla="*/ 1242 w 10000"/>
                <a:gd name="connsiteY80" fmla="*/ 4872 h 10000"/>
                <a:gd name="connsiteX81" fmla="*/ 1242 w 10000"/>
                <a:gd name="connsiteY81" fmla="*/ 4995 h 10000"/>
                <a:gd name="connsiteX82" fmla="*/ 1104 w 10000"/>
                <a:gd name="connsiteY82" fmla="*/ 4995 h 10000"/>
                <a:gd name="connsiteX83" fmla="*/ 1104 w 10000"/>
                <a:gd name="connsiteY83" fmla="*/ 1503 h 10000"/>
                <a:gd name="connsiteX84" fmla="*/ 7706 w 10000"/>
                <a:gd name="connsiteY84" fmla="*/ 6498 h 10000"/>
                <a:gd name="connsiteX85" fmla="*/ 7706 w 10000"/>
                <a:gd name="connsiteY85" fmla="*/ 6498 h 10000"/>
                <a:gd name="connsiteX86" fmla="*/ 1104 w 10000"/>
                <a:gd name="connsiteY86" fmla="*/ 6498 h 10000"/>
                <a:gd name="connsiteX87" fmla="*/ 1104 w 10000"/>
                <a:gd name="connsiteY87" fmla="*/ 5997 h 10000"/>
                <a:gd name="connsiteX88" fmla="*/ 7706 w 10000"/>
                <a:gd name="connsiteY88" fmla="*/ 5997 h 10000"/>
                <a:gd name="connsiteX89" fmla="*/ 7706 w 10000"/>
                <a:gd name="connsiteY89" fmla="*/ 6498 h 10000"/>
                <a:gd name="connsiteX90" fmla="*/ 7706 w 10000"/>
                <a:gd name="connsiteY90" fmla="*/ 4995 h 10000"/>
                <a:gd name="connsiteX91" fmla="*/ 7706 w 10000"/>
                <a:gd name="connsiteY91" fmla="*/ 4995 h 10000"/>
                <a:gd name="connsiteX92" fmla="*/ 4588 w 10000"/>
                <a:gd name="connsiteY92" fmla="*/ 4995 h 10000"/>
                <a:gd name="connsiteX93" fmla="*/ 4588 w 10000"/>
                <a:gd name="connsiteY93" fmla="*/ 4494 h 10000"/>
                <a:gd name="connsiteX94" fmla="*/ 7706 w 10000"/>
                <a:gd name="connsiteY94" fmla="*/ 4494 h 10000"/>
                <a:gd name="connsiteX95" fmla="*/ 7706 w 10000"/>
                <a:gd name="connsiteY95" fmla="*/ 4995 h 10000"/>
                <a:gd name="connsiteX96" fmla="*/ 7706 w 10000"/>
                <a:gd name="connsiteY96" fmla="*/ 3502 h 10000"/>
                <a:gd name="connsiteX97" fmla="*/ 7706 w 10000"/>
                <a:gd name="connsiteY97" fmla="*/ 3502 h 10000"/>
                <a:gd name="connsiteX98" fmla="*/ 4588 w 10000"/>
                <a:gd name="connsiteY98" fmla="*/ 3502 h 10000"/>
                <a:gd name="connsiteX99" fmla="*/ 4588 w 10000"/>
                <a:gd name="connsiteY99" fmla="*/ 3006 h 10000"/>
                <a:gd name="connsiteX100" fmla="*/ 7706 w 10000"/>
                <a:gd name="connsiteY100" fmla="*/ 3006 h 10000"/>
                <a:gd name="connsiteX101" fmla="*/ 7706 w 10000"/>
                <a:gd name="connsiteY101" fmla="*/ 3502 h 10000"/>
                <a:gd name="connsiteX102" fmla="*/ 7706 w 10000"/>
                <a:gd name="connsiteY102" fmla="*/ 2004 h 10000"/>
                <a:gd name="connsiteX103" fmla="*/ 7706 w 10000"/>
                <a:gd name="connsiteY103" fmla="*/ 2004 h 10000"/>
                <a:gd name="connsiteX104" fmla="*/ 4588 w 10000"/>
                <a:gd name="connsiteY104" fmla="*/ 2004 h 10000"/>
                <a:gd name="connsiteX105" fmla="*/ 4588 w 10000"/>
                <a:gd name="connsiteY105" fmla="*/ 1503 h 10000"/>
                <a:gd name="connsiteX106" fmla="*/ 7706 w 10000"/>
                <a:gd name="connsiteY106" fmla="*/ 1503 h 10000"/>
                <a:gd name="connsiteX107" fmla="*/ 7706 w 10000"/>
                <a:gd name="connsiteY107"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445 w 10000"/>
                <a:gd name="connsiteY35" fmla="*/ 5251 h 10000"/>
                <a:gd name="connsiteX36" fmla="*/ 10000 w 10000"/>
                <a:gd name="connsiteY36" fmla="*/ 3748 h 10000"/>
                <a:gd name="connsiteX37" fmla="*/ 2106 w 10000"/>
                <a:gd name="connsiteY37" fmla="*/ 3684 h 10000"/>
                <a:gd name="connsiteX38" fmla="*/ 2106 w 10000"/>
                <a:gd name="connsiteY38" fmla="*/ 3684 h 10000"/>
                <a:gd name="connsiteX39" fmla="*/ 2016 w 10000"/>
                <a:gd name="connsiteY39" fmla="*/ 3375 h 10000"/>
                <a:gd name="connsiteX40" fmla="*/ 1879 w 10000"/>
                <a:gd name="connsiteY40" fmla="*/ 3252 h 10000"/>
                <a:gd name="connsiteX41" fmla="*/ 1879 w 10000"/>
                <a:gd name="connsiteY41" fmla="*/ 3060 h 10000"/>
                <a:gd name="connsiteX42" fmla="*/ 1977 w 10000"/>
                <a:gd name="connsiteY42" fmla="*/ 2883 h 10000"/>
                <a:gd name="connsiteX43" fmla="*/ 1977 w 10000"/>
                <a:gd name="connsiteY43" fmla="*/ 2750 h 10000"/>
                <a:gd name="connsiteX44" fmla="*/ 2158 w 10000"/>
                <a:gd name="connsiteY44" fmla="*/ 2313 h 10000"/>
                <a:gd name="connsiteX45" fmla="*/ 2615 w 10000"/>
                <a:gd name="connsiteY45" fmla="*/ 2883 h 10000"/>
                <a:gd name="connsiteX46" fmla="*/ 2709 w 10000"/>
                <a:gd name="connsiteY46" fmla="*/ 2883 h 10000"/>
                <a:gd name="connsiteX47" fmla="*/ 2799 w 10000"/>
                <a:gd name="connsiteY47" fmla="*/ 3006 h 10000"/>
                <a:gd name="connsiteX48" fmla="*/ 2572 w 10000"/>
                <a:gd name="connsiteY48" fmla="*/ 3816 h 10000"/>
                <a:gd name="connsiteX49" fmla="*/ 2889 w 10000"/>
                <a:gd name="connsiteY49" fmla="*/ 3816 h 10000"/>
                <a:gd name="connsiteX50" fmla="*/ 3076 w 10000"/>
                <a:gd name="connsiteY50" fmla="*/ 2937 h 10000"/>
                <a:gd name="connsiteX51" fmla="*/ 3076 w 10000"/>
                <a:gd name="connsiteY51" fmla="*/ 2937 h 10000"/>
                <a:gd name="connsiteX52" fmla="*/ 3076 w 10000"/>
                <a:gd name="connsiteY52" fmla="*/ 2937 h 10000"/>
                <a:gd name="connsiteX53" fmla="*/ 3076 w 10000"/>
                <a:gd name="connsiteY53" fmla="*/ 2883 h 10000"/>
                <a:gd name="connsiteX54" fmla="*/ 2474 w 10000"/>
                <a:gd name="connsiteY54" fmla="*/ 1935 h 10000"/>
                <a:gd name="connsiteX55" fmla="*/ 2384 w 10000"/>
                <a:gd name="connsiteY55" fmla="*/ 1812 h 10000"/>
                <a:gd name="connsiteX56" fmla="*/ 1700 w 10000"/>
                <a:gd name="connsiteY56" fmla="*/ 2814 h 10000"/>
                <a:gd name="connsiteX57" fmla="*/ 2106 w 10000"/>
                <a:gd name="connsiteY57" fmla="*/ 3684 h 10000"/>
                <a:gd name="connsiteX58" fmla="*/ 8533 w 10000"/>
                <a:gd name="connsiteY58" fmla="*/ 0 h 10000"/>
                <a:gd name="connsiteX59" fmla="*/ 8533 w 10000"/>
                <a:gd name="connsiteY59" fmla="*/ 0 h 10000"/>
                <a:gd name="connsiteX60" fmla="*/ 231 w 10000"/>
                <a:gd name="connsiteY60" fmla="*/ 0 h 10000"/>
                <a:gd name="connsiteX61" fmla="*/ 0 w 10000"/>
                <a:gd name="connsiteY61" fmla="*/ 314 h 10000"/>
                <a:gd name="connsiteX62" fmla="*/ 0 w 10000"/>
                <a:gd name="connsiteY62" fmla="*/ 7932 h 10000"/>
                <a:gd name="connsiteX63" fmla="*/ 231 w 10000"/>
                <a:gd name="connsiteY63" fmla="*/ 8242 h 10000"/>
                <a:gd name="connsiteX64" fmla="*/ 8533 w 10000"/>
                <a:gd name="connsiteY64" fmla="*/ 8242 h 10000"/>
                <a:gd name="connsiteX65" fmla="*/ 8810 w 10000"/>
                <a:gd name="connsiteY65" fmla="*/ 7932 h 10000"/>
                <a:gd name="connsiteX66" fmla="*/ 8810 w 10000"/>
                <a:gd name="connsiteY66" fmla="*/ 314 h 10000"/>
                <a:gd name="connsiteX67" fmla="*/ 8533 w 10000"/>
                <a:gd name="connsiteY67" fmla="*/ 0 h 10000"/>
                <a:gd name="connsiteX68" fmla="*/ 1104 w 10000"/>
                <a:gd name="connsiteY68" fmla="*/ 1503 h 10000"/>
                <a:gd name="connsiteX69" fmla="*/ 1104 w 10000"/>
                <a:gd name="connsiteY69" fmla="*/ 1503 h 10000"/>
                <a:gd name="connsiteX70" fmla="*/ 3675 w 10000"/>
                <a:gd name="connsiteY70" fmla="*/ 1503 h 10000"/>
                <a:gd name="connsiteX71" fmla="*/ 3675 w 10000"/>
                <a:gd name="connsiteY71" fmla="*/ 4995 h 10000"/>
                <a:gd name="connsiteX72" fmla="*/ 3487 w 10000"/>
                <a:gd name="connsiteY72" fmla="*/ 4995 h 10000"/>
                <a:gd name="connsiteX73" fmla="*/ 3487 w 10000"/>
                <a:gd name="connsiteY73" fmla="*/ 4872 h 10000"/>
                <a:gd name="connsiteX74" fmla="*/ 3166 w 10000"/>
                <a:gd name="connsiteY74" fmla="*/ 4317 h 10000"/>
                <a:gd name="connsiteX75" fmla="*/ 2709 w 10000"/>
                <a:gd name="connsiteY75" fmla="*/ 4062 h 10000"/>
                <a:gd name="connsiteX76" fmla="*/ 2384 w 10000"/>
                <a:gd name="connsiteY76" fmla="*/ 4749 h 10000"/>
                <a:gd name="connsiteX77" fmla="*/ 2016 w 10000"/>
                <a:gd name="connsiteY77" fmla="*/ 4062 h 10000"/>
                <a:gd name="connsiteX78" fmla="*/ 1609 w 10000"/>
                <a:gd name="connsiteY78" fmla="*/ 4317 h 10000"/>
                <a:gd name="connsiteX79" fmla="*/ 1242 w 10000"/>
                <a:gd name="connsiteY79" fmla="*/ 4872 h 10000"/>
                <a:gd name="connsiteX80" fmla="*/ 1242 w 10000"/>
                <a:gd name="connsiteY80" fmla="*/ 4995 h 10000"/>
                <a:gd name="connsiteX81" fmla="*/ 1104 w 10000"/>
                <a:gd name="connsiteY81" fmla="*/ 4995 h 10000"/>
                <a:gd name="connsiteX82" fmla="*/ 1104 w 10000"/>
                <a:gd name="connsiteY82" fmla="*/ 1503 h 10000"/>
                <a:gd name="connsiteX83" fmla="*/ 7706 w 10000"/>
                <a:gd name="connsiteY83" fmla="*/ 6498 h 10000"/>
                <a:gd name="connsiteX84" fmla="*/ 7706 w 10000"/>
                <a:gd name="connsiteY84" fmla="*/ 6498 h 10000"/>
                <a:gd name="connsiteX85" fmla="*/ 1104 w 10000"/>
                <a:gd name="connsiteY85" fmla="*/ 6498 h 10000"/>
                <a:gd name="connsiteX86" fmla="*/ 1104 w 10000"/>
                <a:gd name="connsiteY86" fmla="*/ 5997 h 10000"/>
                <a:gd name="connsiteX87" fmla="*/ 7706 w 10000"/>
                <a:gd name="connsiteY87" fmla="*/ 5997 h 10000"/>
                <a:gd name="connsiteX88" fmla="*/ 7706 w 10000"/>
                <a:gd name="connsiteY88" fmla="*/ 6498 h 10000"/>
                <a:gd name="connsiteX89" fmla="*/ 7706 w 10000"/>
                <a:gd name="connsiteY89" fmla="*/ 4995 h 10000"/>
                <a:gd name="connsiteX90" fmla="*/ 7706 w 10000"/>
                <a:gd name="connsiteY90" fmla="*/ 4995 h 10000"/>
                <a:gd name="connsiteX91" fmla="*/ 4588 w 10000"/>
                <a:gd name="connsiteY91" fmla="*/ 4995 h 10000"/>
                <a:gd name="connsiteX92" fmla="*/ 4588 w 10000"/>
                <a:gd name="connsiteY92" fmla="*/ 4494 h 10000"/>
                <a:gd name="connsiteX93" fmla="*/ 7706 w 10000"/>
                <a:gd name="connsiteY93" fmla="*/ 4494 h 10000"/>
                <a:gd name="connsiteX94" fmla="*/ 7706 w 10000"/>
                <a:gd name="connsiteY94" fmla="*/ 4995 h 10000"/>
                <a:gd name="connsiteX95" fmla="*/ 7706 w 10000"/>
                <a:gd name="connsiteY95" fmla="*/ 3502 h 10000"/>
                <a:gd name="connsiteX96" fmla="*/ 7706 w 10000"/>
                <a:gd name="connsiteY96" fmla="*/ 3502 h 10000"/>
                <a:gd name="connsiteX97" fmla="*/ 4588 w 10000"/>
                <a:gd name="connsiteY97" fmla="*/ 3502 h 10000"/>
                <a:gd name="connsiteX98" fmla="*/ 4588 w 10000"/>
                <a:gd name="connsiteY98" fmla="*/ 3006 h 10000"/>
                <a:gd name="connsiteX99" fmla="*/ 7706 w 10000"/>
                <a:gd name="connsiteY99" fmla="*/ 3006 h 10000"/>
                <a:gd name="connsiteX100" fmla="*/ 7706 w 10000"/>
                <a:gd name="connsiteY100" fmla="*/ 3502 h 10000"/>
                <a:gd name="connsiteX101" fmla="*/ 7706 w 10000"/>
                <a:gd name="connsiteY101" fmla="*/ 2004 h 10000"/>
                <a:gd name="connsiteX102" fmla="*/ 7706 w 10000"/>
                <a:gd name="connsiteY102" fmla="*/ 2004 h 10000"/>
                <a:gd name="connsiteX103" fmla="*/ 4588 w 10000"/>
                <a:gd name="connsiteY103" fmla="*/ 2004 h 10000"/>
                <a:gd name="connsiteX104" fmla="*/ 4588 w 10000"/>
                <a:gd name="connsiteY104" fmla="*/ 1503 h 10000"/>
                <a:gd name="connsiteX105" fmla="*/ 7706 w 10000"/>
                <a:gd name="connsiteY105" fmla="*/ 1503 h 10000"/>
                <a:gd name="connsiteX106" fmla="*/ 7706 w 10000"/>
                <a:gd name="connsiteY106"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722 w 10000"/>
                <a:gd name="connsiteY34" fmla="*/ 4126 h 10000"/>
                <a:gd name="connsiteX35" fmla="*/ 9445 w 10000"/>
                <a:gd name="connsiteY35" fmla="*/ 5251 h 10000"/>
                <a:gd name="connsiteX36" fmla="*/ 2106 w 10000"/>
                <a:gd name="connsiteY36" fmla="*/ 3684 h 10000"/>
                <a:gd name="connsiteX37" fmla="*/ 2106 w 10000"/>
                <a:gd name="connsiteY37" fmla="*/ 3684 h 10000"/>
                <a:gd name="connsiteX38" fmla="*/ 2016 w 10000"/>
                <a:gd name="connsiteY38" fmla="*/ 3375 h 10000"/>
                <a:gd name="connsiteX39" fmla="*/ 1879 w 10000"/>
                <a:gd name="connsiteY39" fmla="*/ 3252 h 10000"/>
                <a:gd name="connsiteX40" fmla="*/ 1879 w 10000"/>
                <a:gd name="connsiteY40" fmla="*/ 3060 h 10000"/>
                <a:gd name="connsiteX41" fmla="*/ 1977 w 10000"/>
                <a:gd name="connsiteY41" fmla="*/ 2883 h 10000"/>
                <a:gd name="connsiteX42" fmla="*/ 1977 w 10000"/>
                <a:gd name="connsiteY42" fmla="*/ 2750 h 10000"/>
                <a:gd name="connsiteX43" fmla="*/ 2158 w 10000"/>
                <a:gd name="connsiteY43" fmla="*/ 2313 h 10000"/>
                <a:gd name="connsiteX44" fmla="*/ 2615 w 10000"/>
                <a:gd name="connsiteY44" fmla="*/ 2883 h 10000"/>
                <a:gd name="connsiteX45" fmla="*/ 2709 w 10000"/>
                <a:gd name="connsiteY45" fmla="*/ 2883 h 10000"/>
                <a:gd name="connsiteX46" fmla="*/ 2799 w 10000"/>
                <a:gd name="connsiteY46" fmla="*/ 3006 h 10000"/>
                <a:gd name="connsiteX47" fmla="*/ 2572 w 10000"/>
                <a:gd name="connsiteY47" fmla="*/ 3816 h 10000"/>
                <a:gd name="connsiteX48" fmla="*/ 2889 w 10000"/>
                <a:gd name="connsiteY48" fmla="*/ 3816 h 10000"/>
                <a:gd name="connsiteX49" fmla="*/ 3076 w 10000"/>
                <a:gd name="connsiteY49" fmla="*/ 2937 h 10000"/>
                <a:gd name="connsiteX50" fmla="*/ 3076 w 10000"/>
                <a:gd name="connsiteY50" fmla="*/ 2937 h 10000"/>
                <a:gd name="connsiteX51" fmla="*/ 3076 w 10000"/>
                <a:gd name="connsiteY51" fmla="*/ 2937 h 10000"/>
                <a:gd name="connsiteX52" fmla="*/ 3076 w 10000"/>
                <a:gd name="connsiteY52" fmla="*/ 2883 h 10000"/>
                <a:gd name="connsiteX53" fmla="*/ 2474 w 10000"/>
                <a:gd name="connsiteY53" fmla="*/ 1935 h 10000"/>
                <a:gd name="connsiteX54" fmla="*/ 2384 w 10000"/>
                <a:gd name="connsiteY54" fmla="*/ 1812 h 10000"/>
                <a:gd name="connsiteX55" fmla="*/ 1700 w 10000"/>
                <a:gd name="connsiteY55" fmla="*/ 2814 h 10000"/>
                <a:gd name="connsiteX56" fmla="*/ 2106 w 10000"/>
                <a:gd name="connsiteY56" fmla="*/ 3684 h 10000"/>
                <a:gd name="connsiteX57" fmla="*/ 8533 w 10000"/>
                <a:gd name="connsiteY57" fmla="*/ 0 h 10000"/>
                <a:gd name="connsiteX58" fmla="*/ 8533 w 10000"/>
                <a:gd name="connsiteY58" fmla="*/ 0 h 10000"/>
                <a:gd name="connsiteX59" fmla="*/ 231 w 10000"/>
                <a:gd name="connsiteY59" fmla="*/ 0 h 10000"/>
                <a:gd name="connsiteX60" fmla="*/ 0 w 10000"/>
                <a:gd name="connsiteY60" fmla="*/ 314 h 10000"/>
                <a:gd name="connsiteX61" fmla="*/ 0 w 10000"/>
                <a:gd name="connsiteY61" fmla="*/ 7932 h 10000"/>
                <a:gd name="connsiteX62" fmla="*/ 231 w 10000"/>
                <a:gd name="connsiteY62" fmla="*/ 8242 h 10000"/>
                <a:gd name="connsiteX63" fmla="*/ 8533 w 10000"/>
                <a:gd name="connsiteY63" fmla="*/ 8242 h 10000"/>
                <a:gd name="connsiteX64" fmla="*/ 8810 w 10000"/>
                <a:gd name="connsiteY64" fmla="*/ 7932 h 10000"/>
                <a:gd name="connsiteX65" fmla="*/ 8810 w 10000"/>
                <a:gd name="connsiteY65" fmla="*/ 314 h 10000"/>
                <a:gd name="connsiteX66" fmla="*/ 8533 w 10000"/>
                <a:gd name="connsiteY66" fmla="*/ 0 h 10000"/>
                <a:gd name="connsiteX67" fmla="*/ 1104 w 10000"/>
                <a:gd name="connsiteY67" fmla="*/ 1503 h 10000"/>
                <a:gd name="connsiteX68" fmla="*/ 1104 w 10000"/>
                <a:gd name="connsiteY68" fmla="*/ 1503 h 10000"/>
                <a:gd name="connsiteX69" fmla="*/ 3675 w 10000"/>
                <a:gd name="connsiteY69" fmla="*/ 1503 h 10000"/>
                <a:gd name="connsiteX70" fmla="*/ 3675 w 10000"/>
                <a:gd name="connsiteY70" fmla="*/ 4995 h 10000"/>
                <a:gd name="connsiteX71" fmla="*/ 3487 w 10000"/>
                <a:gd name="connsiteY71" fmla="*/ 4995 h 10000"/>
                <a:gd name="connsiteX72" fmla="*/ 3487 w 10000"/>
                <a:gd name="connsiteY72" fmla="*/ 4872 h 10000"/>
                <a:gd name="connsiteX73" fmla="*/ 3166 w 10000"/>
                <a:gd name="connsiteY73" fmla="*/ 4317 h 10000"/>
                <a:gd name="connsiteX74" fmla="*/ 2709 w 10000"/>
                <a:gd name="connsiteY74" fmla="*/ 4062 h 10000"/>
                <a:gd name="connsiteX75" fmla="*/ 2384 w 10000"/>
                <a:gd name="connsiteY75" fmla="*/ 4749 h 10000"/>
                <a:gd name="connsiteX76" fmla="*/ 2016 w 10000"/>
                <a:gd name="connsiteY76" fmla="*/ 4062 h 10000"/>
                <a:gd name="connsiteX77" fmla="*/ 1609 w 10000"/>
                <a:gd name="connsiteY77" fmla="*/ 4317 h 10000"/>
                <a:gd name="connsiteX78" fmla="*/ 1242 w 10000"/>
                <a:gd name="connsiteY78" fmla="*/ 4872 h 10000"/>
                <a:gd name="connsiteX79" fmla="*/ 1242 w 10000"/>
                <a:gd name="connsiteY79" fmla="*/ 4995 h 10000"/>
                <a:gd name="connsiteX80" fmla="*/ 1104 w 10000"/>
                <a:gd name="connsiteY80" fmla="*/ 4995 h 10000"/>
                <a:gd name="connsiteX81" fmla="*/ 1104 w 10000"/>
                <a:gd name="connsiteY81" fmla="*/ 1503 h 10000"/>
                <a:gd name="connsiteX82" fmla="*/ 7706 w 10000"/>
                <a:gd name="connsiteY82" fmla="*/ 6498 h 10000"/>
                <a:gd name="connsiteX83" fmla="*/ 7706 w 10000"/>
                <a:gd name="connsiteY83" fmla="*/ 6498 h 10000"/>
                <a:gd name="connsiteX84" fmla="*/ 1104 w 10000"/>
                <a:gd name="connsiteY84" fmla="*/ 6498 h 10000"/>
                <a:gd name="connsiteX85" fmla="*/ 1104 w 10000"/>
                <a:gd name="connsiteY85" fmla="*/ 5997 h 10000"/>
                <a:gd name="connsiteX86" fmla="*/ 7706 w 10000"/>
                <a:gd name="connsiteY86" fmla="*/ 5997 h 10000"/>
                <a:gd name="connsiteX87" fmla="*/ 7706 w 10000"/>
                <a:gd name="connsiteY87" fmla="*/ 6498 h 10000"/>
                <a:gd name="connsiteX88" fmla="*/ 7706 w 10000"/>
                <a:gd name="connsiteY88" fmla="*/ 4995 h 10000"/>
                <a:gd name="connsiteX89" fmla="*/ 7706 w 10000"/>
                <a:gd name="connsiteY89" fmla="*/ 4995 h 10000"/>
                <a:gd name="connsiteX90" fmla="*/ 4588 w 10000"/>
                <a:gd name="connsiteY90" fmla="*/ 4995 h 10000"/>
                <a:gd name="connsiteX91" fmla="*/ 4588 w 10000"/>
                <a:gd name="connsiteY91" fmla="*/ 4494 h 10000"/>
                <a:gd name="connsiteX92" fmla="*/ 7706 w 10000"/>
                <a:gd name="connsiteY92" fmla="*/ 4494 h 10000"/>
                <a:gd name="connsiteX93" fmla="*/ 7706 w 10000"/>
                <a:gd name="connsiteY93" fmla="*/ 4995 h 10000"/>
                <a:gd name="connsiteX94" fmla="*/ 7706 w 10000"/>
                <a:gd name="connsiteY94" fmla="*/ 3502 h 10000"/>
                <a:gd name="connsiteX95" fmla="*/ 7706 w 10000"/>
                <a:gd name="connsiteY95" fmla="*/ 3502 h 10000"/>
                <a:gd name="connsiteX96" fmla="*/ 4588 w 10000"/>
                <a:gd name="connsiteY96" fmla="*/ 3502 h 10000"/>
                <a:gd name="connsiteX97" fmla="*/ 4588 w 10000"/>
                <a:gd name="connsiteY97" fmla="*/ 3006 h 10000"/>
                <a:gd name="connsiteX98" fmla="*/ 7706 w 10000"/>
                <a:gd name="connsiteY98" fmla="*/ 3006 h 10000"/>
                <a:gd name="connsiteX99" fmla="*/ 7706 w 10000"/>
                <a:gd name="connsiteY99" fmla="*/ 3502 h 10000"/>
                <a:gd name="connsiteX100" fmla="*/ 7706 w 10000"/>
                <a:gd name="connsiteY100" fmla="*/ 2004 h 10000"/>
                <a:gd name="connsiteX101" fmla="*/ 7706 w 10000"/>
                <a:gd name="connsiteY101" fmla="*/ 2004 h 10000"/>
                <a:gd name="connsiteX102" fmla="*/ 4588 w 10000"/>
                <a:gd name="connsiteY102" fmla="*/ 2004 h 10000"/>
                <a:gd name="connsiteX103" fmla="*/ 4588 w 10000"/>
                <a:gd name="connsiteY103" fmla="*/ 1503 h 10000"/>
                <a:gd name="connsiteX104" fmla="*/ 7706 w 10000"/>
                <a:gd name="connsiteY104" fmla="*/ 1503 h 10000"/>
                <a:gd name="connsiteX105" fmla="*/ 7706 w 10000"/>
                <a:gd name="connsiteY105"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445 w 10000"/>
                <a:gd name="connsiteY34" fmla="*/ 5251 h 10000"/>
                <a:gd name="connsiteX35" fmla="*/ 2106 w 10000"/>
                <a:gd name="connsiteY35" fmla="*/ 3684 h 10000"/>
                <a:gd name="connsiteX36" fmla="*/ 2106 w 10000"/>
                <a:gd name="connsiteY36" fmla="*/ 3684 h 10000"/>
                <a:gd name="connsiteX37" fmla="*/ 2016 w 10000"/>
                <a:gd name="connsiteY37" fmla="*/ 3375 h 10000"/>
                <a:gd name="connsiteX38" fmla="*/ 1879 w 10000"/>
                <a:gd name="connsiteY38" fmla="*/ 3252 h 10000"/>
                <a:gd name="connsiteX39" fmla="*/ 1879 w 10000"/>
                <a:gd name="connsiteY39" fmla="*/ 3060 h 10000"/>
                <a:gd name="connsiteX40" fmla="*/ 1977 w 10000"/>
                <a:gd name="connsiteY40" fmla="*/ 2883 h 10000"/>
                <a:gd name="connsiteX41" fmla="*/ 1977 w 10000"/>
                <a:gd name="connsiteY41" fmla="*/ 2750 h 10000"/>
                <a:gd name="connsiteX42" fmla="*/ 2158 w 10000"/>
                <a:gd name="connsiteY42" fmla="*/ 2313 h 10000"/>
                <a:gd name="connsiteX43" fmla="*/ 2615 w 10000"/>
                <a:gd name="connsiteY43" fmla="*/ 2883 h 10000"/>
                <a:gd name="connsiteX44" fmla="*/ 2709 w 10000"/>
                <a:gd name="connsiteY44" fmla="*/ 2883 h 10000"/>
                <a:gd name="connsiteX45" fmla="*/ 2799 w 10000"/>
                <a:gd name="connsiteY45" fmla="*/ 3006 h 10000"/>
                <a:gd name="connsiteX46" fmla="*/ 2572 w 10000"/>
                <a:gd name="connsiteY46" fmla="*/ 3816 h 10000"/>
                <a:gd name="connsiteX47" fmla="*/ 2889 w 10000"/>
                <a:gd name="connsiteY47" fmla="*/ 3816 h 10000"/>
                <a:gd name="connsiteX48" fmla="*/ 3076 w 10000"/>
                <a:gd name="connsiteY48" fmla="*/ 2937 h 10000"/>
                <a:gd name="connsiteX49" fmla="*/ 3076 w 10000"/>
                <a:gd name="connsiteY49" fmla="*/ 2937 h 10000"/>
                <a:gd name="connsiteX50" fmla="*/ 3076 w 10000"/>
                <a:gd name="connsiteY50" fmla="*/ 2937 h 10000"/>
                <a:gd name="connsiteX51" fmla="*/ 3076 w 10000"/>
                <a:gd name="connsiteY51" fmla="*/ 2883 h 10000"/>
                <a:gd name="connsiteX52" fmla="*/ 2474 w 10000"/>
                <a:gd name="connsiteY52" fmla="*/ 1935 h 10000"/>
                <a:gd name="connsiteX53" fmla="*/ 2384 w 10000"/>
                <a:gd name="connsiteY53" fmla="*/ 1812 h 10000"/>
                <a:gd name="connsiteX54" fmla="*/ 1700 w 10000"/>
                <a:gd name="connsiteY54" fmla="*/ 2814 h 10000"/>
                <a:gd name="connsiteX55" fmla="*/ 2106 w 10000"/>
                <a:gd name="connsiteY55" fmla="*/ 3684 h 10000"/>
                <a:gd name="connsiteX56" fmla="*/ 8533 w 10000"/>
                <a:gd name="connsiteY56" fmla="*/ 0 h 10000"/>
                <a:gd name="connsiteX57" fmla="*/ 8533 w 10000"/>
                <a:gd name="connsiteY57" fmla="*/ 0 h 10000"/>
                <a:gd name="connsiteX58" fmla="*/ 231 w 10000"/>
                <a:gd name="connsiteY58" fmla="*/ 0 h 10000"/>
                <a:gd name="connsiteX59" fmla="*/ 0 w 10000"/>
                <a:gd name="connsiteY59" fmla="*/ 314 h 10000"/>
                <a:gd name="connsiteX60" fmla="*/ 0 w 10000"/>
                <a:gd name="connsiteY60" fmla="*/ 7932 h 10000"/>
                <a:gd name="connsiteX61" fmla="*/ 231 w 10000"/>
                <a:gd name="connsiteY61" fmla="*/ 8242 h 10000"/>
                <a:gd name="connsiteX62" fmla="*/ 8533 w 10000"/>
                <a:gd name="connsiteY62" fmla="*/ 8242 h 10000"/>
                <a:gd name="connsiteX63" fmla="*/ 8810 w 10000"/>
                <a:gd name="connsiteY63" fmla="*/ 7932 h 10000"/>
                <a:gd name="connsiteX64" fmla="*/ 8810 w 10000"/>
                <a:gd name="connsiteY64" fmla="*/ 314 h 10000"/>
                <a:gd name="connsiteX65" fmla="*/ 8533 w 10000"/>
                <a:gd name="connsiteY65" fmla="*/ 0 h 10000"/>
                <a:gd name="connsiteX66" fmla="*/ 1104 w 10000"/>
                <a:gd name="connsiteY66" fmla="*/ 1503 h 10000"/>
                <a:gd name="connsiteX67" fmla="*/ 1104 w 10000"/>
                <a:gd name="connsiteY67" fmla="*/ 1503 h 10000"/>
                <a:gd name="connsiteX68" fmla="*/ 3675 w 10000"/>
                <a:gd name="connsiteY68" fmla="*/ 1503 h 10000"/>
                <a:gd name="connsiteX69" fmla="*/ 3675 w 10000"/>
                <a:gd name="connsiteY69" fmla="*/ 4995 h 10000"/>
                <a:gd name="connsiteX70" fmla="*/ 3487 w 10000"/>
                <a:gd name="connsiteY70" fmla="*/ 4995 h 10000"/>
                <a:gd name="connsiteX71" fmla="*/ 3487 w 10000"/>
                <a:gd name="connsiteY71" fmla="*/ 4872 h 10000"/>
                <a:gd name="connsiteX72" fmla="*/ 3166 w 10000"/>
                <a:gd name="connsiteY72" fmla="*/ 4317 h 10000"/>
                <a:gd name="connsiteX73" fmla="*/ 2709 w 10000"/>
                <a:gd name="connsiteY73" fmla="*/ 4062 h 10000"/>
                <a:gd name="connsiteX74" fmla="*/ 2384 w 10000"/>
                <a:gd name="connsiteY74" fmla="*/ 4749 h 10000"/>
                <a:gd name="connsiteX75" fmla="*/ 2016 w 10000"/>
                <a:gd name="connsiteY75" fmla="*/ 4062 h 10000"/>
                <a:gd name="connsiteX76" fmla="*/ 1609 w 10000"/>
                <a:gd name="connsiteY76" fmla="*/ 4317 h 10000"/>
                <a:gd name="connsiteX77" fmla="*/ 1242 w 10000"/>
                <a:gd name="connsiteY77" fmla="*/ 4872 h 10000"/>
                <a:gd name="connsiteX78" fmla="*/ 1242 w 10000"/>
                <a:gd name="connsiteY78" fmla="*/ 4995 h 10000"/>
                <a:gd name="connsiteX79" fmla="*/ 1104 w 10000"/>
                <a:gd name="connsiteY79" fmla="*/ 4995 h 10000"/>
                <a:gd name="connsiteX80" fmla="*/ 1104 w 10000"/>
                <a:gd name="connsiteY80" fmla="*/ 1503 h 10000"/>
                <a:gd name="connsiteX81" fmla="*/ 7706 w 10000"/>
                <a:gd name="connsiteY81" fmla="*/ 6498 h 10000"/>
                <a:gd name="connsiteX82" fmla="*/ 7706 w 10000"/>
                <a:gd name="connsiteY82" fmla="*/ 6498 h 10000"/>
                <a:gd name="connsiteX83" fmla="*/ 1104 w 10000"/>
                <a:gd name="connsiteY83" fmla="*/ 6498 h 10000"/>
                <a:gd name="connsiteX84" fmla="*/ 1104 w 10000"/>
                <a:gd name="connsiteY84" fmla="*/ 5997 h 10000"/>
                <a:gd name="connsiteX85" fmla="*/ 7706 w 10000"/>
                <a:gd name="connsiteY85" fmla="*/ 5997 h 10000"/>
                <a:gd name="connsiteX86" fmla="*/ 7706 w 10000"/>
                <a:gd name="connsiteY86" fmla="*/ 6498 h 10000"/>
                <a:gd name="connsiteX87" fmla="*/ 7706 w 10000"/>
                <a:gd name="connsiteY87" fmla="*/ 4995 h 10000"/>
                <a:gd name="connsiteX88" fmla="*/ 7706 w 10000"/>
                <a:gd name="connsiteY88" fmla="*/ 4995 h 10000"/>
                <a:gd name="connsiteX89" fmla="*/ 4588 w 10000"/>
                <a:gd name="connsiteY89" fmla="*/ 4995 h 10000"/>
                <a:gd name="connsiteX90" fmla="*/ 4588 w 10000"/>
                <a:gd name="connsiteY90" fmla="*/ 4494 h 10000"/>
                <a:gd name="connsiteX91" fmla="*/ 7706 w 10000"/>
                <a:gd name="connsiteY91" fmla="*/ 4494 h 10000"/>
                <a:gd name="connsiteX92" fmla="*/ 7706 w 10000"/>
                <a:gd name="connsiteY92" fmla="*/ 4995 h 10000"/>
                <a:gd name="connsiteX93" fmla="*/ 7706 w 10000"/>
                <a:gd name="connsiteY93" fmla="*/ 3502 h 10000"/>
                <a:gd name="connsiteX94" fmla="*/ 7706 w 10000"/>
                <a:gd name="connsiteY94" fmla="*/ 3502 h 10000"/>
                <a:gd name="connsiteX95" fmla="*/ 4588 w 10000"/>
                <a:gd name="connsiteY95" fmla="*/ 3502 h 10000"/>
                <a:gd name="connsiteX96" fmla="*/ 4588 w 10000"/>
                <a:gd name="connsiteY96" fmla="*/ 3006 h 10000"/>
                <a:gd name="connsiteX97" fmla="*/ 7706 w 10000"/>
                <a:gd name="connsiteY97" fmla="*/ 3006 h 10000"/>
                <a:gd name="connsiteX98" fmla="*/ 7706 w 10000"/>
                <a:gd name="connsiteY98" fmla="*/ 3502 h 10000"/>
                <a:gd name="connsiteX99" fmla="*/ 7706 w 10000"/>
                <a:gd name="connsiteY99" fmla="*/ 2004 h 10000"/>
                <a:gd name="connsiteX100" fmla="*/ 7706 w 10000"/>
                <a:gd name="connsiteY100" fmla="*/ 2004 h 10000"/>
                <a:gd name="connsiteX101" fmla="*/ 4588 w 10000"/>
                <a:gd name="connsiteY101" fmla="*/ 2004 h 10000"/>
                <a:gd name="connsiteX102" fmla="*/ 4588 w 10000"/>
                <a:gd name="connsiteY102" fmla="*/ 1503 h 10000"/>
                <a:gd name="connsiteX103" fmla="*/ 7706 w 10000"/>
                <a:gd name="connsiteY103" fmla="*/ 1503 h 10000"/>
                <a:gd name="connsiteX104" fmla="*/ 7706 w 10000"/>
                <a:gd name="connsiteY104" fmla="*/ 2004 h 10000"/>
                <a:gd name="connsiteX0" fmla="*/ 3577 w 8810"/>
                <a:gd name="connsiteY0" fmla="*/ 9377 h 10000"/>
                <a:gd name="connsiteX1" fmla="*/ 3577 w 8810"/>
                <a:gd name="connsiteY1" fmla="*/ 9377 h 10000"/>
                <a:gd name="connsiteX2" fmla="*/ 3120 w 8810"/>
                <a:gd name="connsiteY2" fmla="*/ 10000 h 10000"/>
                <a:gd name="connsiteX3" fmla="*/ 2662 w 8810"/>
                <a:gd name="connsiteY3" fmla="*/ 9377 h 10000"/>
                <a:gd name="connsiteX4" fmla="*/ 3120 w 8810"/>
                <a:gd name="connsiteY4" fmla="*/ 8742 h 10000"/>
                <a:gd name="connsiteX5" fmla="*/ 3577 w 8810"/>
                <a:gd name="connsiteY5" fmla="*/ 9377 h 10000"/>
                <a:gd name="connsiteX6" fmla="*/ 4399 w 8810"/>
                <a:gd name="connsiteY6" fmla="*/ 8998 h 10000"/>
                <a:gd name="connsiteX7" fmla="*/ 4399 w 8810"/>
                <a:gd name="connsiteY7" fmla="*/ 8998 h 10000"/>
                <a:gd name="connsiteX8" fmla="*/ 4130 w 8810"/>
                <a:gd name="connsiteY8" fmla="*/ 9377 h 10000"/>
                <a:gd name="connsiteX9" fmla="*/ 4399 w 8810"/>
                <a:gd name="connsiteY9" fmla="*/ 9745 h 10000"/>
                <a:gd name="connsiteX10" fmla="*/ 4677 w 8810"/>
                <a:gd name="connsiteY10" fmla="*/ 9377 h 10000"/>
                <a:gd name="connsiteX11" fmla="*/ 4399 w 8810"/>
                <a:gd name="connsiteY11" fmla="*/ 8998 h 10000"/>
                <a:gd name="connsiteX12" fmla="*/ 4399 w 8810"/>
                <a:gd name="connsiteY12" fmla="*/ 8742 h 10000"/>
                <a:gd name="connsiteX13" fmla="*/ 4399 w 8810"/>
                <a:gd name="connsiteY13" fmla="*/ 8742 h 10000"/>
                <a:gd name="connsiteX14" fmla="*/ 4858 w 8810"/>
                <a:gd name="connsiteY14" fmla="*/ 9377 h 10000"/>
                <a:gd name="connsiteX15" fmla="*/ 4399 w 8810"/>
                <a:gd name="connsiteY15" fmla="*/ 10000 h 10000"/>
                <a:gd name="connsiteX16" fmla="*/ 3945 w 8810"/>
                <a:gd name="connsiteY16" fmla="*/ 9377 h 10000"/>
                <a:gd name="connsiteX17" fmla="*/ 4399 w 8810"/>
                <a:gd name="connsiteY17" fmla="*/ 8742 h 10000"/>
                <a:gd name="connsiteX18" fmla="*/ 4399 w 8810"/>
                <a:gd name="connsiteY18" fmla="*/ 8998 h 10000"/>
                <a:gd name="connsiteX19" fmla="*/ 5691 w 8810"/>
                <a:gd name="connsiteY19" fmla="*/ 8998 h 10000"/>
                <a:gd name="connsiteX20" fmla="*/ 5691 w 8810"/>
                <a:gd name="connsiteY20" fmla="*/ 8998 h 10000"/>
                <a:gd name="connsiteX21" fmla="*/ 5413 w 8810"/>
                <a:gd name="connsiteY21" fmla="*/ 9377 h 10000"/>
                <a:gd name="connsiteX22" fmla="*/ 5691 w 8810"/>
                <a:gd name="connsiteY22" fmla="*/ 9745 h 10000"/>
                <a:gd name="connsiteX23" fmla="*/ 5962 w 8810"/>
                <a:gd name="connsiteY23" fmla="*/ 9377 h 10000"/>
                <a:gd name="connsiteX24" fmla="*/ 5691 w 8810"/>
                <a:gd name="connsiteY24" fmla="*/ 8998 h 10000"/>
                <a:gd name="connsiteX25" fmla="*/ 5691 w 8810"/>
                <a:gd name="connsiteY25" fmla="*/ 8742 h 10000"/>
                <a:gd name="connsiteX26" fmla="*/ 5691 w 8810"/>
                <a:gd name="connsiteY26" fmla="*/ 8742 h 10000"/>
                <a:gd name="connsiteX27" fmla="*/ 6148 w 8810"/>
                <a:gd name="connsiteY27" fmla="*/ 9377 h 10000"/>
                <a:gd name="connsiteX28" fmla="*/ 5691 w 8810"/>
                <a:gd name="connsiteY28" fmla="*/ 10000 h 10000"/>
                <a:gd name="connsiteX29" fmla="*/ 5225 w 8810"/>
                <a:gd name="connsiteY29" fmla="*/ 9377 h 10000"/>
                <a:gd name="connsiteX30" fmla="*/ 5691 w 8810"/>
                <a:gd name="connsiteY30" fmla="*/ 8742 h 10000"/>
                <a:gd name="connsiteX31" fmla="*/ 5691 w 8810"/>
                <a:gd name="connsiteY31" fmla="*/ 8998 h 10000"/>
                <a:gd name="connsiteX32" fmla="*/ 2106 w 8810"/>
                <a:gd name="connsiteY32" fmla="*/ 3684 h 10000"/>
                <a:gd name="connsiteX33" fmla="*/ 2106 w 8810"/>
                <a:gd name="connsiteY33" fmla="*/ 3684 h 10000"/>
                <a:gd name="connsiteX34" fmla="*/ 2016 w 8810"/>
                <a:gd name="connsiteY34" fmla="*/ 3375 h 10000"/>
                <a:gd name="connsiteX35" fmla="*/ 1879 w 8810"/>
                <a:gd name="connsiteY35" fmla="*/ 3252 h 10000"/>
                <a:gd name="connsiteX36" fmla="*/ 1879 w 8810"/>
                <a:gd name="connsiteY36" fmla="*/ 3060 h 10000"/>
                <a:gd name="connsiteX37" fmla="*/ 1977 w 8810"/>
                <a:gd name="connsiteY37" fmla="*/ 2883 h 10000"/>
                <a:gd name="connsiteX38" fmla="*/ 1977 w 8810"/>
                <a:gd name="connsiteY38" fmla="*/ 2750 h 10000"/>
                <a:gd name="connsiteX39" fmla="*/ 2158 w 8810"/>
                <a:gd name="connsiteY39" fmla="*/ 2313 h 10000"/>
                <a:gd name="connsiteX40" fmla="*/ 2615 w 8810"/>
                <a:gd name="connsiteY40" fmla="*/ 2883 h 10000"/>
                <a:gd name="connsiteX41" fmla="*/ 2709 w 8810"/>
                <a:gd name="connsiteY41" fmla="*/ 2883 h 10000"/>
                <a:gd name="connsiteX42" fmla="*/ 2799 w 8810"/>
                <a:gd name="connsiteY42" fmla="*/ 3006 h 10000"/>
                <a:gd name="connsiteX43" fmla="*/ 2572 w 8810"/>
                <a:gd name="connsiteY43" fmla="*/ 3816 h 10000"/>
                <a:gd name="connsiteX44" fmla="*/ 2889 w 8810"/>
                <a:gd name="connsiteY44" fmla="*/ 3816 h 10000"/>
                <a:gd name="connsiteX45" fmla="*/ 3076 w 8810"/>
                <a:gd name="connsiteY45" fmla="*/ 2937 h 10000"/>
                <a:gd name="connsiteX46" fmla="*/ 3076 w 8810"/>
                <a:gd name="connsiteY46" fmla="*/ 2937 h 10000"/>
                <a:gd name="connsiteX47" fmla="*/ 3076 w 8810"/>
                <a:gd name="connsiteY47" fmla="*/ 2937 h 10000"/>
                <a:gd name="connsiteX48" fmla="*/ 3076 w 8810"/>
                <a:gd name="connsiteY48" fmla="*/ 2883 h 10000"/>
                <a:gd name="connsiteX49" fmla="*/ 2474 w 8810"/>
                <a:gd name="connsiteY49" fmla="*/ 1935 h 10000"/>
                <a:gd name="connsiteX50" fmla="*/ 2384 w 8810"/>
                <a:gd name="connsiteY50" fmla="*/ 1812 h 10000"/>
                <a:gd name="connsiteX51" fmla="*/ 1700 w 8810"/>
                <a:gd name="connsiteY51" fmla="*/ 2814 h 10000"/>
                <a:gd name="connsiteX52" fmla="*/ 2106 w 8810"/>
                <a:gd name="connsiteY52" fmla="*/ 3684 h 10000"/>
                <a:gd name="connsiteX53" fmla="*/ 8533 w 8810"/>
                <a:gd name="connsiteY53" fmla="*/ 0 h 10000"/>
                <a:gd name="connsiteX54" fmla="*/ 8533 w 8810"/>
                <a:gd name="connsiteY54" fmla="*/ 0 h 10000"/>
                <a:gd name="connsiteX55" fmla="*/ 231 w 8810"/>
                <a:gd name="connsiteY55" fmla="*/ 0 h 10000"/>
                <a:gd name="connsiteX56" fmla="*/ 0 w 8810"/>
                <a:gd name="connsiteY56" fmla="*/ 314 h 10000"/>
                <a:gd name="connsiteX57" fmla="*/ 0 w 8810"/>
                <a:gd name="connsiteY57" fmla="*/ 7932 h 10000"/>
                <a:gd name="connsiteX58" fmla="*/ 231 w 8810"/>
                <a:gd name="connsiteY58" fmla="*/ 8242 h 10000"/>
                <a:gd name="connsiteX59" fmla="*/ 8533 w 8810"/>
                <a:gd name="connsiteY59" fmla="*/ 8242 h 10000"/>
                <a:gd name="connsiteX60" fmla="*/ 8810 w 8810"/>
                <a:gd name="connsiteY60" fmla="*/ 7932 h 10000"/>
                <a:gd name="connsiteX61" fmla="*/ 8810 w 8810"/>
                <a:gd name="connsiteY61" fmla="*/ 314 h 10000"/>
                <a:gd name="connsiteX62" fmla="*/ 8533 w 8810"/>
                <a:gd name="connsiteY62" fmla="*/ 0 h 10000"/>
                <a:gd name="connsiteX63" fmla="*/ 1104 w 8810"/>
                <a:gd name="connsiteY63" fmla="*/ 1503 h 10000"/>
                <a:gd name="connsiteX64" fmla="*/ 1104 w 8810"/>
                <a:gd name="connsiteY64" fmla="*/ 1503 h 10000"/>
                <a:gd name="connsiteX65" fmla="*/ 3675 w 8810"/>
                <a:gd name="connsiteY65" fmla="*/ 1503 h 10000"/>
                <a:gd name="connsiteX66" fmla="*/ 3675 w 8810"/>
                <a:gd name="connsiteY66" fmla="*/ 4995 h 10000"/>
                <a:gd name="connsiteX67" fmla="*/ 3487 w 8810"/>
                <a:gd name="connsiteY67" fmla="*/ 4995 h 10000"/>
                <a:gd name="connsiteX68" fmla="*/ 3487 w 8810"/>
                <a:gd name="connsiteY68" fmla="*/ 4872 h 10000"/>
                <a:gd name="connsiteX69" fmla="*/ 3166 w 8810"/>
                <a:gd name="connsiteY69" fmla="*/ 4317 h 10000"/>
                <a:gd name="connsiteX70" fmla="*/ 2709 w 8810"/>
                <a:gd name="connsiteY70" fmla="*/ 4062 h 10000"/>
                <a:gd name="connsiteX71" fmla="*/ 2384 w 8810"/>
                <a:gd name="connsiteY71" fmla="*/ 4749 h 10000"/>
                <a:gd name="connsiteX72" fmla="*/ 2016 w 8810"/>
                <a:gd name="connsiteY72" fmla="*/ 4062 h 10000"/>
                <a:gd name="connsiteX73" fmla="*/ 1609 w 8810"/>
                <a:gd name="connsiteY73" fmla="*/ 4317 h 10000"/>
                <a:gd name="connsiteX74" fmla="*/ 1242 w 8810"/>
                <a:gd name="connsiteY74" fmla="*/ 4872 h 10000"/>
                <a:gd name="connsiteX75" fmla="*/ 1242 w 8810"/>
                <a:gd name="connsiteY75" fmla="*/ 4995 h 10000"/>
                <a:gd name="connsiteX76" fmla="*/ 1104 w 8810"/>
                <a:gd name="connsiteY76" fmla="*/ 4995 h 10000"/>
                <a:gd name="connsiteX77" fmla="*/ 1104 w 8810"/>
                <a:gd name="connsiteY77" fmla="*/ 1503 h 10000"/>
                <a:gd name="connsiteX78" fmla="*/ 7706 w 8810"/>
                <a:gd name="connsiteY78" fmla="*/ 6498 h 10000"/>
                <a:gd name="connsiteX79" fmla="*/ 7706 w 8810"/>
                <a:gd name="connsiteY79" fmla="*/ 6498 h 10000"/>
                <a:gd name="connsiteX80" fmla="*/ 1104 w 8810"/>
                <a:gd name="connsiteY80" fmla="*/ 6498 h 10000"/>
                <a:gd name="connsiteX81" fmla="*/ 1104 w 8810"/>
                <a:gd name="connsiteY81" fmla="*/ 5997 h 10000"/>
                <a:gd name="connsiteX82" fmla="*/ 7706 w 8810"/>
                <a:gd name="connsiteY82" fmla="*/ 5997 h 10000"/>
                <a:gd name="connsiteX83" fmla="*/ 7706 w 8810"/>
                <a:gd name="connsiteY83" fmla="*/ 6498 h 10000"/>
                <a:gd name="connsiteX84" fmla="*/ 7706 w 8810"/>
                <a:gd name="connsiteY84" fmla="*/ 4995 h 10000"/>
                <a:gd name="connsiteX85" fmla="*/ 7706 w 8810"/>
                <a:gd name="connsiteY85" fmla="*/ 4995 h 10000"/>
                <a:gd name="connsiteX86" fmla="*/ 4588 w 8810"/>
                <a:gd name="connsiteY86" fmla="*/ 4995 h 10000"/>
                <a:gd name="connsiteX87" fmla="*/ 4588 w 8810"/>
                <a:gd name="connsiteY87" fmla="*/ 4494 h 10000"/>
                <a:gd name="connsiteX88" fmla="*/ 7706 w 8810"/>
                <a:gd name="connsiteY88" fmla="*/ 4494 h 10000"/>
                <a:gd name="connsiteX89" fmla="*/ 7706 w 8810"/>
                <a:gd name="connsiteY89" fmla="*/ 4995 h 10000"/>
                <a:gd name="connsiteX90" fmla="*/ 7706 w 8810"/>
                <a:gd name="connsiteY90" fmla="*/ 3502 h 10000"/>
                <a:gd name="connsiteX91" fmla="*/ 7706 w 8810"/>
                <a:gd name="connsiteY91" fmla="*/ 3502 h 10000"/>
                <a:gd name="connsiteX92" fmla="*/ 4588 w 8810"/>
                <a:gd name="connsiteY92" fmla="*/ 3502 h 10000"/>
                <a:gd name="connsiteX93" fmla="*/ 4588 w 8810"/>
                <a:gd name="connsiteY93" fmla="*/ 3006 h 10000"/>
                <a:gd name="connsiteX94" fmla="*/ 7706 w 8810"/>
                <a:gd name="connsiteY94" fmla="*/ 3006 h 10000"/>
                <a:gd name="connsiteX95" fmla="*/ 7706 w 8810"/>
                <a:gd name="connsiteY95" fmla="*/ 3502 h 10000"/>
                <a:gd name="connsiteX96" fmla="*/ 7706 w 8810"/>
                <a:gd name="connsiteY96" fmla="*/ 2004 h 10000"/>
                <a:gd name="connsiteX97" fmla="*/ 7706 w 8810"/>
                <a:gd name="connsiteY97" fmla="*/ 2004 h 10000"/>
                <a:gd name="connsiteX98" fmla="*/ 4588 w 8810"/>
                <a:gd name="connsiteY98" fmla="*/ 2004 h 10000"/>
                <a:gd name="connsiteX99" fmla="*/ 4588 w 8810"/>
                <a:gd name="connsiteY99" fmla="*/ 1503 h 10000"/>
                <a:gd name="connsiteX100" fmla="*/ 7706 w 8810"/>
                <a:gd name="connsiteY100" fmla="*/ 1503 h 10000"/>
                <a:gd name="connsiteX101" fmla="*/ 7706 w 8810"/>
                <a:gd name="connsiteY101" fmla="*/ 2004 h 10000"/>
                <a:gd name="connsiteX0" fmla="*/ 3541 w 10000"/>
                <a:gd name="connsiteY0" fmla="*/ 8742 h 10000"/>
                <a:gd name="connsiteX1" fmla="*/ 4060 w 10000"/>
                <a:gd name="connsiteY1" fmla="*/ 9377 h 10000"/>
                <a:gd name="connsiteX2" fmla="*/ 3541 w 10000"/>
                <a:gd name="connsiteY2" fmla="*/ 10000 h 10000"/>
                <a:gd name="connsiteX3" fmla="*/ 3022 w 10000"/>
                <a:gd name="connsiteY3" fmla="*/ 9377 h 10000"/>
                <a:gd name="connsiteX4" fmla="*/ 3541 w 10000"/>
                <a:gd name="connsiteY4" fmla="*/ 8742 h 10000"/>
                <a:gd name="connsiteX5" fmla="*/ 4993 w 10000"/>
                <a:gd name="connsiteY5" fmla="*/ 8998 h 10000"/>
                <a:gd name="connsiteX6" fmla="*/ 4993 w 10000"/>
                <a:gd name="connsiteY6" fmla="*/ 8998 h 10000"/>
                <a:gd name="connsiteX7" fmla="*/ 4688 w 10000"/>
                <a:gd name="connsiteY7" fmla="*/ 9377 h 10000"/>
                <a:gd name="connsiteX8" fmla="*/ 4993 w 10000"/>
                <a:gd name="connsiteY8" fmla="*/ 9745 h 10000"/>
                <a:gd name="connsiteX9" fmla="*/ 5309 w 10000"/>
                <a:gd name="connsiteY9" fmla="*/ 9377 h 10000"/>
                <a:gd name="connsiteX10" fmla="*/ 4993 w 10000"/>
                <a:gd name="connsiteY10" fmla="*/ 8998 h 10000"/>
                <a:gd name="connsiteX11" fmla="*/ 4993 w 10000"/>
                <a:gd name="connsiteY11" fmla="*/ 8742 h 10000"/>
                <a:gd name="connsiteX12" fmla="*/ 4993 w 10000"/>
                <a:gd name="connsiteY12" fmla="*/ 8742 h 10000"/>
                <a:gd name="connsiteX13" fmla="*/ 5514 w 10000"/>
                <a:gd name="connsiteY13" fmla="*/ 9377 h 10000"/>
                <a:gd name="connsiteX14" fmla="*/ 4993 w 10000"/>
                <a:gd name="connsiteY14" fmla="*/ 10000 h 10000"/>
                <a:gd name="connsiteX15" fmla="*/ 4478 w 10000"/>
                <a:gd name="connsiteY15" fmla="*/ 9377 h 10000"/>
                <a:gd name="connsiteX16" fmla="*/ 4993 w 10000"/>
                <a:gd name="connsiteY16" fmla="*/ 8742 h 10000"/>
                <a:gd name="connsiteX17" fmla="*/ 4993 w 10000"/>
                <a:gd name="connsiteY17" fmla="*/ 8998 h 10000"/>
                <a:gd name="connsiteX18" fmla="*/ 6460 w 10000"/>
                <a:gd name="connsiteY18" fmla="*/ 8998 h 10000"/>
                <a:gd name="connsiteX19" fmla="*/ 6460 w 10000"/>
                <a:gd name="connsiteY19" fmla="*/ 8998 h 10000"/>
                <a:gd name="connsiteX20" fmla="*/ 6144 w 10000"/>
                <a:gd name="connsiteY20" fmla="*/ 9377 h 10000"/>
                <a:gd name="connsiteX21" fmla="*/ 6460 w 10000"/>
                <a:gd name="connsiteY21" fmla="*/ 9745 h 10000"/>
                <a:gd name="connsiteX22" fmla="*/ 6767 w 10000"/>
                <a:gd name="connsiteY22" fmla="*/ 9377 h 10000"/>
                <a:gd name="connsiteX23" fmla="*/ 6460 w 10000"/>
                <a:gd name="connsiteY23" fmla="*/ 8998 h 10000"/>
                <a:gd name="connsiteX24" fmla="*/ 6460 w 10000"/>
                <a:gd name="connsiteY24" fmla="*/ 8742 h 10000"/>
                <a:gd name="connsiteX25" fmla="*/ 6460 w 10000"/>
                <a:gd name="connsiteY25" fmla="*/ 8742 h 10000"/>
                <a:gd name="connsiteX26" fmla="*/ 6978 w 10000"/>
                <a:gd name="connsiteY26" fmla="*/ 9377 h 10000"/>
                <a:gd name="connsiteX27" fmla="*/ 6460 w 10000"/>
                <a:gd name="connsiteY27" fmla="*/ 10000 h 10000"/>
                <a:gd name="connsiteX28" fmla="*/ 5931 w 10000"/>
                <a:gd name="connsiteY28" fmla="*/ 9377 h 10000"/>
                <a:gd name="connsiteX29" fmla="*/ 6460 w 10000"/>
                <a:gd name="connsiteY29" fmla="*/ 8742 h 10000"/>
                <a:gd name="connsiteX30" fmla="*/ 6460 w 10000"/>
                <a:gd name="connsiteY30" fmla="*/ 8998 h 10000"/>
                <a:gd name="connsiteX31" fmla="*/ 2390 w 10000"/>
                <a:gd name="connsiteY31" fmla="*/ 3684 h 10000"/>
                <a:gd name="connsiteX32" fmla="*/ 2390 w 10000"/>
                <a:gd name="connsiteY32" fmla="*/ 3684 h 10000"/>
                <a:gd name="connsiteX33" fmla="*/ 2288 w 10000"/>
                <a:gd name="connsiteY33" fmla="*/ 3375 h 10000"/>
                <a:gd name="connsiteX34" fmla="*/ 2133 w 10000"/>
                <a:gd name="connsiteY34" fmla="*/ 3252 h 10000"/>
                <a:gd name="connsiteX35" fmla="*/ 2133 w 10000"/>
                <a:gd name="connsiteY35" fmla="*/ 3060 h 10000"/>
                <a:gd name="connsiteX36" fmla="*/ 2244 w 10000"/>
                <a:gd name="connsiteY36" fmla="*/ 2883 h 10000"/>
                <a:gd name="connsiteX37" fmla="*/ 2244 w 10000"/>
                <a:gd name="connsiteY37" fmla="*/ 2750 h 10000"/>
                <a:gd name="connsiteX38" fmla="*/ 2449 w 10000"/>
                <a:gd name="connsiteY38" fmla="*/ 2313 h 10000"/>
                <a:gd name="connsiteX39" fmla="*/ 2968 w 10000"/>
                <a:gd name="connsiteY39" fmla="*/ 2883 h 10000"/>
                <a:gd name="connsiteX40" fmla="*/ 3075 w 10000"/>
                <a:gd name="connsiteY40" fmla="*/ 2883 h 10000"/>
                <a:gd name="connsiteX41" fmla="*/ 3177 w 10000"/>
                <a:gd name="connsiteY41" fmla="*/ 3006 h 10000"/>
                <a:gd name="connsiteX42" fmla="*/ 2919 w 10000"/>
                <a:gd name="connsiteY42" fmla="*/ 3816 h 10000"/>
                <a:gd name="connsiteX43" fmla="*/ 3279 w 10000"/>
                <a:gd name="connsiteY43" fmla="*/ 3816 h 10000"/>
                <a:gd name="connsiteX44" fmla="*/ 3491 w 10000"/>
                <a:gd name="connsiteY44" fmla="*/ 2937 h 10000"/>
                <a:gd name="connsiteX45" fmla="*/ 3491 w 10000"/>
                <a:gd name="connsiteY45" fmla="*/ 2937 h 10000"/>
                <a:gd name="connsiteX46" fmla="*/ 3491 w 10000"/>
                <a:gd name="connsiteY46" fmla="*/ 2937 h 10000"/>
                <a:gd name="connsiteX47" fmla="*/ 3491 w 10000"/>
                <a:gd name="connsiteY47" fmla="*/ 2883 h 10000"/>
                <a:gd name="connsiteX48" fmla="*/ 2808 w 10000"/>
                <a:gd name="connsiteY48" fmla="*/ 1935 h 10000"/>
                <a:gd name="connsiteX49" fmla="*/ 2706 w 10000"/>
                <a:gd name="connsiteY49" fmla="*/ 1812 h 10000"/>
                <a:gd name="connsiteX50" fmla="*/ 1930 w 10000"/>
                <a:gd name="connsiteY50" fmla="*/ 2814 h 10000"/>
                <a:gd name="connsiteX51" fmla="*/ 2390 w 10000"/>
                <a:gd name="connsiteY51" fmla="*/ 3684 h 10000"/>
                <a:gd name="connsiteX52" fmla="*/ 9686 w 10000"/>
                <a:gd name="connsiteY52" fmla="*/ 0 h 10000"/>
                <a:gd name="connsiteX53" fmla="*/ 9686 w 10000"/>
                <a:gd name="connsiteY53" fmla="*/ 0 h 10000"/>
                <a:gd name="connsiteX54" fmla="*/ 262 w 10000"/>
                <a:gd name="connsiteY54" fmla="*/ 0 h 10000"/>
                <a:gd name="connsiteX55" fmla="*/ 0 w 10000"/>
                <a:gd name="connsiteY55" fmla="*/ 314 h 10000"/>
                <a:gd name="connsiteX56" fmla="*/ 0 w 10000"/>
                <a:gd name="connsiteY56" fmla="*/ 7932 h 10000"/>
                <a:gd name="connsiteX57" fmla="*/ 262 w 10000"/>
                <a:gd name="connsiteY57" fmla="*/ 8242 h 10000"/>
                <a:gd name="connsiteX58" fmla="*/ 9686 w 10000"/>
                <a:gd name="connsiteY58" fmla="*/ 8242 h 10000"/>
                <a:gd name="connsiteX59" fmla="*/ 10000 w 10000"/>
                <a:gd name="connsiteY59" fmla="*/ 7932 h 10000"/>
                <a:gd name="connsiteX60" fmla="*/ 10000 w 10000"/>
                <a:gd name="connsiteY60" fmla="*/ 314 h 10000"/>
                <a:gd name="connsiteX61" fmla="*/ 9686 w 10000"/>
                <a:gd name="connsiteY61" fmla="*/ 0 h 10000"/>
                <a:gd name="connsiteX62" fmla="*/ 1253 w 10000"/>
                <a:gd name="connsiteY62" fmla="*/ 1503 h 10000"/>
                <a:gd name="connsiteX63" fmla="*/ 1253 w 10000"/>
                <a:gd name="connsiteY63" fmla="*/ 1503 h 10000"/>
                <a:gd name="connsiteX64" fmla="*/ 4171 w 10000"/>
                <a:gd name="connsiteY64" fmla="*/ 1503 h 10000"/>
                <a:gd name="connsiteX65" fmla="*/ 4171 w 10000"/>
                <a:gd name="connsiteY65" fmla="*/ 4995 h 10000"/>
                <a:gd name="connsiteX66" fmla="*/ 3958 w 10000"/>
                <a:gd name="connsiteY66" fmla="*/ 4995 h 10000"/>
                <a:gd name="connsiteX67" fmla="*/ 3958 w 10000"/>
                <a:gd name="connsiteY67" fmla="*/ 4872 h 10000"/>
                <a:gd name="connsiteX68" fmla="*/ 3594 w 10000"/>
                <a:gd name="connsiteY68" fmla="*/ 4317 h 10000"/>
                <a:gd name="connsiteX69" fmla="*/ 3075 w 10000"/>
                <a:gd name="connsiteY69" fmla="*/ 4062 h 10000"/>
                <a:gd name="connsiteX70" fmla="*/ 2706 w 10000"/>
                <a:gd name="connsiteY70" fmla="*/ 4749 h 10000"/>
                <a:gd name="connsiteX71" fmla="*/ 2288 w 10000"/>
                <a:gd name="connsiteY71" fmla="*/ 4062 h 10000"/>
                <a:gd name="connsiteX72" fmla="*/ 1826 w 10000"/>
                <a:gd name="connsiteY72" fmla="*/ 4317 h 10000"/>
                <a:gd name="connsiteX73" fmla="*/ 1410 w 10000"/>
                <a:gd name="connsiteY73" fmla="*/ 4872 h 10000"/>
                <a:gd name="connsiteX74" fmla="*/ 1410 w 10000"/>
                <a:gd name="connsiteY74" fmla="*/ 4995 h 10000"/>
                <a:gd name="connsiteX75" fmla="*/ 1253 w 10000"/>
                <a:gd name="connsiteY75" fmla="*/ 4995 h 10000"/>
                <a:gd name="connsiteX76" fmla="*/ 1253 w 10000"/>
                <a:gd name="connsiteY76" fmla="*/ 1503 h 10000"/>
                <a:gd name="connsiteX77" fmla="*/ 8747 w 10000"/>
                <a:gd name="connsiteY77" fmla="*/ 6498 h 10000"/>
                <a:gd name="connsiteX78" fmla="*/ 8747 w 10000"/>
                <a:gd name="connsiteY78" fmla="*/ 6498 h 10000"/>
                <a:gd name="connsiteX79" fmla="*/ 1253 w 10000"/>
                <a:gd name="connsiteY79" fmla="*/ 6498 h 10000"/>
                <a:gd name="connsiteX80" fmla="*/ 1253 w 10000"/>
                <a:gd name="connsiteY80" fmla="*/ 5997 h 10000"/>
                <a:gd name="connsiteX81" fmla="*/ 8747 w 10000"/>
                <a:gd name="connsiteY81" fmla="*/ 5997 h 10000"/>
                <a:gd name="connsiteX82" fmla="*/ 8747 w 10000"/>
                <a:gd name="connsiteY82" fmla="*/ 6498 h 10000"/>
                <a:gd name="connsiteX83" fmla="*/ 8747 w 10000"/>
                <a:gd name="connsiteY83" fmla="*/ 4995 h 10000"/>
                <a:gd name="connsiteX84" fmla="*/ 8747 w 10000"/>
                <a:gd name="connsiteY84" fmla="*/ 4995 h 10000"/>
                <a:gd name="connsiteX85" fmla="*/ 5208 w 10000"/>
                <a:gd name="connsiteY85" fmla="*/ 4995 h 10000"/>
                <a:gd name="connsiteX86" fmla="*/ 5208 w 10000"/>
                <a:gd name="connsiteY86" fmla="*/ 4494 h 10000"/>
                <a:gd name="connsiteX87" fmla="*/ 8747 w 10000"/>
                <a:gd name="connsiteY87" fmla="*/ 4494 h 10000"/>
                <a:gd name="connsiteX88" fmla="*/ 8747 w 10000"/>
                <a:gd name="connsiteY88" fmla="*/ 4995 h 10000"/>
                <a:gd name="connsiteX89" fmla="*/ 8747 w 10000"/>
                <a:gd name="connsiteY89" fmla="*/ 3502 h 10000"/>
                <a:gd name="connsiteX90" fmla="*/ 8747 w 10000"/>
                <a:gd name="connsiteY90" fmla="*/ 3502 h 10000"/>
                <a:gd name="connsiteX91" fmla="*/ 5208 w 10000"/>
                <a:gd name="connsiteY91" fmla="*/ 3502 h 10000"/>
                <a:gd name="connsiteX92" fmla="*/ 5208 w 10000"/>
                <a:gd name="connsiteY92" fmla="*/ 3006 h 10000"/>
                <a:gd name="connsiteX93" fmla="*/ 8747 w 10000"/>
                <a:gd name="connsiteY93" fmla="*/ 3006 h 10000"/>
                <a:gd name="connsiteX94" fmla="*/ 8747 w 10000"/>
                <a:gd name="connsiteY94" fmla="*/ 3502 h 10000"/>
                <a:gd name="connsiteX95" fmla="*/ 8747 w 10000"/>
                <a:gd name="connsiteY95" fmla="*/ 2004 h 10000"/>
                <a:gd name="connsiteX96" fmla="*/ 8747 w 10000"/>
                <a:gd name="connsiteY96" fmla="*/ 2004 h 10000"/>
                <a:gd name="connsiteX97" fmla="*/ 5208 w 10000"/>
                <a:gd name="connsiteY97" fmla="*/ 2004 h 10000"/>
                <a:gd name="connsiteX98" fmla="*/ 5208 w 10000"/>
                <a:gd name="connsiteY98" fmla="*/ 1503 h 10000"/>
                <a:gd name="connsiteX99" fmla="*/ 8747 w 10000"/>
                <a:gd name="connsiteY99" fmla="*/ 1503 h 10000"/>
                <a:gd name="connsiteX100" fmla="*/ 8747 w 10000"/>
                <a:gd name="connsiteY100" fmla="*/ 2004 h 10000"/>
                <a:gd name="connsiteX0" fmla="*/ 3541 w 10000"/>
                <a:gd name="connsiteY0" fmla="*/ 8742 h 10000"/>
                <a:gd name="connsiteX1" fmla="*/ 4060 w 10000"/>
                <a:gd name="connsiteY1" fmla="*/ 9377 h 10000"/>
                <a:gd name="connsiteX2" fmla="*/ 3022 w 10000"/>
                <a:gd name="connsiteY2" fmla="*/ 9377 h 10000"/>
                <a:gd name="connsiteX3" fmla="*/ 3541 w 10000"/>
                <a:gd name="connsiteY3" fmla="*/ 8742 h 10000"/>
                <a:gd name="connsiteX4" fmla="*/ 4993 w 10000"/>
                <a:gd name="connsiteY4" fmla="*/ 8998 h 10000"/>
                <a:gd name="connsiteX5" fmla="*/ 4993 w 10000"/>
                <a:gd name="connsiteY5" fmla="*/ 8998 h 10000"/>
                <a:gd name="connsiteX6" fmla="*/ 4688 w 10000"/>
                <a:gd name="connsiteY6" fmla="*/ 9377 h 10000"/>
                <a:gd name="connsiteX7" fmla="*/ 4993 w 10000"/>
                <a:gd name="connsiteY7" fmla="*/ 9745 h 10000"/>
                <a:gd name="connsiteX8" fmla="*/ 5309 w 10000"/>
                <a:gd name="connsiteY8" fmla="*/ 9377 h 10000"/>
                <a:gd name="connsiteX9" fmla="*/ 4993 w 10000"/>
                <a:gd name="connsiteY9" fmla="*/ 8998 h 10000"/>
                <a:gd name="connsiteX10" fmla="*/ 4993 w 10000"/>
                <a:gd name="connsiteY10" fmla="*/ 8742 h 10000"/>
                <a:gd name="connsiteX11" fmla="*/ 4993 w 10000"/>
                <a:gd name="connsiteY11" fmla="*/ 8742 h 10000"/>
                <a:gd name="connsiteX12" fmla="*/ 5514 w 10000"/>
                <a:gd name="connsiteY12" fmla="*/ 9377 h 10000"/>
                <a:gd name="connsiteX13" fmla="*/ 4993 w 10000"/>
                <a:gd name="connsiteY13" fmla="*/ 10000 h 10000"/>
                <a:gd name="connsiteX14" fmla="*/ 4478 w 10000"/>
                <a:gd name="connsiteY14" fmla="*/ 9377 h 10000"/>
                <a:gd name="connsiteX15" fmla="*/ 4993 w 10000"/>
                <a:gd name="connsiteY15" fmla="*/ 8742 h 10000"/>
                <a:gd name="connsiteX16" fmla="*/ 4993 w 10000"/>
                <a:gd name="connsiteY16" fmla="*/ 8998 h 10000"/>
                <a:gd name="connsiteX17" fmla="*/ 6460 w 10000"/>
                <a:gd name="connsiteY17" fmla="*/ 8998 h 10000"/>
                <a:gd name="connsiteX18" fmla="*/ 6460 w 10000"/>
                <a:gd name="connsiteY18" fmla="*/ 8998 h 10000"/>
                <a:gd name="connsiteX19" fmla="*/ 6144 w 10000"/>
                <a:gd name="connsiteY19" fmla="*/ 9377 h 10000"/>
                <a:gd name="connsiteX20" fmla="*/ 6460 w 10000"/>
                <a:gd name="connsiteY20" fmla="*/ 9745 h 10000"/>
                <a:gd name="connsiteX21" fmla="*/ 6767 w 10000"/>
                <a:gd name="connsiteY21" fmla="*/ 9377 h 10000"/>
                <a:gd name="connsiteX22" fmla="*/ 6460 w 10000"/>
                <a:gd name="connsiteY22" fmla="*/ 8998 h 10000"/>
                <a:gd name="connsiteX23" fmla="*/ 6460 w 10000"/>
                <a:gd name="connsiteY23" fmla="*/ 8742 h 10000"/>
                <a:gd name="connsiteX24" fmla="*/ 6460 w 10000"/>
                <a:gd name="connsiteY24" fmla="*/ 8742 h 10000"/>
                <a:gd name="connsiteX25" fmla="*/ 6978 w 10000"/>
                <a:gd name="connsiteY25" fmla="*/ 9377 h 10000"/>
                <a:gd name="connsiteX26" fmla="*/ 6460 w 10000"/>
                <a:gd name="connsiteY26" fmla="*/ 10000 h 10000"/>
                <a:gd name="connsiteX27" fmla="*/ 5931 w 10000"/>
                <a:gd name="connsiteY27" fmla="*/ 9377 h 10000"/>
                <a:gd name="connsiteX28" fmla="*/ 6460 w 10000"/>
                <a:gd name="connsiteY28" fmla="*/ 8742 h 10000"/>
                <a:gd name="connsiteX29" fmla="*/ 6460 w 10000"/>
                <a:gd name="connsiteY29" fmla="*/ 8998 h 10000"/>
                <a:gd name="connsiteX30" fmla="*/ 2390 w 10000"/>
                <a:gd name="connsiteY30" fmla="*/ 3684 h 10000"/>
                <a:gd name="connsiteX31" fmla="*/ 2390 w 10000"/>
                <a:gd name="connsiteY31" fmla="*/ 3684 h 10000"/>
                <a:gd name="connsiteX32" fmla="*/ 2288 w 10000"/>
                <a:gd name="connsiteY32" fmla="*/ 3375 h 10000"/>
                <a:gd name="connsiteX33" fmla="*/ 2133 w 10000"/>
                <a:gd name="connsiteY33" fmla="*/ 3252 h 10000"/>
                <a:gd name="connsiteX34" fmla="*/ 2133 w 10000"/>
                <a:gd name="connsiteY34" fmla="*/ 3060 h 10000"/>
                <a:gd name="connsiteX35" fmla="*/ 2244 w 10000"/>
                <a:gd name="connsiteY35" fmla="*/ 2883 h 10000"/>
                <a:gd name="connsiteX36" fmla="*/ 2244 w 10000"/>
                <a:gd name="connsiteY36" fmla="*/ 2750 h 10000"/>
                <a:gd name="connsiteX37" fmla="*/ 2449 w 10000"/>
                <a:gd name="connsiteY37" fmla="*/ 2313 h 10000"/>
                <a:gd name="connsiteX38" fmla="*/ 2968 w 10000"/>
                <a:gd name="connsiteY38" fmla="*/ 2883 h 10000"/>
                <a:gd name="connsiteX39" fmla="*/ 3075 w 10000"/>
                <a:gd name="connsiteY39" fmla="*/ 2883 h 10000"/>
                <a:gd name="connsiteX40" fmla="*/ 3177 w 10000"/>
                <a:gd name="connsiteY40" fmla="*/ 3006 h 10000"/>
                <a:gd name="connsiteX41" fmla="*/ 2919 w 10000"/>
                <a:gd name="connsiteY41" fmla="*/ 3816 h 10000"/>
                <a:gd name="connsiteX42" fmla="*/ 3279 w 10000"/>
                <a:gd name="connsiteY42" fmla="*/ 3816 h 10000"/>
                <a:gd name="connsiteX43" fmla="*/ 3491 w 10000"/>
                <a:gd name="connsiteY43" fmla="*/ 2937 h 10000"/>
                <a:gd name="connsiteX44" fmla="*/ 3491 w 10000"/>
                <a:gd name="connsiteY44" fmla="*/ 2937 h 10000"/>
                <a:gd name="connsiteX45" fmla="*/ 3491 w 10000"/>
                <a:gd name="connsiteY45" fmla="*/ 2937 h 10000"/>
                <a:gd name="connsiteX46" fmla="*/ 3491 w 10000"/>
                <a:gd name="connsiteY46" fmla="*/ 2883 h 10000"/>
                <a:gd name="connsiteX47" fmla="*/ 2808 w 10000"/>
                <a:gd name="connsiteY47" fmla="*/ 1935 h 10000"/>
                <a:gd name="connsiteX48" fmla="*/ 2706 w 10000"/>
                <a:gd name="connsiteY48" fmla="*/ 1812 h 10000"/>
                <a:gd name="connsiteX49" fmla="*/ 1930 w 10000"/>
                <a:gd name="connsiteY49" fmla="*/ 2814 h 10000"/>
                <a:gd name="connsiteX50" fmla="*/ 2390 w 10000"/>
                <a:gd name="connsiteY50" fmla="*/ 3684 h 10000"/>
                <a:gd name="connsiteX51" fmla="*/ 9686 w 10000"/>
                <a:gd name="connsiteY51" fmla="*/ 0 h 10000"/>
                <a:gd name="connsiteX52" fmla="*/ 9686 w 10000"/>
                <a:gd name="connsiteY52" fmla="*/ 0 h 10000"/>
                <a:gd name="connsiteX53" fmla="*/ 262 w 10000"/>
                <a:gd name="connsiteY53" fmla="*/ 0 h 10000"/>
                <a:gd name="connsiteX54" fmla="*/ 0 w 10000"/>
                <a:gd name="connsiteY54" fmla="*/ 314 h 10000"/>
                <a:gd name="connsiteX55" fmla="*/ 0 w 10000"/>
                <a:gd name="connsiteY55" fmla="*/ 7932 h 10000"/>
                <a:gd name="connsiteX56" fmla="*/ 262 w 10000"/>
                <a:gd name="connsiteY56" fmla="*/ 8242 h 10000"/>
                <a:gd name="connsiteX57" fmla="*/ 9686 w 10000"/>
                <a:gd name="connsiteY57" fmla="*/ 8242 h 10000"/>
                <a:gd name="connsiteX58" fmla="*/ 10000 w 10000"/>
                <a:gd name="connsiteY58" fmla="*/ 7932 h 10000"/>
                <a:gd name="connsiteX59" fmla="*/ 10000 w 10000"/>
                <a:gd name="connsiteY59" fmla="*/ 314 h 10000"/>
                <a:gd name="connsiteX60" fmla="*/ 9686 w 10000"/>
                <a:gd name="connsiteY60" fmla="*/ 0 h 10000"/>
                <a:gd name="connsiteX61" fmla="*/ 1253 w 10000"/>
                <a:gd name="connsiteY61" fmla="*/ 1503 h 10000"/>
                <a:gd name="connsiteX62" fmla="*/ 1253 w 10000"/>
                <a:gd name="connsiteY62" fmla="*/ 1503 h 10000"/>
                <a:gd name="connsiteX63" fmla="*/ 4171 w 10000"/>
                <a:gd name="connsiteY63" fmla="*/ 1503 h 10000"/>
                <a:gd name="connsiteX64" fmla="*/ 4171 w 10000"/>
                <a:gd name="connsiteY64" fmla="*/ 4995 h 10000"/>
                <a:gd name="connsiteX65" fmla="*/ 3958 w 10000"/>
                <a:gd name="connsiteY65" fmla="*/ 4995 h 10000"/>
                <a:gd name="connsiteX66" fmla="*/ 3958 w 10000"/>
                <a:gd name="connsiteY66" fmla="*/ 4872 h 10000"/>
                <a:gd name="connsiteX67" fmla="*/ 3594 w 10000"/>
                <a:gd name="connsiteY67" fmla="*/ 4317 h 10000"/>
                <a:gd name="connsiteX68" fmla="*/ 3075 w 10000"/>
                <a:gd name="connsiteY68" fmla="*/ 4062 h 10000"/>
                <a:gd name="connsiteX69" fmla="*/ 2706 w 10000"/>
                <a:gd name="connsiteY69" fmla="*/ 4749 h 10000"/>
                <a:gd name="connsiteX70" fmla="*/ 2288 w 10000"/>
                <a:gd name="connsiteY70" fmla="*/ 4062 h 10000"/>
                <a:gd name="connsiteX71" fmla="*/ 1826 w 10000"/>
                <a:gd name="connsiteY71" fmla="*/ 4317 h 10000"/>
                <a:gd name="connsiteX72" fmla="*/ 1410 w 10000"/>
                <a:gd name="connsiteY72" fmla="*/ 4872 h 10000"/>
                <a:gd name="connsiteX73" fmla="*/ 1410 w 10000"/>
                <a:gd name="connsiteY73" fmla="*/ 4995 h 10000"/>
                <a:gd name="connsiteX74" fmla="*/ 1253 w 10000"/>
                <a:gd name="connsiteY74" fmla="*/ 4995 h 10000"/>
                <a:gd name="connsiteX75" fmla="*/ 1253 w 10000"/>
                <a:gd name="connsiteY75" fmla="*/ 1503 h 10000"/>
                <a:gd name="connsiteX76" fmla="*/ 8747 w 10000"/>
                <a:gd name="connsiteY76" fmla="*/ 6498 h 10000"/>
                <a:gd name="connsiteX77" fmla="*/ 8747 w 10000"/>
                <a:gd name="connsiteY77" fmla="*/ 6498 h 10000"/>
                <a:gd name="connsiteX78" fmla="*/ 1253 w 10000"/>
                <a:gd name="connsiteY78" fmla="*/ 6498 h 10000"/>
                <a:gd name="connsiteX79" fmla="*/ 1253 w 10000"/>
                <a:gd name="connsiteY79" fmla="*/ 5997 h 10000"/>
                <a:gd name="connsiteX80" fmla="*/ 8747 w 10000"/>
                <a:gd name="connsiteY80" fmla="*/ 5997 h 10000"/>
                <a:gd name="connsiteX81" fmla="*/ 8747 w 10000"/>
                <a:gd name="connsiteY81" fmla="*/ 6498 h 10000"/>
                <a:gd name="connsiteX82" fmla="*/ 8747 w 10000"/>
                <a:gd name="connsiteY82" fmla="*/ 4995 h 10000"/>
                <a:gd name="connsiteX83" fmla="*/ 8747 w 10000"/>
                <a:gd name="connsiteY83" fmla="*/ 4995 h 10000"/>
                <a:gd name="connsiteX84" fmla="*/ 5208 w 10000"/>
                <a:gd name="connsiteY84" fmla="*/ 4995 h 10000"/>
                <a:gd name="connsiteX85" fmla="*/ 5208 w 10000"/>
                <a:gd name="connsiteY85" fmla="*/ 4494 h 10000"/>
                <a:gd name="connsiteX86" fmla="*/ 8747 w 10000"/>
                <a:gd name="connsiteY86" fmla="*/ 4494 h 10000"/>
                <a:gd name="connsiteX87" fmla="*/ 8747 w 10000"/>
                <a:gd name="connsiteY87" fmla="*/ 4995 h 10000"/>
                <a:gd name="connsiteX88" fmla="*/ 8747 w 10000"/>
                <a:gd name="connsiteY88" fmla="*/ 3502 h 10000"/>
                <a:gd name="connsiteX89" fmla="*/ 8747 w 10000"/>
                <a:gd name="connsiteY89" fmla="*/ 3502 h 10000"/>
                <a:gd name="connsiteX90" fmla="*/ 5208 w 10000"/>
                <a:gd name="connsiteY90" fmla="*/ 3502 h 10000"/>
                <a:gd name="connsiteX91" fmla="*/ 5208 w 10000"/>
                <a:gd name="connsiteY91" fmla="*/ 3006 h 10000"/>
                <a:gd name="connsiteX92" fmla="*/ 8747 w 10000"/>
                <a:gd name="connsiteY92" fmla="*/ 3006 h 10000"/>
                <a:gd name="connsiteX93" fmla="*/ 8747 w 10000"/>
                <a:gd name="connsiteY93" fmla="*/ 3502 h 10000"/>
                <a:gd name="connsiteX94" fmla="*/ 8747 w 10000"/>
                <a:gd name="connsiteY94" fmla="*/ 2004 h 10000"/>
                <a:gd name="connsiteX95" fmla="*/ 8747 w 10000"/>
                <a:gd name="connsiteY95" fmla="*/ 2004 h 10000"/>
                <a:gd name="connsiteX96" fmla="*/ 5208 w 10000"/>
                <a:gd name="connsiteY96" fmla="*/ 2004 h 10000"/>
                <a:gd name="connsiteX97" fmla="*/ 5208 w 10000"/>
                <a:gd name="connsiteY97" fmla="*/ 1503 h 10000"/>
                <a:gd name="connsiteX98" fmla="*/ 8747 w 10000"/>
                <a:gd name="connsiteY98" fmla="*/ 1503 h 10000"/>
                <a:gd name="connsiteX99" fmla="*/ 8747 w 10000"/>
                <a:gd name="connsiteY99" fmla="*/ 2004 h 10000"/>
                <a:gd name="connsiteX0" fmla="*/ 3541 w 10000"/>
                <a:gd name="connsiteY0" fmla="*/ 8742 h 10000"/>
                <a:gd name="connsiteX1" fmla="*/ 3022 w 10000"/>
                <a:gd name="connsiteY1" fmla="*/ 9377 h 10000"/>
                <a:gd name="connsiteX2" fmla="*/ 3541 w 10000"/>
                <a:gd name="connsiteY2" fmla="*/ 8742 h 10000"/>
                <a:gd name="connsiteX3" fmla="*/ 4993 w 10000"/>
                <a:gd name="connsiteY3" fmla="*/ 8998 h 10000"/>
                <a:gd name="connsiteX4" fmla="*/ 4993 w 10000"/>
                <a:gd name="connsiteY4" fmla="*/ 8998 h 10000"/>
                <a:gd name="connsiteX5" fmla="*/ 4688 w 10000"/>
                <a:gd name="connsiteY5" fmla="*/ 9377 h 10000"/>
                <a:gd name="connsiteX6" fmla="*/ 4993 w 10000"/>
                <a:gd name="connsiteY6" fmla="*/ 9745 h 10000"/>
                <a:gd name="connsiteX7" fmla="*/ 5309 w 10000"/>
                <a:gd name="connsiteY7" fmla="*/ 9377 h 10000"/>
                <a:gd name="connsiteX8" fmla="*/ 4993 w 10000"/>
                <a:gd name="connsiteY8" fmla="*/ 8998 h 10000"/>
                <a:gd name="connsiteX9" fmla="*/ 4993 w 10000"/>
                <a:gd name="connsiteY9" fmla="*/ 8742 h 10000"/>
                <a:gd name="connsiteX10" fmla="*/ 4993 w 10000"/>
                <a:gd name="connsiteY10" fmla="*/ 8742 h 10000"/>
                <a:gd name="connsiteX11" fmla="*/ 5514 w 10000"/>
                <a:gd name="connsiteY11" fmla="*/ 9377 h 10000"/>
                <a:gd name="connsiteX12" fmla="*/ 4993 w 10000"/>
                <a:gd name="connsiteY12" fmla="*/ 10000 h 10000"/>
                <a:gd name="connsiteX13" fmla="*/ 4478 w 10000"/>
                <a:gd name="connsiteY13" fmla="*/ 9377 h 10000"/>
                <a:gd name="connsiteX14" fmla="*/ 4993 w 10000"/>
                <a:gd name="connsiteY14" fmla="*/ 8742 h 10000"/>
                <a:gd name="connsiteX15" fmla="*/ 4993 w 10000"/>
                <a:gd name="connsiteY15" fmla="*/ 8998 h 10000"/>
                <a:gd name="connsiteX16" fmla="*/ 6460 w 10000"/>
                <a:gd name="connsiteY16" fmla="*/ 8998 h 10000"/>
                <a:gd name="connsiteX17" fmla="*/ 6460 w 10000"/>
                <a:gd name="connsiteY17" fmla="*/ 8998 h 10000"/>
                <a:gd name="connsiteX18" fmla="*/ 6144 w 10000"/>
                <a:gd name="connsiteY18" fmla="*/ 9377 h 10000"/>
                <a:gd name="connsiteX19" fmla="*/ 6460 w 10000"/>
                <a:gd name="connsiteY19" fmla="*/ 9745 h 10000"/>
                <a:gd name="connsiteX20" fmla="*/ 6767 w 10000"/>
                <a:gd name="connsiteY20" fmla="*/ 9377 h 10000"/>
                <a:gd name="connsiteX21" fmla="*/ 6460 w 10000"/>
                <a:gd name="connsiteY21" fmla="*/ 8998 h 10000"/>
                <a:gd name="connsiteX22" fmla="*/ 6460 w 10000"/>
                <a:gd name="connsiteY22" fmla="*/ 8742 h 10000"/>
                <a:gd name="connsiteX23" fmla="*/ 6460 w 10000"/>
                <a:gd name="connsiteY23" fmla="*/ 8742 h 10000"/>
                <a:gd name="connsiteX24" fmla="*/ 6978 w 10000"/>
                <a:gd name="connsiteY24" fmla="*/ 9377 h 10000"/>
                <a:gd name="connsiteX25" fmla="*/ 6460 w 10000"/>
                <a:gd name="connsiteY25" fmla="*/ 10000 h 10000"/>
                <a:gd name="connsiteX26" fmla="*/ 5931 w 10000"/>
                <a:gd name="connsiteY26" fmla="*/ 9377 h 10000"/>
                <a:gd name="connsiteX27" fmla="*/ 6460 w 10000"/>
                <a:gd name="connsiteY27" fmla="*/ 8742 h 10000"/>
                <a:gd name="connsiteX28" fmla="*/ 6460 w 10000"/>
                <a:gd name="connsiteY28" fmla="*/ 8998 h 10000"/>
                <a:gd name="connsiteX29" fmla="*/ 2390 w 10000"/>
                <a:gd name="connsiteY29" fmla="*/ 3684 h 10000"/>
                <a:gd name="connsiteX30" fmla="*/ 2390 w 10000"/>
                <a:gd name="connsiteY30" fmla="*/ 3684 h 10000"/>
                <a:gd name="connsiteX31" fmla="*/ 2288 w 10000"/>
                <a:gd name="connsiteY31" fmla="*/ 3375 h 10000"/>
                <a:gd name="connsiteX32" fmla="*/ 2133 w 10000"/>
                <a:gd name="connsiteY32" fmla="*/ 3252 h 10000"/>
                <a:gd name="connsiteX33" fmla="*/ 2133 w 10000"/>
                <a:gd name="connsiteY33" fmla="*/ 3060 h 10000"/>
                <a:gd name="connsiteX34" fmla="*/ 2244 w 10000"/>
                <a:gd name="connsiteY34" fmla="*/ 2883 h 10000"/>
                <a:gd name="connsiteX35" fmla="*/ 2244 w 10000"/>
                <a:gd name="connsiteY35" fmla="*/ 2750 h 10000"/>
                <a:gd name="connsiteX36" fmla="*/ 2449 w 10000"/>
                <a:gd name="connsiteY36" fmla="*/ 2313 h 10000"/>
                <a:gd name="connsiteX37" fmla="*/ 2968 w 10000"/>
                <a:gd name="connsiteY37" fmla="*/ 2883 h 10000"/>
                <a:gd name="connsiteX38" fmla="*/ 3075 w 10000"/>
                <a:gd name="connsiteY38" fmla="*/ 2883 h 10000"/>
                <a:gd name="connsiteX39" fmla="*/ 3177 w 10000"/>
                <a:gd name="connsiteY39" fmla="*/ 3006 h 10000"/>
                <a:gd name="connsiteX40" fmla="*/ 2919 w 10000"/>
                <a:gd name="connsiteY40" fmla="*/ 3816 h 10000"/>
                <a:gd name="connsiteX41" fmla="*/ 3279 w 10000"/>
                <a:gd name="connsiteY41" fmla="*/ 3816 h 10000"/>
                <a:gd name="connsiteX42" fmla="*/ 3491 w 10000"/>
                <a:gd name="connsiteY42" fmla="*/ 2937 h 10000"/>
                <a:gd name="connsiteX43" fmla="*/ 3491 w 10000"/>
                <a:gd name="connsiteY43" fmla="*/ 2937 h 10000"/>
                <a:gd name="connsiteX44" fmla="*/ 3491 w 10000"/>
                <a:gd name="connsiteY44" fmla="*/ 2937 h 10000"/>
                <a:gd name="connsiteX45" fmla="*/ 3491 w 10000"/>
                <a:gd name="connsiteY45" fmla="*/ 2883 h 10000"/>
                <a:gd name="connsiteX46" fmla="*/ 2808 w 10000"/>
                <a:gd name="connsiteY46" fmla="*/ 1935 h 10000"/>
                <a:gd name="connsiteX47" fmla="*/ 2706 w 10000"/>
                <a:gd name="connsiteY47" fmla="*/ 1812 h 10000"/>
                <a:gd name="connsiteX48" fmla="*/ 1930 w 10000"/>
                <a:gd name="connsiteY48" fmla="*/ 2814 h 10000"/>
                <a:gd name="connsiteX49" fmla="*/ 2390 w 10000"/>
                <a:gd name="connsiteY49" fmla="*/ 3684 h 10000"/>
                <a:gd name="connsiteX50" fmla="*/ 9686 w 10000"/>
                <a:gd name="connsiteY50" fmla="*/ 0 h 10000"/>
                <a:gd name="connsiteX51" fmla="*/ 9686 w 10000"/>
                <a:gd name="connsiteY51" fmla="*/ 0 h 10000"/>
                <a:gd name="connsiteX52" fmla="*/ 262 w 10000"/>
                <a:gd name="connsiteY52" fmla="*/ 0 h 10000"/>
                <a:gd name="connsiteX53" fmla="*/ 0 w 10000"/>
                <a:gd name="connsiteY53" fmla="*/ 314 h 10000"/>
                <a:gd name="connsiteX54" fmla="*/ 0 w 10000"/>
                <a:gd name="connsiteY54" fmla="*/ 7932 h 10000"/>
                <a:gd name="connsiteX55" fmla="*/ 262 w 10000"/>
                <a:gd name="connsiteY55" fmla="*/ 8242 h 10000"/>
                <a:gd name="connsiteX56" fmla="*/ 9686 w 10000"/>
                <a:gd name="connsiteY56" fmla="*/ 8242 h 10000"/>
                <a:gd name="connsiteX57" fmla="*/ 10000 w 10000"/>
                <a:gd name="connsiteY57" fmla="*/ 7932 h 10000"/>
                <a:gd name="connsiteX58" fmla="*/ 10000 w 10000"/>
                <a:gd name="connsiteY58" fmla="*/ 314 h 10000"/>
                <a:gd name="connsiteX59" fmla="*/ 9686 w 10000"/>
                <a:gd name="connsiteY59" fmla="*/ 0 h 10000"/>
                <a:gd name="connsiteX60" fmla="*/ 1253 w 10000"/>
                <a:gd name="connsiteY60" fmla="*/ 1503 h 10000"/>
                <a:gd name="connsiteX61" fmla="*/ 1253 w 10000"/>
                <a:gd name="connsiteY61" fmla="*/ 1503 h 10000"/>
                <a:gd name="connsiteX62" fmla="*/ 4171 w 10000"/>
                <a:gd name="connsiteY62" fmla="*/ 1503 h 10000"/>
                <a:gd name="connsiteX63" fmla="*/ 4171 w 10000"/>
                <a:gd name="connsiteY63" fmla="*/ 4995 h 10000"/>
                <a:gd name="connsiteX64" fmla="*/ 3958 w 10000"/>
                <a:gd name="connsiteY64" fmla="*/ 4995 h 10000"/>
                <a:gd name="connsiteX65" fmla="*/ 3958 w 10000"/>
                <a:gd name="connsiteY65" fmla="*/ 4872 h 10000"/>
                <a:gd name="connsiteX66" fmla="*/ 3594 w 10000"/>
                <a:gd name="connsiteY66" fmla="*/ 4317 h 10000"/>
                <a:gd name="connsiteX67" fmla="*/ 3075 w 10000"/>
                <a:gd name="connsiteY67" fmla="*/ 4062 h 10000"/>
                <a:gd name="connsiteX68" fmla="*/ 2706 w 10000"/>
                <a:gd name="connsiteY68" fmla="*/ 4749 h 10000"/>
                <a:gd name="connsiteX69" fmla="*/ 2288 w 10000"/>
                <a:gd name="connsiteY69" fmla="*/ 4062 h 10000"/>
                <a:gd name="connsiteX70" fmla="*/ 1826 w 10000"/>
                <a:gd name="connsiteY70" fmla="*/ 4317 h 10000"/>
                <a:gd name="connsiteX71" fmla="*/ 1410 w 10000"/>
                <a:gd name="connsiteY71" fmla="*/ 4872 h 10000"/>
                <a:gd name="connsiteX72" fmla="*/ 1410 w 10000"/>
                <a:gd name="connsiteY72" fmla="*/ 4995 h 10000"/>
                <a:gd name="connsiteX73" fmla="*/ 1253 w 10000"/>
                <a:gd name="connsiteY73" fmla="*/ 4995 h 10000"/>
                <a:gd name="connsiteX74" fmla="*/ 1253 w 10000"/>
                <a:gd name="connsiteY74" fmla="*/ 1503 h 10000"/>
                <a:gd name="connsiteX75" fmla="*/ 8747 w 10000"/>
                <a:gd name="connsiteY75" fmla="*/ 6498 h 10000"/>
                <a:gd name="connsiteX76" fmla="*/ 8747 w 10000"/>
                <a:gd name="connsiteY76" fmla="*/ 6498 h 10000"/>
                <a:gd name="connsiteX77" fmla="*/ 1253 w 10000"/>
                <a:gd name="connsiteY77" fmla="*/ 6498 h 10000"/>
                <a:gd name="connsiteX78" fmla="*/ 1253 w 10000"/>
                <a:gd name="connsiteY78" fmla="*/ 5997 h 10000"/>
                <a:gd name="connsiteX79" fmla="*/ 8747 w 10000"/>
                <a:gd name="connsiteY79" fmla="*/ 5997 h 10000"/>
                <a:gd name="connsiteX80" fmla="*/ 8747 w 10000"/>
                <a:gd name="connsiteY80" fmla="*/ 6498 h 10000"/>
                <a:gd name="connsiteX81" fmla="*/ 8747 w 10000"/>
                <a:gd name="connsiteY81" fmla="*/ 4995 h 10000"/>
                <a:gd name="connsiteX82" fmla="*/ 8747 w 10000"/>
                <a:gd name="connsiteY82" fmla="*/ 4995 h 10000"/>
                <a:gd name="connsiteX83" fmla="*/ 5208 w 10000"/>
                <a:gd name="connsiteY83" fmla="*/ 4995 h 10000"/>
                <a:gd name="connsiteX84" fmla="*/ 5208 w 10000"/>
                <a:gd name="connsiteY84" fmla="*/ 4494 h 10000"/>
                <a:gd name="connsiteX85" fmla="*/ 8747 w 10000"/>
                <a:gd name="connsiteY85" fmla="*/ 4494 h 10000"/>
                <a:gd name="connsiteX86" fmla="*/ 8747 w 10000"/>
                <a:gd name="connsiteY86" fmla="*/ 4995 h 10000"/>
                <a:gd name="connsiteX87" fmla="*/ 8747 w 10000"/>
                <a:gd name="connsiteY87" fmla="*/ 3502 h 10000"/>
                <a:gd name="connsiteX88" fmla="*/ 8747 w 10000"/>
                <a:gd name="connsiteY88" fmla="*/ 3502 h 10000"/>
                <a:gd name="connsiteX89" fmla="*/ 5208 w 10000"/>
                <a:gd name="connsiteY89" fmla="*/ 3502 h 10000"/>
                <a:gd name="connsiteX90" fmla="*/ 5208 w 10000"/>
                <a:gd name="connsiteY90" fmla="*/ 3006 h 10000"/>
                <a:gd name="connsiteX91" fmla="*/ 8747 w 10000"/>
                <a:gd name="connsiteY91" fmla="*/ 3006 h 10000"/>
                <a:gd name="connsiteX92" fmla="*/ 8747 w 10000"/>
                <a:gd name="connsiteY92" fmla="*/ 3502 h 10000"/>
                <a:gd name="connsiteX93" fmla="*/ 8747 w 10000"/>
                <a:gd name="connsiteY93" fmla="*/ 2004 h 10000"/>
                <a:gd name="connsiteX94" fmla="*/ 8747 w 10000"/>
                <a:gd name="connsiteY94" fmla="*/ 2004 h 10000"/>
                <a:gd name="connsiteX95" fmla="*/ 5208 w 10000"/>
                <a:gd name="connsiteY95" fmla="*/ 2004 h 10000"/>
                <a:gd name="connsiteX96" fmla="*/ 5208 w 10000"/>
                <a:gd name="connsiteY96" fmla="*/ 1503 h 10000"/>
                <a:gd name="connsiteX97" fmla="*/ 8747 w 10000"/>
                <a:gd name="connsiteY97" fmla="*/ 1503 h 10000"/>
                <a:gd name="connsiteX98" fmla="*/ 8747 w 10000"/>
                <a:gd name="connsiteY98" fmla="*/ 2004 h 10000"/>
                <a:gd name="connsiteX0" fmla="*/ 4993 w 10000"/>
                <a:gd name="connsiteY0" fmla="*/ 8998 h 10000"/>
                <a:gd name="connsiteX1" fmla="*/ 4993 w 10000"/>
                <a:gd name="connsiteY1" fmla="*/ 8998 h 10000"/>
                <a:gd name="connsiteX2" fmla="*/ 4688 w 10000"/>
                <a:gd name="connsiteY2" fmla="*/ 9377 h 10000"/>
                <a:gd name="connsiteX3" fmla="*/ 4993 w 10000"/>
                <a:gd name="connsiteY3" fmla="*/ 9745 h 10000"/>
                <a:gd name="connsiteX4" fmla="*/ 5309 w 10000"/>
                <a:gd name="connsiteY4" fmla="*/ 9377 h 10000"/>
                <a:gd name="connsiteX5" fmla="*/ 4993 w 10000"/>
                <a:gd name="connsiteY5" fmla="*/ 8998 h 10000"/>
                <a:gd name="connsiteX6" fmla="*/ 4993 w 10000"/>
                <a:gd name="connsiteY6" fmla="*/ 8742 h 10000"/>
                <a:gd name="connsiteX7" fmla="*/ 4993 w 10000"/>
                <a:gd name="connsiteY7" fmla="*/ 8742 h 10000"/>
                <a:gd name="connsiteX8" fmla="*/ 5514 w 10000"/>
                <a:gd name="connsiteY8" fmla="*/ 9377 h 10000"/>
                <a:gd name="connsiteX9" fmla="*/ 4993 w 10000"/>
                <a:gd name="connsiteY9" fmla="*/ 10000 h 10000"/>
                <a:gd name="connsiteX10" fmla="*/ 4478 w 10000"/>
                <a:gd name="connsiteY10" fmla="*/ 9377 h 10000"/>
                <a:gd name="connsiteX11" fmla="*/ 4993 w 10000"/>
                <a:gd name="connsiteY11" fmla="*/ 8742 h 10000"/>
                <a:gd name="connsiteX12" fmla="*/ 4993 w 10000"/>
                <a:gd name="connsiteY12" fmla="*/ 8998 h 10000"/>
                <a:gd name="connsiteX13" fmla="*/ 6460 w 10000"/>
                <a:gd name="connsiteY13" fmla="*/ 8998 h 10000"/>
                <a:gd name="connsiteX14" fmla="*/ 6460 w 10000"/>
                <a:gd name="connsiteY14" fmla="*/ 8998 h 10000"/>
                <a:gd name="connsiteX15" fmla="*/ 6144 w 10000"/>
                <a:gd name="connsiteY15" fmla="*/ 9377 h 10000"/>
                <a:gd name="connsiteX16" fmla="*/ 6460 w 10000"/>
                <a:gd name="connsiteY16" fmla="*/ 9745 h 10000"/>
                <a:gd name="connsiteX17" fmla="*/ 6767 w 10000"/>
                <a:gd name="connsiteY17" fmla="*/ 9377 h 10000"/>
                <a:gd name="connsiteX18" fmla="*/ 6460 w 10000"/>
                <a:gd name="connsiteY18" fmla="*/ 8998 h 10000"/>
                <a:gd name="connsiteX19" fmla="*/ 6460 w 10000"/>
                <a:gd name="connsiteY19" fmla="*/ 8742 h 10000"/>
                <a:gd name="connsiteX20" fmla="*/ 6460 w 10000"/>
                <a:gd name="connsiteY20" fmla="*/ 8742 h 10000"/>
                <a:gd name="connsiteX21" fmla="*/ 6978 w 10000"/>
                <a:gd name="connsiteY21" fmla="*/ 9377 h 10000"/>
                <a:gd name="connsiteX22" fmla="*/ 6460 w 10000"/>
                <a:gd name="connsiteY22" fmla="*/ 10000 h 10000"/>
                <a:gd name="connsiteX23" fmla="*/ 5931 w 10000"/>
                <a:gd name="connsiteY23" fmla="*/ 9377 h 10000"/>
                <a:gd name="connsiteX24" fmla="*/ 6460 w 10000"/>
                <a:gd name="connsiteY24" fmla="*/ 8742 h 10000"/>
                <a:gd name="connsiteX25" fmla="*/ 6460 w 10000"/>
                <a:gd name="connsiteY25" fmla="*/ 8998 h 10000"/>
                <a:gd name="connsiteX26" fmla="*/ 2390 w 10000"/>
                <a:gd name="connsiteY26" fmla="*/ 3684 h 10000"/>
                <a:gd name="connsiteX27" fmla="*/ 2390 w 10000"/>
                <a:gd name="connsiteY27" fmla="*/ 3684 h 10000"/>
                <a:gd name="connsiteX28" fmla="*/ 2288 w 10000"/>
                <a:gd name="connsiteY28" fmla="*/ 3375 h 10000"/>
                <a:gd name="connsiteX29" fmla="*/ 2133 w 10000"/>
                <a:gd name="connsiteY29" fmla="*/ 3252 h 10000"/>
                <a:gd name="connsiteX30" fmla="*/ 2133 w 10000"/>
                <a:gd name="connsiteY30" fmla="*/ 3060 h 10000"/>
                <a:gd name="connsiteX31" fmla="*/ 2244 w 10000"/>
                <a:gd name="connsiteY31" fmla="*/ 2883 h 10000"/>
                <a:gd name="connsiteX32" fmla="*/ 2244 w 10000"/>
                <a:gd name="connsiteY32" fmla="*/ 2750 h 10000"/>
                <a:gd name="connsiteX33" fmla="*/ 2449 w 10000"/>
                <a:gd name="connsiteY33" fmla="*/ 2313 h 10000"/>
                <a:gd name="connsiteX34" fmla="*/ 2968 w 10000"/>
                <a:gd name="connsiteY34" fmla="*/ 2883 h 10000"/>
                <a:gd name="connsiteX35" fmla="*/ 3075 w 10000"/>
                <a:gd name="connsiteY35" fmla="*/ 2883 h 10000"/>
                <a:gd name="connsiteX36" fmla="*/ 3177 w 10000"/>
                <a:gd name="connsiteY36" fmla="*/ 3006 h 10000"/>
                <a:gd name="connsiteX37" fmla="*/ 2919 w 10000"/>
                <a:gd name="connsiteY37" fmla="*/ 3816 h 10000"/>
                <a:gd name="connsiteX38" fmla="*/ 3279 w 10000"/>
                <a:gd name="connsiteY38" fmla="*/ 3816 h 10000"/>
                <a:gd name="connsiteX39" fmla="*/ 3491 w 10000"/>
                <a:gd name="connsiteY39" fmla="*/ 2937 h 10000"/>
                <a:gd name="connsiteX40" fmla="*/ 3491 w 10000"/>
                <a:gd name="connsiteY40" fmla="*/ 2937 h 10000"/>
                <a:gd name="connsiteX41" fmla="*/ 3491 w 10000"/>
                <a:gd name="connsiteY41" fmla="*/ 2937 h 10000"/>
                <a:gd name="connsiteX42" fmla="*/ 3491 w 10000"/>
                <a:gd name="connsiteY42" fmla="*/ 2883 h 10000"/>
                <a:gd name="connsiteX43" fmla="*/ 2808 w 10000"/>
                <a:gd name="connsiteY43" fmla="*/ 1935 h 10000"/>
                <a:gd name="connsiteX44" fmla="*/ 2706 w 10000"/>
                <a:gd name="connsiteY44" fmla="*/ 1812 h 10000"/>
                <a:gd name="connsiteX45" fmla="*/ 1930 w 10000"/>
                <a:gd name="connsiteY45" fmla="*/ 2814 h 10000"/>
                <a:gd name="connsiteX46" fmla="*/ 2390 w 10000"/>
                <a:gd name="connsiteY46" fmla="*/ 3684 h 10000"/>
                <a:gd name="connsiteX47" fmla="*/ 9686 w 10000"/>
                <a:gd name="connsiteY47" fmla="*/ 0 h 10000"/>
                <a:gd name="connsiteX48" fmla="*/ 9686 w 10000"/>
                <a:gd name="connsiteY48" fmla="*/ 0 h 10000"/>
                <a:gd name="connsiteX49" fmla="*/ 262 w 10000"/>
                <a:gd name="connsiteY49" fmla="*/ 0 h 10000"/>
                <a:gd name="connsiteX50" fmla="*/ 0 w 10000"/>
                <a:gd name="connsiteY50" fmla="*/ 314 h 10000"/>
                <a:gd name="connsiteX51" fmla="*/ 0 w 10000"/>
                <a:gd name="connsiteY51" fmla="*/ 7932 h 10000"/>
                <a:gd name="connsiteX52" fmla="*/ 262 w 10000"/>
                <a:gd name="connsiteY52" fmla="*/ 8242 h 10000"/>
                <a:gd name="connsiteX53" fmla="*/ 9686 w 10000"/>
                <a:gd name="connsiteY53" fmla="*/ 8242 h 10000"/>
                <a:gd name="connsiteX54" fmla="*/ 10000 w 10000"/>
                <a:gd name="connsiteY54" fmla="*/ 7932 h 10000"/>
                <a:gd name="connsiteX55" fmla="*/ 10000 w 10000"/>
                <a:gd name="connsiteY55" fmla="*/ 314 h 10000"/>
                <a:gd name="connsiteX56" fmla="*/ 9686 w 10000"/>
                <a:gd name="connsiteY56" fmla="*/ 0 h 10000"/>
                <a:gd name="connsiteX57" fmla="*/ 1253 w 10000"/>
                <a:gd name="connsiteY57" fmla="*/ 1503 h 10000"/>
                <a:gd name="connsiteX58" fmla="*/ 1253 w 10000"/>
                <a:gd name="connsiteY58" fmla="*/ 1503 h 10000"/>
                <a:gd name="connsiteX59" fmla="*/ 4171 w 10000"/>
                <a:gd name="connsiteY59" fmla="*/ 1503 h 10000"/>
                <a:gd name="connsiteX60" fmla="*/ 4171 w 10000"/>
                <a:gd name="connsiteY60" fmla="*/ 4995 h 10000"/>
                <a:gd name="connsiteX61" fmla="*/ 3958 w 10000"/>
                <a:gd name="connsiteY61" fmla="*/ 4995 h 10000"/>
                <a:gd name="connsiteX62" fmla="*/ 3958 w 10000"/>
                <a:gd name="connsiteY62" fmla="*/ 4872 h 10000"/>
                <a:gd name="connsiteX63" fmla="*/ 3594 w 10000"/>
                <a:gd name="connsiteY63" fmla="*/ 4317 h 10000"/>
                <a:gd name="connsiteX64" fmla="*/ 3075 w 10000"/>
                <a:gd name="connsiteY64" fmla="*/ 4062 h 10000"/>
                <a:gd name="connsiteX65" fmla="*/ 2706 w 10000"/>
                <a:gd name="connsiteY65" fmla="*/ 4749 h 10000"/>
                <a:gd name="connsiteX66" fmla="*/ 2288 w 10000"/>
                <a:gd name="connsiteY66" fmla="*/ 4062 h 10000"/>
                <a:gd name="connsiteX67" fmla="*/ 1826 w 10000"/>
                <a:gd name="connsiteY67" fmla="*/ 4317 h 10000"/>
                <a:gd name="connsiteX68" fmla="*/ 1410 w 10000"/>
                <a:gd name="connsiteY68" fmla="*/ 4872 h 10000"/>
                <a:gd name="connsiteX69" fmla="*/ 1410 w 10000"/>
                <a:gd name="connsiteY69" fmla="*/ 4995 h 10000"/>
                <a:gd name="connsiteX70" fmla="*/ 1253 w 10000"/>
                <a:gd name="connsiteY70" fmla="*/ 4995 h 10000"/>
                <a:gd name="connsiteX71" fmla="*/ 1253 w 10000"/>
                <a:gd name="connsiteY71" fmla="*/ 1503 h 10000"/>
                <a:gd name="connsiteX72" fmla="*/ 8747 w 10000"/>
                <a:gd name="connsiteY72" fmla="*/ 6498 h 10000"/>
                <a:gd name="connsiteX73" fmla="*/ 8747 w 10000"/>
                <a:gd name="connsiteY73" fmla="*/ 6498 h 10000"/>
                <a:gd name="connsiteX74" fmla="*/ 1253 w 10000"/>
                <a:gd name="connsiteY74" fmla="*/ 6498 h 10000"/>
                <a:gd name="connsiteX75" fmla="*/ 1253 w 10000"/>
                <a:gd name="connsiteY75" fmla="*/ 5997 h 10000"/>
                <a:gd name="connsiteX76" fmla="*/ 8747 w 10000"/>
                <a:gd name="connsiteY76" fmla="*/ 5997 h 10000"/>
                <a:gd name="connsiteX77" fmla="*/ 8747 w 10000"/>
                <a:gd name="connsiteY77" fmla="*/ 6498 h 10000"/>
                <a:gd name="connsiteX78" fmla="*/ 8747 w 10000"/>
                <a:gd name="connsiteY78" fmla="*/ 4995 h 10000"/>
                <a:gd name="connsiteX79" fmla="*/ 8747 w 10000"/>
                <a:gd name="connsiteY79" fmla="*/ 4995 h 10000"/>
                <a:gd name="connsiteX80" fmla="*/ 5208 w 10000"/>
                <a:gd name="connsiteY80" fmla="*/ 4995 h 10000"/>
                <a:gd name="connsiteX81" fmla="*/ 5208 w 10000"/>
                <a:gd name="connsiteY81" fmla="*/ 4494 h 10000"/>
                <a:gd name="connsiteX82" fmla="*/ 8747 w 10000"/>
                <a:gd name="connsiteY82" fmla="*/ 4494 h 10000"/>
                <a:gd name="connsiteX83" fmla="*/ 8747 w 10000"/>
                <a:gd name="connsiteY83" fmla="*/ 4995 h 10000"/>
                <a:gd name="connsiteX84" fmla="*/ 8747 w 10000"/>
                <a:gd name="connsiteY84" fmla="*/ 3502 h 10000"/>
                <a:gd name="connsiteX85" fmla="*/ 8747 w 10000"/>
                <a:gd name="connsiteY85" fmla="*/ 3502 h 10000"/>
                <a:gd name="connsiteX86" fmla="*/ 5208 w 10000"/>
                <a:gd name="connsiteY86" fmla="*/ 3502 h 10000"/>
                <a:gd name="connsiteX87" fmla="*/ 5208 w 10000"/>
                <a:gd name="connsiteY87" fmla="*/ 3006 h 10000"/>
                <a:gd name="connsiteX88" fmla="*/ 8747 w 10000"/>
                <a:gd name="connsiteY88" fmla="*/ 3006 h 10000"/>
                <a:gd name="connsiteX89" fmla="*/ 8747 w 10000"/>
                <a:gd name="connsiteY89" fmla="*/ 3502 h 10000"/>
                <a:gd name="connsiteX90" fmla="*/ 8747 w 10000"/>
                <a:gd name="connsiteY90" fmla="*/ 2004 h 10000"/>
                <a:gd name="connsiteX91" fmla="*/ 8747 w 10000"/>
                <a:gd name="connsiteY91" fmla="*/ 2004 h 10000"/>
                <a:gd name="connsiteX92" fmla="*/ 5208 w 10000"/>
                <a:gd name="connsiteY92" fmla="*/ 2004 h 10000"/>
                <a:gd name="connsiteX93" fmla="*/ 5208 w 10000"/>
                <a:gd name="connsiteY93" fmla="*/ 1503 h 10000"/>
                <a:gd name="connsiteX94" fmla="*/ 8747 w 10000"/>
                <a:gd name="connsiteY94" fmla="*/ 1503 h 10000"/>
                <a:gd name="connsiteX95" fmla="*/ 8747 w 10000"/>
                <a:gd name="connsiteY95" fmla="*/ 2004 h 10000"/>
                <a:gd name="connsiteX0" fmla="*/ 4993 w 10000"/>
                <a:gd name="connsiteY0" fmla="*/ 8998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4993 w 10000"/>
                <a:gd name="connsiteY11" fmla="*/ 8998 h 10000"/>
                <a:gd name="connsiteX12" fmla="*/ 6460 w 10000"/>
                <a:gd name="connsiteY12" fmla="*/ 8998 h 10000"/>
                <a:gd name="connsiteX13" fmla="*/ 6460 w 10000"/>
                <a:gd name="connsiteY13" fmla="*/ 8998 h 10000"/>
                <a:gd name="connsiteX14" fmla="*/ 6144 w 10000"/>
                <a:gd name="connsiteY14" fmla="*/ 9377 h 10000"/>
                <a:gd name="connsiteX15" fmla="*/ 6460 w 10000"/>
                <a:gd name="connsiteY15" fmla="*/ 9745 h 10000"/>
                <a:gd name="connsiteX16" fmla="*/ 6767 w 10000"/>
                <a:gd name="connsiteY16" fmla="*/ 9377 h 10000"/>
                <a:gd name="connsiteX17" fmla="*/ 6460 w 10000"/>
                <a:gd name="connsiteY17" fmla="*/ 8998 h 10000"/>
                <a:gd name="connsiteX18" fmla="*/ 6460 w 10000"/>
                <a:gd name="connsiteY18" fmla="*/ 8742 h 10000"/>
                <a:gd name="connsiteX19" fmla="*/ 6460 w 10000"/>
                <a:gd name="connsiteY19" fmla="*/ 8742 h 10000"/>
                <a:gd name="connsiteX20" fmla="*/ 6978 w 10000"/>
                <a:gd name="connsiteY20" fmla="*/ 9377 h 10000"/>
                <a:gd name="connsiteX21" fmla="*/ 6460 w 10000"/>
                <a:gd name="connsiteY21" fmla="*/ 10000 h 10000"/>
                <a:gd name="connsiteX22" fmla="*/ 5931 w 10000"/>
                <a:gd name="connsiteY22" fmla="*/ 9377 h 10000"/>
                <a:gd name="connsiteX23" fmla="*/ 6460 w 10000"/>
                <a:gd name="connsiteY23" fmla="*/ 8742 h 10000"/>
                <a:gd name="connsiteX24" fmla="*/ 6460 w 10000"/>
                <a:gd name="connsiteY24" fmla="*/ 8998 h 10000"/>
                <a:gd name="connsiteX25" fmla="*/ 2390 w 10000"/>
                <a:gd name="connsiteY25" fmla="*/ 3684 h 10000"/>
                <a:gd name="connsiteX26" fmla="*/ 2390 w 10000"/>
                <a:gd name="connsiteY26" fmla="*/ 3684 h 10000"/>
                <a:gd name="connsiteX27" fmla="*/ 2288 w 10000"/>
                <a:gd name="connsiteY27" fmla="*/ 3375 h 10000"/>
                <a:gd name="connsiteX28" fmla="*/ 2133 w 10000"/>
                <a:gd name="connsiteY28" fmla="*/ 3252 h 10000"/>
                <a:gd name="connsiteX29" fmla="*/ 2133 w 10000"/>
                <a:gd name="connsiteY29" fmla="*/ 3060 h 10000"/>
                <a:gd name="connsiteX30" fmla="*/ 2244 w 10000"/>
                <a:gd name="connsiteY30" fmla="*/ 2883 h 10000"/>
                <a:gd name="connsiteX31" fmla="*/ 2244 w 10000"/>
                <a:gd name="connsiteY31" fmla="*/ 2750 h 10000"/>
                <a:gd name="connsiteX32" fmla="*/ 2449 w 10000"/>
                <a:gd name="connsiteY32" fmla="*/ 2313 h 10000"/>
                <a:gd name="connsiteX33" fmla="*/ 2968 w 10000"/>
                <a:gd name="connsiteY33" fmla="*/ 2883 h 10000"/>
                <a:gd name="connsiteX34" fmla="*/ 3075 w 10000"/>
                <a:gd name="connsiteY34" fmla="*/ 2883 h 10000"/>
                <a:gd name="connsiteX35" fmla="*/ 3177 w 10000"/>
                <a:gd name="connsiteY35" fmla="*/ 3006 h 10000"/>
                <a:gd name="connsiteX36" fmla="*/ 2919 w 10000"/>
                <a:gd name="connsiteY36" fmla="*/ 3816 h 10000"/>
                <a:gd name="connsiteX37" fmla="*/ 3279 w 10000"/>
                <a:gd name="connsiteY37" fmla="*/ 3816 h 10000"/>
                <a:gd name="connsiteX38" fmla="*/ 3491 w 10000"/>
                <a:gd name="connsiteY38" fmla="*/ 2937 h 10000"/>
                <a:gd name="connsiteX39" fmla="*/ 3491 w 10000"/>
                <a:gd name="connsiteY39" fmla="*/ 2937 h 10000"/>
                <a:gd name="connsiteX40" fmla="*/ 3491 w 10000"/>
                <a:gd name="connsiteY40" fmla="*/ 2937 h 10000"/>
                <a:gd name="connsiteX41" fmla="*/ 3491 w 10000"/>
                <a:gd name="connsiteY41" fmla="*/ 2883 h 10000"/>
                <a:gd name="connsiteX42" fmla="*/ 2808 w 10000"/>
                <a:gd name="connsiteY42" fmla="*/ 1935 h 10000"/>
                <a:gd name="connsiteX43" fmla="*/ 2706 w 10000"/>
                <a:gd name="connsiteY43" fmla="*/ 1812 h 10000"/>
                <a:gd name="connsiteX44" fmla="*/ 1930 w 10000"/>
                <a:gd name="connsiteY44" fmla="*/ 2814 h 10000"/>
                <a:gd name="connsiteX45" fmla="*/ 2390 w 10000"/>
                <a:gd name="connsiteY45" fmla="*/ 3684 h 10000"/>
                <a:gd name="connsiteX46" fmla="*/ 9686 w 10000"/>
                <a:gd name="connsiteY46" fmla="*/ 0 h 10000"/>
                <a:gd name="connsiteX47" fmla="*/ 9686 w 10000"/>
                <a:gd name="connsiteY47" fmla="*/ 0 h 10000"/>
                <a:gd name="connsiteX48" fmla="*/ 262 w 10000"/>
                <a:gd name="connsiteY48" fmla="*/ 0 h 10000"/>
                <a:gd name="connsiteX49" fmla="*/ 0 w 10000"/>
                <a:gd name="connsiteY49" fmla="*/ 314 h 10000"/>
                <a:gd name="connsiteX50" fmla="*/ 0 w 10000"/>
                <a:gd name="connsiteY50" fmla="*/ 7932 h 10000"/>
                <a:gd name="connsiteX51" fmla="*/ 262 w 10000"/>
                <a:gd name="connsiteY51" fmla="*/ 8242 h 10000"/>
                <a:gd name="connsiteX52" fmla="*/ 9686 w 10000"/>
                <a:gd name="connsiteY52" fmla="*/ 8242 h 10000"/>
                <a:gd name="connsiteX53" fmla="*/ 10000 w 10000"/>
                <a:gd name="connsiteY53" fmla="*/ 7932 h 10000"/>
                <a:gd name="connsiteX54" fmla="*/ 10000 w 10000"/>
                <a:gd name="connsiteY54" fmla="*/ 314 h 10000"/>
                <a:gd name="connsiteX55" fmla="*/ 9686 w 10000"/>
                <a:gd name="connsiteY55" fmla="*/ 0 h 10000"/>
                <a:gd name="connsiteX56" fmla="*/ 1253 w 10000"/>
                <a:gd name="connsiteY56" fmla="*/ 1503 h 10000"/>
                <a:gd name="connsiteX57" fmla="*/ 1253 w 10000"/>
                <a:gd name="connsiteY57" fmla="*/ 1503 h 10000"/>
                <a:gd name="connsiteX58" fmla="*/ 4171 w 10000"/>
                <a:gd name="connsiteY58" fmla="*/ 1503 h 10000"/>
                <a:gd name="connsiteX59" fmla="*/ 4171 w 10000"/>
                <a:gd name="connsiteY59" fmla="*/ 4995 h 10000"/>
                <a:gd name="connsiteX60" fmla="*/ 3958 w 10000"/>
                <a:gd name="connsiteY60" fmla="*/ 4995 h 10000"/>
                <a:gd name="connsiteX61" fmla="*/ 3958 w 10000"/>
                <a:gd name="connsiteY61" fmla="*/ 4872 h 10000"/>
                <a:gd name="connsiteX62" fmla="*/ 3594 w 10000"/>
                <a:gd name="connsiteY62" fmla="*/ 4317 h 10000"/>
                <a:gd name="connsiteX63" fmla="*/ 3075 w 10000"/>
                <a:gd name="connsiteY63" fmla="*/ 4062 h 10000"/>
                <a:gd name="connsiteX64" fmla="*/ 2706 w 10000"/>
                <a:gd name="connsiteY64" fmla="*/ 4749 h 10000"/>
                <a:gd name="connsiteX65" fmla="*/ 2288 w 10000"/>
                <a:gd name="connsiteY65" fmla="*/ 4062 h 10000"/>
                <a:gd name="connsiteX66" fmla="*/ 1826 w 10000"/>
                <a:gd name="connsiteY66" fmla="*/ 4317 h 10000"/>
                <a:gd name="connsiteX67" fmla="*/ 1410 w 10000"/>
                <a:gd name="connsiteY67" fmla="*/ 4872 h 10000"/>
                <a:gd name="connsiteX68" fmla="*/ 1410 w 10000"/>
                <a:gd name="connsiteY68" fmla="*/ 4995 h 10000"/>
                <a:gd name="connsiteX69" fmla="*/ 1253 w 10000"/>
                <a:gd name="connsiteY69" fmla="*/ 4995 h 10000"/>
                <a:gd name="connsiteX70" fmla="*/ 1253 w 10000"/>
                <a:gd name="connsiteY70" fmla="*/ 1503 h 10000"/>
                <a:gd name="connsiteX71" fmla="*/ 8747 w 10000"/>
                <a:gd name="connsiteY71" fmla="*/ 6498 h 10000"/>
                <a:gd name="connsiteX72" fmla="*/ 8747 w 10000"/>
                <a:gd name="connsiteY72" fmla="*/ 6498 h 10000"/>
                <a:gd name="connsiteX73" fmla="*/ 1253 w 10000"/>
                <a:gd name="connsiteY73" fmla="*/ 6498 h 10000"/>
                <a:gd name="connsiteX74" fmla="*/ 1253 w 10000"/>
                <a:gd name="connsiteY74" fmla="*/ 5997 h 10000"/>
                <a:gd name="connsiteX75" fmla="*/ 8747 w 10000"/>
                <a:gd name="connsiteY75" fmla="*/ 5997 h 10000"/>
                <a:gd name="connsiteX76" fmla="*/ 8747 w 10000"/>
                <a:gd name="connsiteY76" fmla="*/ 6498 h 10000"/>
                <a:gd name="connsiteX77" fmla="*/ 8747 w 10000"/>
                <a:gd name="connsiteY77" fmla="*/ 4995 h 10000"/>
                <a:gd name="connsiteX78" fmla="*/ 8747 w 10000"/>
                <a:gd name="connsiteY78" fmla="*/ 4995 h 10000"/>
                <a:gd name="connsiteX79" fmla="*/ 5208 w 10000"/>
                <a:gd name="connsiteY79" fmla="*/ 4995 h 10000"/>
                <a:gd name="connsiteX80" fmla="*/ 5208 w 10000"/>
                <a:gd name="connsiteY80" fmla="*/ 4494 h 10000"/>
                <a:gd name="connsiteX81" fmla="*/ 8747 w 10000"/>
                <a:gd name="connsiteY81" fmla="*/ 4494 h 10000"/>
                <a:gd name="connsiteX82" fmla="*/ 8747 w 10000"/>
                <a:gd name="connsiteY82" fmla="*/ 4995 h 10000"/>
                <a:gd name="connsiteX83" fmla="*/ 8747 w 10000"/>
                <a:gd name="connsiteY83" fmla="*/ 3502 h 10000"/>
                <a:gd name="connsiteX84" fmla="*/ 8747 w 10000"/>
                <a:gd name="connsiteY84" fmla="*/ 3502 h 10000"/>
                <a:gd name="connsiteX85" fmla="*/ 5208 w 10000"/>
                <a:gd name="connsiteY85" fmla="*/ 3502 h 10000"/>
                <a:gd name="connsiteX86" fmla="*/ 5208 w 10000"/>
                <a:gd name="connsiteY86" fmla="*/ 3006 h 10000"/>
                <a:gd name="connsiteX87" fmla="*/ 8747 w 10000"/>
                <a:gd name="connsiteY87" fmla="*/ 3006 h 10000"/>
                <a:gd name="connsiteX88" fmla="*/ 8747 w 10000"/>
                <a:gd name="connsiteY88" fmla="*/ 3502 h 10000"/>
                <a:gd name="connsiteX89" fmla="*/ 8747 w 10000"/>
                <a:gd name="connsiteY89" fmla="*/ 2004 h 10000"/>
                <a:gd name="connsiteX90" fmla="*/ 8747 w 10000"/>
                <a:gd name="connsiteY90" fmla="*/ 2004 h 10000"/>
                <a:gd name="connsiteX91" fmla="*/ 5208 w 10000"/>
                <a:gd name="connsiteY91" fmla="*/ 2004 h 10000"/>
                <a:gd name="connsiteX92" fmla="*/ 5208 w 10000"/>
                <a:gd name="connsiteY92" fmla="*/ 1503 h 10000"/>
                <a:gd name="connsiteX93" fmla="*/ 8747 w 10000"/>
                <a:gd name="connsiteY93" fmla="*/ 1503 h 10000"/>
                <a:gd name="connsiteX94" fmla="*/ 8747 w 10000"/>
                <a:gd name="connsiteY94" fmla="*/ 2004 h 10000"/>
                <a:gd name="connsiteX0" fmla="*/ 4993 w 10000"/>
                <a:gd name="connsiteY0" fmla="*/ 8742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6460 w 10000"/>
                <a:gd name="connsiteY11" fmla="*/ 8998 h 10000"/>
                <a:gd name="connsiteX12" fmla="*/ 6460 w 10000"/>
                <a:gd name="connsiteY12" fmla="*/ 8998 h 10000"/>
                <a:gd name="connsiteX13" fmla="*/ 6144 w 10000"/>
                <a:gd name="connsiteY13" fmla="*/ 9377 h 10000"/>
                <a:gd name="connsiteX14" fmla="*/ 6460 w 10000"/>
                <a:gd name="connsiteY14" fmla="*/ 9745 h 10000"/>
                <a:gd name="connsiteX15" fmla="*/ 6767 w 10000"/>
                <a:gd name="connsiteY15" fmla="*/ 9377 h 10000"/>
                <a:gd name="connsiteX16" fmla="*/ 6460 w 10000"/>
                <a:gd name="connsiteY16" fmla="*/ 8998 h 10000"/>
                <a:gd name="connsiteX17" fmla="*/ 6460 w 10000"/>
                <a:gd name="connsiteY17" fmla="*/ 8742 h 10000"/>
                <a:gd name="connsiteX18" fmla="*/ 6460 w 10000"/>
                <a:gd name="connsiteY18" fmla="*/ 8742 h 10000"/>
                <a:gd name="connsiteX19" fmla="*/ 6978 w 10000"/>
                <a:gd name="connsiteY19" fmla="*/ 9377 h 10000"/>
                <a:gd name="connsiteX20" fmla="*/ 6460 w 10000"/>
                <a:gd name="connsiteY20" fmla="*/ 10000 h 10000"/>
                <a:gd name="connsiteX21" fmla="*/ 5931 w 10000"/>
                <a:gd name="connsiteY21" fmla="*/ 9377 h 10000"/>
                <a:gd name="connsiteX22" fmla="*/ 6460 w 10000"/>
                <a:gd name="connsiteY22" fmla="*/ 8742 h 10000"/>
                <a:gd name="connsiteX23" fmla="*/ 6460 w 10000"/>
                <a:gd name="connsiteY23" fmla="*/ 8998 h 10000"/>
                <a:gd name="connsiteX24" fmla="*/ 2390 w 10000"/>
                <a:gd name="connsiteY24" fmla="*/ 3684 h 10000"/>
                <a:gd name="connsiteX25" fmla="*/ 2390 w 10000"/>
                <a:gd name="connsiteY25" fmla="*/ 3684 h 10000"/>
                <a:gd name="connsiteX26" fmla="*/ 2288 w 10000"/>
                <a:gd name="connsiteY26" fmla="*/ 3375 h 10000"/>
                <a:gd name="connsiteX27" fmla="*/ 2133 w 10000"/>
                <a:gd name="connsiteY27" fmla="*/ 3252 h 10000"/>
                <a:gd name="connsiteX28" fmla="*/ 2133 w 10000"/>
                <a:gd name="connsiteY28" fmla="*/ 3060 h 10000"/>
                <a:gd name="connsiteX29" fmla="*/ 2244 w 10000"/>
                <a:gd name="connsiteY29" fmla="*/ 2883 h 10000"/>
                <a:gd name="connsiteX30" fmla="*/ 2244 w 10000"/>
                <a:gd name="connsiteY30" fmla="*/ 2750 h 10000"/>
                <a:gd name="connsiteX31" fmla="*/ 2449 w 10000"/>
                <a:gd name="connsiteY31" fmla="*/ 2313 h 10000"/>
                <a:gd name="connsiteX32" fmla="*/ 2968 w 10000"/>
                <a:gd name="connsiteY32" fmla="*/ 2883 h 10000"/>
                <a:gd name="connsiteX33" fmla="*/ 3075 w 10000"/>
                <a:gd name="connsiteY33" fmla="*/ 2883 h 10000"/>
                <a:gd name="connsiteX34" fmla="*/ 3177 w 10000"/>
                <a:gd name="connsiteY34" fmla="*/ 3006 h 10000"/>
                <a:gd name="connsiteX35" fmla="*/ 2919 w 10000"/>
                <a:gd name="connsiteY35" fmla="*/ 3816 h 10000"/>
                <a:gd name="connsiteX36" fmla="*/ 3279 w 10000"/>
                <a:gd name="connsiteY36" fmla="*/ 3816 h 10000"/>
                <a:gd name="connsiteX37" fmla="*/ 3491 w 10000"/>
                <a:gd name="connsiteY37" fmla="*/ 2937 h 10000"/>
                <a:gd name="connsiteX38" fmla="*/ 3491 w 10000"/>
                <a:gd name="connsiteY38" fmla="*/ 2937 h 10000"/>
                <a:gd name="connsiteX39" fmla="*/ 3491 w 10000"/>
                <a:gd name="connsiteY39" fmla="*/ 2937 h 10000"/>
                <a:gd name="connsiteX40" fmla="*/ 3491 w 10000"/>
                <a:gd name="connsiteY40" fmla="*/ 2883 h 10000"/>
                <a:gd name="connsiteX41" fmla="*/ 2808 w 10000"/>
                <a:gd name="connsiteY41" fmla="*/ 1935 h 10000"/>
                <a:gd name="connsiteX42" fmla="*/ 2706 w 10000"/>
                <a:gd name="connsiteY42" fmla="*/ 1812 h 10000"/>
                <a:gd name="connsiteX43" fmla="*/ 1930 w 10000"/>
                <a:gd name="connsiteY43" fmla="*/ 2814 h 10000"/>
                <a:gd name="connsiteX44" fmla="*/ 2390 w 10000"/>
                <a:gd name="connsiteY44" fmla="*/ 3684 h 10000"/>
                <a:gd name="connsiteX45" fmla="*/ 9686 w 10000"/>
                <a:gd name="connsiteY45" fmla="*/ 0 h 10000"/>
                <a:gd name="connsiteX46" fmla="*/ 9686 w 10000"/>
                <a:gd name="connsiteY46" fmla="*/ 0 h 10000"/>
                <a:gd name="connsiteX47" fmla="*/ 262 w 10000"/>
                <a:gd name="connsiteY47" fmla="*/ 0 h 10000"/>
                <a:gd name="connsiteX48" fmla="*/ 0 w 10000"/>
                <a:gd name="connsiteY48" fmla="*/ 314 h 10000"/>
                <a:gd name="connsiteX49" fmla="*/ 0 w 10000"/>
                <a:gd name="connsiteY49" fmla="*/ 7932 h 10000"/>
                <a:gd name="connsiteX50" fmla="*/ 262 w 10000"/>
                <a:gd name="connsiteY50" fmla="*/ 8242 h 10000"/>
                <a:gd name="connsiteX51" fmla="*/ 9686 w 10000"/>
                <a:gd name="connsiteY51" fmla="*/ 8242 h 10000"/>
                <a:gd name="connsiteX52" fmla="*/ 10000 w 10000"/>
                <a:gd name="connsiteY52" fmla="*/ 7932 h 10000"/>
                <a:gd name="connsiteX53" fmla="*/ 10000 w 10000"/>
                <a:gd name="connsiteY53" fmla="*/ 314 h 10000"/>
                <a:gd name="connsiteX54" fmla="*/ 9686 w 10000"/>
                <a:gd name="connsiteY54" fmla="*/ 0 h 10000"/>
                <a:gd name="connsiteX55" fmla="*/ 1253 w 10000"/>
                <a:gd name="connsiteY55" fmla="*/ 1503 h 10000"/>
                <a:gd name="connsiteX56" fmla="*/ 1253 w 10000"/>
                <a:gd name="connsiteY56" fmla="*/ 1503 h 10000"/>
                <a:gd name="connsiteX57" fmla="*/ 4171 w 10000"/>
                <a:gd name="connsiteY57" fmla="*/ 1503 h 10000"/>
                <a:gd name="connsiteX58" fmla="*/ 4171 w 10000"/>
                <a:gd name="connsiteY58" fmla="*/ 4995 h 10000"/>
                <a:gd name="connsiteX59" fmla="*/ 3958 w 10000"/>
                <a:gd name="connsiteY59" fmla="*/ 4995 h 10000"/>
                <a:gd name="connsiteX60" fmla="*/ 3958 w 10000"/>
                <a:gd name="connsiteY60" fmla="*/ 4872 h 10000"/>
                <a:gd name="connsiteX61" fmla="*/ 3594 w 10000"/>
                <a:gd name="connsiteY61" fmla="*/ 4317 h 10000"/>
                <a:gd name="connsiteX62" fmla="*/ 3075 w 10000"/>
                <a:gd name="connsiteY62" fmla="*/ 4062 h 10000"/>
                <a:gd name="connsiteX63" fmla="*/ 2706 w 10000"/>
                <a:gd name="connsiteY63" fmla="*/ 4749 h 10000"/>
                <a:gd name="connsiteX64" fmla="*/ 2288 w 10000"/>
                <a:gd name="connsiteY64" fmla="*/ 4062 h 10000"/>
                <a:gd name="connsiteX65" fmla="*/ 1826 w 10000"/>
                <a:gd name="connsiteY65" fmla="*/ 4317 h 10000"/>
                <a:gd name="connsiteX66" fmla="*/ 1410 w 10000"/>
                <a:gd name="connsiteY66" fmla="*/ 4872 h 10000"/>
                <a:gd name="connsiteX67" fmla="*/ 1410 w 10000"/>
                <a:gd name="connsiteY67" fmla="*/ 4995 h 10000"/>
                <a:gd name="connsiteX68" fmla="*/ 1253 w 10000"/>
                <a:gd name="connsiteY68" fmla="*/ 4995 h 10000"/>
                <a:gd name="connsiteX69" fmla="*/ 1253 w 10000"/>
                <a:gd name="connsiteY69" fmla="*/ 1503 h 10000"/>
                <a:gd name="connsiteX70" fmla="*/ 8747 w 10000"/>
                <a:gd name="connsiteY70" fmla="*/ 6498 h 10000"/>
                <a:gd name="connsiteX71" fmla="*/ 8747 w 10000"/>
                <a:gd name="connsiteY71" fmla="*/ 6498 h 10000"/>
                <a:gd name="connsiteX72" fmla="*/ 1253 w 10000"/>
                <a:gd name="connsiteY72" fmla="*/ 6498 h 10000"/>
                <a:gd name="connsiteX73" fmla="*/ 1253 w 10000"/>
                <a:gd name="connsiteY73" fmla="*/ 5997 h 10000"/>
                <a:gd name="connsiteX74" fmla="*/ 8747 w 10000"/>
                <a:gd name="connsiteY74" fmla="*/ 5997 h 10000"/>
                <a:gd name="connsiteX75" fmla="*/ 8747 w 10000"/>
                <a:gd name="connsiteY75" fmla="*/ 6498 h 10000"/>
                <a:gd name="connsiteX76" fmla="*/ 8747 w 10000"/>
                <a:gd name="connsiteY76" fmla="*/ 4995 h 10000"/>
                <a:gd name="connsiteX77" fmla="*/ 8747 w 10000"/>
                <a:gd name="connsiteY77" fmla="*/ 4995 h 10000"/>
                <a:gd name="connsiteX78" fmla="*/ 5208 w 10000"/>
                <a:gd name="connsiteY78" fmla="*/ 4995 h 10000"/>
                <a:gd name="connsiteX79" fmla="*/ 5208 w 10000"/>
                <a:gd name="connsiteY79" fmla="*/ 4494 h 10000"/>
                <a:gd name="connsiteX80" fmla="*/ 8747 w 10000"/>
                <a:gd name="connsiteY80" fmla="*/ 4494 h 10000"/>
                <a:gd name="connsiteX81" fmla="*/ 8747 w 10000"/>
                <a:gd name="connsiteY81" fmla="*/ 4995 h 10000"/>
                <a:gd name="connsiteX82" fmla="*/ 8747 w 10000"/>
                <a:gd name="connsiteY82" fmla="*/ 3502 h 10000"/>
                <a:gd name="connsiteX83" fmla="*/ 8747 w 10000"/>
                <a:gd name="connsiteY83" fmla="*/ 3502 h 10000"/>
                <a:gd name="connsiteX84" fmla="*/ 5208 w 10000"/>
                <a:gd name="connsiteY84" fmla="*/ 3502 h 10000"/>
                <a:gd name="connsiteX85" fmla="*/ 5208 w 10000"/>
                <a:gd name="connsiteY85" fmla="*/ 3006 h 10000"/>
                <a:gd name="connsiteX86" fmla="*/ 8747 w 10000"/>
                <a:gd name="connsiteY86" fmla="*/ 3006 h 10000"/>
                <a:gd name="connsiteX87" fmla="*/ 8747 w 10000"/>
                <a:gd name="connsiteY87" fmla="*/ 3502 h 10000"/>
                <a:gd name="connsiteX88" fmla="*/ 8747 w 10000"/>
                <a:gd name="connsiteY88" fmla="*/ 2004 h 10000"/>
                <a:gd name="connsiteX89" fmla="*/ 8747 w 10000"/>
                <a:gd name="connsiteY89" fmla="*/ 2004 h 10000"/>
                <a:gd name="connsiteX90" fmla="*/ 5208 w 10000"/>
                <a:gd name="connsiteY90" fmla="*/ 2004 h 10000"/>
                <a:gd name="connsiteX91" fmla="*/ 5208 w 10000"/>
                <a:gd name="connsiteY91" fmla="*/ 1503 h 10000"/>
                <a:gd name="connsiteX92" fmla="*/ 8747 w 10000"/>
                <a:gd name="connsiteY92" fmla="*/ 1503 h 10000"/>
                <a:gd name="connsiteX93" fmla="*/ 8747 w 10000"/>
                <a:gd name="connsiteY93"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4993 w 10000"/>
                <a:gd name="connsiteY9" fmla="*/ 8742 h 10000"/>
                <a:gd name="connsiteX10" fmla="*/ 6460 w 10000"/>
                <a:gd name="connsiteY10" fmla="*/ 8998 h 10000"/>
                <a:gd name="connsiteX11" fmla="*/ 6460 w 10000"/>
                <a:gd name="connsiteY11" fmla="*/ 8998 h 10000"/>
                <a:gd name="connsiteX12" fmla="*/ 6144 w 10000"/>
                <a:gd name="connsiteY12" fmla="*/ 9377 h 10000"/>
                <a:gd name="connsiteX13" fmla="*/ 6460 w 10000"/>
                <a:gd name="connsiteY13" fmla="*/ 9745 h 10000"/>
                <a:gd name="connsiteX14" fmla="*/ 6767 w 10000"/>
                <a:gd name="connsiteY14" fmla="*/ 9377 h 10000"/>
                <a:gd name="connsiteX15" fmla="*/ 6460 w 10000"/>
                <a:gd name="connsiteY15" fmla="*/ 8998 h 10000"/>
                <a:gd name="connsiteX16" fmla="*/ 6460 w 10000"/>
                <a:gd name="connsiteY16" fmla="*/ 8742 h 10000"/>
                <a:gd name="connsiteX17" fmla="*/ 6460 w 10000"/>
                <a:gd name="connsiteY17" fmla="*/ 8742 h 10000"/>
                <a:gd name="connsiteX18" fmla="*/ 6978 w 10000"/>
                <a:gd name="connsiteY18" fmla="*/ 9377 h 10000"/>
                <a:gd name="connsiteX19" fmla="*/ 6460 w 10000"/>
                <a:gd name="connsiteY19" fmla="*/ 10000 h 10000"/>
                <a:gd name="connsiteX20" fmla="*/ 5931 w 10000"/>
                <a:gd name="connsiteY20" fmla="*/ 9377 h 10000"/>
                <a:gd name="connsiteX21" fmla="*/ 6460 w 10000"/>
                <a:gd name="connsiteY21" fmla="*/ 8742 h 10000"/>
                <a:gd name="connsiteX22" fmla="*/ 6460 w 10000"/>
                <a:gd name="connsiteY22" fmla="*/ 8998 h 10000"/>
                <a:gd name="connsiteX23" fmla="*/ 2390 w 10000"/>
                <a:gd name="connsiteY23" fmla="*/ 3684 h 10000"/>
                <a:gd name="connsiteX24" fmla="*/ 2390 w 10000"/>
                <a:gd name="connsiteY24" fmla="*/ 3684 h 10000"/>
                <a:gd name="connsiteX25" fmla="*/ 2288 w 10000"/>
                <a:gd name="connsiteY25" fmla="*/ 3375 h 10000"/>
                <a:gd name="connsiteX26" fmla="*/ 2133 w 10000"/>
                <a:gd name="connsiteY26" fmla="*/ 3252 h 10000"/>
                <a:gd name="connsiteX27" fmla="*/ 2133 w 10000"/>
                <a:gd name="connsiteY27" fmla="*/ 3060 h 10000"/>
                <a:gd name="connsiteX28" fmla="*/ 2244 w 10000"/>
                <a:gd name="connsiteY28" fmla="*/ 2883 h 10000"/>
                <a:gd name="connsiteX29" fmla="*/ 2244 w 10000"/>
                <a:gd name="connsiteY29" fmla="*/ 2750 h 10000"/>
                <a:gd name="connsiteX30" fmla="*/ 2449 w 10000"/>
                <a:gd name="connsiteY30" fmla="*/ 2313 h 10000"/>
                <a:gd name="connsiteX31" fmla="*/ 2968 w 10000"/>
                <a:gd name="connsiteY31" fmla="*/ 2883 h 10000"/>
                <a:gd name="connsiteX32" fmla="*/ 3075 w 10000"/>
                <a:gd name="connsiteY32" fmla="*/ 2883 h 10000"/>
                <a:gd name="connsiteX33" fmla="*/ 3177 w 10000"/>
                <a:gd name="connsiteY33" fmla="*/ 3006 h 10000"/>
                <a:gd name="connsiteX34" fmla="*/ 2919 w 10000"/>
                <a:gd name="connsiteY34" fmla="*/ 3816 h 10000"/>
                <a:gd name="connsiteX35" fmla="*/ 3279 w 10000"/>
                <a:gd name="connsiteY35" fmla="*/ 3816 h 10000"/>
                <a:gd name="connsiteX36" fmla="*/ 3491 w 10000"/>
                <a:gd name="connsiteY36" fmla="*/ 2937 h 10000"/>
                <a:gd name="connsiteX37" fmla="*/ 3491 w 10000"/>
                <a:gd name="connsiteY37" fmla="*/ 2937 h 10000"/>
                <a:gd name="connsiteX38" fmla="*/ 3491 w 10000"/>
                <a:gd name="connsiteY38" fmla="*/ 2937 h 10000"/>
                <a:gd name="connsiteX39" fmla="*/ 3491 w 10000"/>
                <a:gd name="connsiteY39" fmla="*/ 2883 h 10000"/>
                <a:gd name="connsiteX40" fmla="*/ 2808 w 10000"/>
                <a:gd name="connsiteY40" fmla="*/ 1935 h 10000"/>
                <a:gd name="connsiteX41" fmla="*/ 2706 w 10000"/>
                <a:gd name="connsiteY41" fmla="*/ 1812 h 10000"/>
                <a:gd name="connsiteX42" fmla="*/ 1930 w 10000"/>
                <a:gd name="connsiteY42" fmla="*/ 2814 h 10000"/>
                <a:gd name="connsiteX43" fmla="*/ 2390 w 10000"/>
                <a:gd name="connsiteY43" fmla="*/ 3684 h 10000"/>
                <a:gd name="connsiteX44" fmla="*/ 9686 w 10000"/>
                <a:gd name="connsiteY44" fmla="*/ 0 h 10000"/>
                <a:gd name="connsiteX45" fmla="*/ 9686 w 10000"/>
                <a:gd name="connsiteY45" fmla="*/ 0 h 10000"/>
                <a:gd name="connsiteX46" fmla="*/ 262 w 10000"/>
                <a:gd name="connsiteY46" fmla="*/ 0 h 10000"/>
                <a:gd name="connsiteX47" fmla="*/ 0 w 10000"/>
                <a:gd name="connsiteY47" fmla="*/ 314 h 10000"/>
                <a:gd name="connsiteX48" fmla="*/ 0 w 10000"/>
                <a:gd name="connsiteY48" fmla="*/ 7932 h 10000"/>
                <a:gd name="connsiteX49" fmla="*/ 262 w 10000"/>
                <a:gd name="connsiteY49" fmla="*/ 8242 h 10000"/>
                <a:gd name="connsiteX50" fmla="*/ 9686 w 10000"/>
                <a:gd name="connsiteY50" fmla="*/ 8242 h 10000"/>
                <a:gd name="connsiteX51" fmla="*/ 10000 w 10000"/>
                <a:gd name="connsiteY51" fmla="*/ 7932 h 10000"/>
                <a:gd name="connsiteX52" fmla="*/ 10000 w 10000"/>
                <a:gd name="connsiteY52" fmla="*/ 314 h 10000"/>
                <a:gd name="connsiteX53" fmla="*/ 9686 w 10000"/>
                <a:gd name="connsiteY53" fmla="*/ 0 h 10000"/>
                <a:gd name="connsiteX54" fmla="*/ 1253 w 10000"/>
                <a:gd name="connsiteY54" fmla="*/ 1503 h 10000"/>
                <a:gd name="connsiteX55" fmla="*/ 1253 w 10000"/>
                <a:gd name="connsiteY55" fmla="*/ 1503 h 10000"/>
                <a:gd name="connsiteX56" fmla="*/ 4171 w 10000"/>
                <a:gd name="connsiteY56" fmla="*/ 1503 h 10000"/>
                <a:gd name="connsiteX57" fmla="*/ 4171 w 10000"/>
                <a:gd name="connsiteY57" fmla="*/ 4995 h 10000"/>
                <a:gd name="connsiteX58" fmla="*/ 3958 w 10000"/>
                <a:gd name="connsiteY58" fmla="*/ 4995 h 10000"/>
                <a:gd name="connsiteX59" fmla="*/ 3958 w 10000"/>
                <a:gd name="connsiteY59" fmla="*/ 4872 h 10000"/>
                <a:gd name="connsiteX60" fmla="*/ 3594 w 10000"/>
                <a:gd name="connsiteY60" fmla="*/ 4317 h 10000"/>
                <a:gd name="connsiteX61" fmla="*/ 3075 w 10000"/>
                <a:gd name="connsiteY61" fmla="*/ 4062 h 10000"/>
                <a:gd name="connsiteX62" fmla="*/ 2706 w 10000"/>
                <a:gd name="connsiteY62" fmla="*/ 4749 h 10000"/>
                <a:gd name="connsiteX63" fmla="*/ 2288 w 10000"/>
                <a:gd name="connsiteY63" fmla="*/ 4062 h 10000"/>
                <a:gd name="connsiteX64" fmla="*/ 1826 w 10000"/>
                <a:gd name="connsiteY64" fmla="*/ 4317 h 10000"/>
                <a:gd name="connsiteX65" fmla="*/ 1410 w 10000"/>
                <a:gd name="connsiteY65" fmla="*/ 4872 h 10000"/>
                <a:gd name="connsiteX66" fmla="*/ 1410 w 10000"/>
                <a:gd name="connsiteY66" fmla="*/ 4995 h 10000"/>
                <a:gd name="connsiteX67" fmla="*/ 1253 w 10000"/>
                <a:gd name="connsiteY67" fmla="*/ 4995 h 10000"/>
                <a:gd name="connsiteX68" fmla="*/ 1253 w 10000"/>
                <a:gd name="connsiteY68" fmla="*/ 1503 h 10000"/>
                <a:gd name="connsiteX69" fmla="*/ 8747 w 10000"/>
                <a:gd name="connsiteY69" fmla="*/ 6498 h 10000"/>
                <a:gd name="connsiteX70" fmla="*/ 8747 w 10000"/>
                <a:gd name="connsiteY70" fmla="*/ 6498 h 10000"/>
                <a:gd name="connsiteX71" fmla="*/ 1253 w 10000"/>
                <a:gd name="connsiteY71" fmla="*/ 6498 h 10000"/>
                <a:gd name="connsiteX72" fmla="*/ 1253 w 10000"/>
                <a:gd name="connsiteY72" fmla="*/ 5997 h 10000"/>
                <a:gd name="connsiteX73" fmla="*/ 8747 w 10000"/>
                <a:gd name="connsiteY73" fmla="*/ 5997 h 10000"/>
                <a:gd name="connsiteX74" fmla="*/ 8747 w 10000"/>
                <a:gd name="connsiteY74" fmla="*/ 6498 h 10000"/>
                <a:gd name="connsiteX75" fmla="*/ 8747 w 10000"/>
                <a:gd name="connsiteY75" fmla="*/ 4995 h 10000"/>
                <a:gd name="connsiteX76" fmla="*/ 8747 w 10000"/>
                <a:gd name="connsiteY76" fmla="*/ 4995 h 10000"/>
                <a:gd name="connsiteX77" fmla="*/ 5208 w 10000"/>
                <a:gd name="connsiteY77" fmla="*/ 4995 h 10000"/>
                <a:gd name="connsiteX78" fmla="*/ 5208 w 10000"/>
                <a:gd name="connsiteY78" fmla="*/ 4494 h 10000"/>
                <a:gd name="connsiteX79" fmla="*/ 8747 w 10000"/>
                <a:gd name="connsiteY79" fmla="*/ 4494 h 10000"/>
                <a:gd name="connsiteX80" fmla="*/ 8747 w 10000"/>
                <a:gd name="connsiteY80" fmla="*/ 4995 h 10000"/>
                <a:gd name="connsiteX81" fmla="*/ 8747 w 10000"/>
                <a:gd name="connsiteY81" fmla="*/ 3502 h 10000"/>
                <a:gd name="connsiteX82" fmla="*/ 8747 w 10000"/>
                <a:gd name="connsiteY82" fmla="*/ 3502 h 10000"/>
                <a:gd name="connsiteX83" fmla="*/ 5208 w 10000"/>
                <a:gd name="connsiteY83" fmla="*/ 3502 h 10000"/>
                <a:gd name="connsiteX84" fmla="*/ 5208 w 10000"/>
                <a:gd name="connsiteY84" fmla="*/ 3006 h 10000"/>
                <a:gd name="connsiteX85" fmla="*/ 8747 w 10000"/>
                <a:gd name="connsiteY85" fmla="*/ 3006 h 10000"/>
                <a:gd name="connsiteX86" fmla="*/ 8747 w 10000"/>
                <a:gd name="connsiteY86" fmla="*/ 3502 h 10000"/>
                <a:gd name="connsiteX87" fmla="*/ 8747 w 10000"/>
                <a:gd name="connsiteY87" fmla="*/ 2004 h 10000"/>
                <a:gd name="connsiteX88" fmla="*/ 8747 w 10000"/>
                <a:gd name="connsiteY88" fmla="*/ 2004 h 10000"/>
                <a:gd name="connsiteX89" fmla="*/ 5208 w 10000"/>
                <a:gd name="connsiteY89" fmla="*/ 2004 h 10000"/>
                <a:gd name="connsiteX90" fmla="*/ 5208 w 10000"/>
                <a:gd name="connsiteY90" fmla="*/ 1503 h 10000"/>
                <a:gd name="connsiteX91" fmla="*/ 8747 w 10000"/>
                <a:gd name="connsiteY91" fmla="*/ 1503 h 10000"/>
                <a:gd name="connsiteX92" fmla="*/ 8747 w 10000"/>
                <a:gd name="connsiteY92" fmla="*/ 2004 h 10000"/>
                <a:gd name="connsiteX0" fmla="*/ 4478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6460 w 10000"/>
                <a:gd name="connsiteY9" fmla="*/ 8998 h 10000"/>
                <a:gd name="connsiteX10" fmla="*/ 6460 w 10000"/>
                <a:gd name="connsiteY10" fmla="*/ 8998 h 10000"/>
                <a:gd name="connsiteX11" fmla="*/ 6144 w 10000"/>
                <a:gd name="connsiteY11" fmla="*/ 9377 h 10000"/>
                <a:gd name="connsiteX12" fmla="*/ 6460 w 10000"/>
                <a:gd name="connsiteY12" fmla="*/ 9745 h 10000"/>
                <a:gd name="connsiteX13" fmla="*/ 6767 w 10000"/>
                <a:gd name="connsiteY13" fmla="*/ 9377 h 10000"/>
                <a:gd name="connsiteX14" fmla="*/ 6460 w 10000"/>
                <a:gd name="connsiteY14" fmla="*/ 8998 h 10000"/>
                <a:gd name="connsiteX15" fmla="*/ 6460 w 10000"/>
                <a:gd name="connsiteY15" fmla="*/ 8742 h 10000"/>
                <a:gd name="connsiteX16" fmla="*/ 6460 w 10000"/>
                <a:gd name="connsiteY16" fmla="*/ 8742 h 10000"/>
                <a:gd name="connsiteX17" fmla="*/ 6978 w 10000"/>
                <a:gd name="connsiteY17" fmla="*/ 9377 h 10000"/>
                <a:gd name="connsiteX18" fmla="*/ 6460 w 10000"/>
                <a:gd name="connsiteY18" fmla="*/ 10000 h 10000"/>
                <a:gd name="connsiteX19" fmla="*/ 5931 w 10000"/>
                <a:gd name="connsiteY19" fmla="*/ 9377 h 10000"/>
                <a:gd name="connsiteX20" fmla="*/ 6460 w 10000"/>
                <a:gd name="connsiteY20" fmla="*/ 8742 h 10000"/>
                <a:gd name="connsiteX21" fmla="*/ 6460 w 10000"/>
                <a:gd name="connsiteY21" fmla="*/ 8998 h 10000"/>
                <a:gd name="connsiteX22" fmla="*/ 2390 w 10000"/>
                <a:gd name="connsiteY22" fmla="*/ 3684 h 10000"/>
                <a:gd name="connsiteX23" fmla="*/ 2390 w 10000"/>
                <a:gd name="connsiteY23" fmla="*/ 3684 h 10000"/>
                <a:gd name="connsiteX24" fmla="*/ 2288 w 10000"/>
                <a:gd name="connsiteY24" fmla="*/ 3375 h 10000"/>
                <a:gd name="connsiteX25" fmla="*/ 2133 w 10000"/>
                <a:gd name="connsiteY25" fmla="*/ 3252 h 10000"/>
                <a:gd name="connsiteX26" fmla="*/ 2133 w 10000"/>
                <a:gd name="connsiteY26" fmla="*/ 3060 h 10000"/>
                <a:gd name="connsiteX27" fmla="*/ 2244 w 10000"/>
                <a:gd name="connsiteY27" fmla="*/ 2883 h 10000"/>
                <a:gd name="connsiteX28" fmla="*/ 2244 w 10000"/>
                <a:gd name="connsiteY28" fmla="*/ 2750 h 10000"/>
                <a:gd name="connsiteX29" fmla="*/ 2449 w 10000"/>
                <a:gd name="connsiteY29" fmla="*/ 2313 h 10000"/>
                <a:gd name="connsiteX30" fmla="*/ 2968 w 10000"/>
                <a:gd name="connsiteY30" fmla="*/ 2883 h 10000"/>
                <a:gd name="connsiteX31" fmla="*/ 3075 w 10000"/>
                <a:gd name="connsiteY31" fmla="*/ 2883 h 10000"/>
                <a:gd name="connsiteX32" fmla="*/ 3177 w 10000"/>
                <a:gd name="connsiteY32" fmla="*/ 3006 h 10000"/>
                <a:gd name="connsiteX33" fmla="*/ 2919 w 10000"/>
                <a:gd name="connsiteY33" fmla="*/ 3816 h 10000"/>
                <a:gd name="connsiteX34" fmla="*/ 3279 w 10000"/>
                <a:gd name="connsiteY34" fmla="*/ 3816 h 10000"/>
                <a:gd name="connsiteX35" fmla="*/ 3491 w 10000"/>
                <a:gd name="connsiteY35" fmla="*/ 2937 h 10000"/>
                <a:gd name="connsiteX36" fmla="*/ 3491 w 10000"/>
                <a:gd name="connsiteY36" fmla="*/ 2937 h 10000"/>
                <a:gd name="connsiteX37" fmla="*/ 3491 w 10000"/>
                <a:gd name="connsiteY37" fmla="*/ 2937 h 10000"/>
                <a:gd name="connsiteX38" fmla="*/ 3491 w 10000"/>
                <a:gd name="connsiteY38" fmla="*/ 2883 h 10000"/>
                <a:gd name="connsiteX39" fmla="*/ 2808 w 10000"/>
                <a:gd name="connsiteY39" fmla="*/ 1935 h 10000"/>
                <a:gd name="connsiteX40" fmla="*/ 2706 w 10000"/>
                <a:gd name="connsiteY40" fmla="*/ 1812 h 10000"/>
                <a:gd name="connsiteX41" fmla="*/ 1930 w 10000"/>
                <a:gd name="connsiteY41" fmla="*/ 2814 h 10000"/>
                <a:gd name="connsiteX42" fmla="*/ 2390 w 10000"/>
                <a:gd name="connsiteY42" fmla="*/ 3684 h 10000"/>
                <a:gd name="connsiteX43" fmla="*/ 9686 w 10000"/>
                <a:gd name="connsiteY43" fmla="*/ 0 h 10000"/>
                <a:gd name="connsiteX44" fmla="*/ 9686 w 10000"/>
                <a:gd name="connsiteY44" fmla="*/ 0 h 10000"/>
                <a:gd name="connsiteX45" fmla="*/ 262 w 10000"/>
                <a:gd name="connsiteY45" fmla="*/ 0 h 10000"/>
                <a:gd name="connsiteX46" fmla="*/ 0 w 10000"/>
                <a:gd name="connsiteY46" fmla="*/ 314 h 10000"/>
                <a:gd name="connsiteX47" fmla="*/ 0 w 10000"/>
                <a:gd name="connsiteY47" fmla="*/ 7932 h 10000"/>
                <a:gd name="connsiteX48" fmla="*/ 262 w 10000"/>
                <a:gd name="connsiteY48" fmla="*/ 8242 h 10000"/>
                <a:gd name="connsiteX49" fmla="*/ 9686 w 10000"/>
                <a:gd name="connsiteY49" fmla="*/ 8242 h 10000"/>
                <a:gd name="connsiteX50" fmla="*/ 10000 w 10000"/>
                <a:gd name="connsiteY50" fmla="*/ 7932 h 10000"/>
                <a:gd name="connsiteX51" fmla="*/ 10000 w 10000"/>
                <a:gd name="connsiteY51" fmla="*/ 314 h 10000"/>
                <a:gd name="connsiteX52" fmla="*/ 9686 w 10000"/>
                <a:gd name="connsiteY52" fmla="*/ 0 h 10000"/>
                <a:gd name="connsiteX53" fmla="*/ 1253 w 10000"/>
                <a:gd name="connsiteY53" fmla="*/ 1503 h 10000"/>
                <a:gd name="connsiteX54" fmla="*/ 1253 w 10000"/>
                <a:gd name="connsiteY54" fmla="*/ 1503 h 10000"/>
                <a:gd name="connsiteX55" fmla="*/ 4171 w 10000"/>
                <a:gd name="connsiteY55" fmla="*/ 1503 h 10000"/>
                <a:gd name="connsiteX56" fmla="*/ 4171 w 10000"/>
                <a:gd name="connsiteY56" fmla="*/ 4995 h 10000"/>
                <a:gd name="connsiteX57" fmla="*/ 3958 w 10000"/>
                <a:gd name="connsiteY57" fmla="*/ 4995 h 10000"/>
                <a:gd name="connsiteX58" fmla="*/ 3958 w 10000"/>
                <a:gd name="connsiteY58" fmla="*/ 4872 h 10000"/>
                <a:gd name="connsiteX59" fmla="*/ 3594 w 10000"/>
                <a:gd name="connsiteY59" fmla="*/ 4317 h 10000"/>
                <a:gd name="connsiteX60" fmla="*/ 3075 w 10000"/>
                <a:gd name="connsiteY60" fmla="*/ 4062 h 10000"/>
                <a:gd name="connsiteX61" fmla="*/ 2706 w 10000"/>
                <a:gd name="connsiteY61" fmla="*/ 4749 h 10000"/>
                <a:gd name="connsiteX62" fmla="*/ 2288 w 10000"/>
                <a:gd name="connsiteY62" fmla="*/ 4062 h 10000"/>
                <a:gd name="connsiteX63" fmla="*/ 1826 w 10000"/>
                <a:gd name="connsiteY63" fmla="*/ 4317 h 10000"/>
                <a:gd name="connsiteX64" fmla="*/ 1410 w 10000"/>
                <a:gd name="connsiteY64" fmla="*/ 4872 h 10000"/>
                <a:gd name="connsiteX65" fmla="*/ 1410 w 10000"/>
                <a:gd name="connsiteY65" fmla="*/ 4995 h 10000"/>
                <a:gd name="connsiteX66" fmla="*/ 1253 w 10000"/>
                <a:gd name="connsiteY66" fmla="*/ 4995 h 10000"/>
                <a:gd name="connsiteX67" fmla="*/ 1253 w 10000"/>
                <a:gd name="connsiteY67" fmla="*/ 1503 h 10000"/>
                <a:gd name="connsiteX68" fmla="*/ 8747 w 10000"/>
                <a:gd name="connsiteY68" fmla="*/ 6498 h 10000"/>
                <a:gd name="connsiteX69" fmla="*/ 8747 w 10000"/>
                <a:gd name="connsiteY69" fmla="*/ 6498 h 10000"/>
                <a:gd name="connsiteX70" fmla="*/ 1253 w 10000"/>
                <a:gd name="connsiteY70" fmla="*/ 6498 h 10000"/>
                <a:gd name="connsiteX71" fmla="*/ 1253 w 10000"/>
                <a:gd name="connsiteY71" fmla="*/ 5997 h 10000"/>
                <a:gd name="connsiteX72" fmla="*/ 8747 w 10000"/>
                <a:gd name="connsiteY72" fmla="*/ 5997 h 10000"/>
                <a:gd name="connsiteX73" fmla="*/ 8747 w 10000"/>
                <a:gd name="connsiteY73" fmla="*/ 6498 h 10000"/>
                <a:gd name="connsiteX74" fmla="*/ 8747 w 10000"/>
                <a:gd name="connsiteY74" fmla="*/ 4995 h 10000"/>
                <a:gd name="connsiteX75" fmla="*/ 8747 w 10000"/>
                <a:gd name="connsiteY75" fmla="*/ 4995 h 10000"/>
                <a:gd name="connsiteX76" fmla="*/ 5208 w 10000"/>
                <a:gd name="connsiteY76" fmla="*/ 4995 h 10000"/>
                <a:gd name="connsiteX77" fmla="*/ 5208 w 10000"/>
                <a:gd name="connsiteY77" fmla="*/ 4494 h 10000"/>
                <a:gd name="connsiteX78" fmla="*/ 8747 w 10000"/>
                <a:gd name="connsiteY78" fmla="*/ 4494 h 10000"/>
                <a:gd name="connsiteX79" fmla="*/ 8747 w 10000"/>
                <a:gd name="connsiteY79" fmla="*/ 4995 h 10000"/>
                <a:gd name="connsiteX80" fmla="*/ 8747 w 10000"/>
                <a:gd name="connsiteY80" fmla="*/ 3502 h 10000"/>
                <a:gd name="connsiteX81" fmla="*/ 8747 w 10000"/>
                <a:gd name="connsiteY81" fmla="*/ 3502 h 10000"/>
                <a:gd name="connsiteX82" fmla="*/ 5208 w 10000"/>
                <a:gd name="connsiteY82" fmla="*/ 3502 h 10000"/>
                <a:gd name="connsiteX83" fmla="*/ 5208 w 10000"/>
                <a:gd name="connsiteY83" fmla="*/ 3006 h 10000"/>
                <a:gd name="connsiteX84" fmla="*/ 8747 w 10000"/>
                <a:gd name="connsiteY84" fmla="*/ 3006 h 10000"/>
                <a:gd name="connsiteX85" fmla="*/ 8747 w 10000"/>
                <a:gd name="connsiteY85" fmla="*/ 3502 h 10000"/>
                <a:gd name="connsiteX86" fmla="*/ 8747 w 10000"/>
                <a:gd name="connsiteY86" fmla="*/ 2004 h 10000"/>
                <a:gd name="connsiteX87" fmla="*/ 8747 w 10000"/>
                <a:gd name="connsiteY87" fmla="*/ 2004 h 10000"/>
                <a:gd name="connsiteX88" fmla="*/ 5208 w 10000"/>
                <a:gd name="connsiteY88" fmla="*/ 2004 h 10000"/>
                <a:gd name="connsiteX89" fmla="*/ 5208 w 10000"/>
                <a:gd name="connsiteY89" fmla="*/ 1503 h 10000"/>
                <a:gd name="connsiteX90" fmla="*/ 8747 w 10000"/>
                <a:gd name="connsiteY90" fmla="*/ 1503 h 10000"/>
                <a:gd name="connsiteX91" fmla="*/ 8747 w 10000"/>
                <a:gd name="connsiteY91" fmla="*/ 2004 h 10000"/>
                <a:gd name="connsiteX0" fmla="*/ 4993 w 10000"/>
                <a:gd name="connsiteY0" fmla="*/ 10000 h 10008"/>
                <a:gd name="connsiteX1" fmla="*/ 4993 w 10000"/>
                <a:gd name="connsiteY1" fmla="*/ 8998 h 10008"/>
                <a:gd name="connsiteX2" fmla="*/ 4993 w 10000"/>
                <a:gd name="connsiteY2" fmla="*/ 9745 h 10008"/>
                <a:gd name="connsiteX3" fmla="*/ 4993 w 10000"/>
                <a:gd name="connsiteY3" fmla="*/ 8998 h 10008"/>
                <a:gd name="connsiteX4" fmla="*/ 4993 w 10000"/>
                <a:gd name="connsiteY4" fmla="*/ 8742 h 10008"/>
                <a:gd name="connsiteX5" fmla="*/ 4993 w 10000"/>
                <a:gd name="connsiteY5" fmla="*/ 8742 h 10008"/>
                <a:gd name="connsiteX6" fmla="*/ 5514 w 10000"/>
                <a:gd name="connsiteY6" fmla="*/ 9377 h 10008"/>
                <a:gd name="connsiteX7" fmla="*/ 4993 w 10000"/>
                <a:gd name="connsiteY7" fmla="*/ 10000 h 10008"/>
                <a:gd name="connsiteX8" fmla="*/ 6460 w 10000"/>
                <a:gd name="connsiteY8" fmla="*/ 8998 h 10008"/>
                <a:gd name="connsiteX9" fmla="*/ 6460 w 10000"/>
                <a:gd name="connsiteY9" fmla="*/ 8998 h 10008"/>
                <a:gd name="connsiteX10" fmla="*/ 6144 w 10000"/>
                <a:gd name="connsiteY10" fmla="*/ 9377 h 10008"/>
                <a:gd name="connsiteX11" fmla="*/ 6460 w 10000"/>
                <a:gd name="connsiteY11" fmla="*/ 9745 h 10008"/>
                <a:gd name="connsiteX12" fmla="*/ 6767 w 10000"/>
                <a:gd name="connsiteY12" fmla="*/ 9377 h 10008"/>
                <a:gd name="connsiteX13" fmla="*/ 6460 w 10000"/>
                <a:gd name="connsiteY13" fmla="*/ 8998 h 10008"/>
                <a:gd name="connsiteX14" fmla="*/ 6460 w 10000"/>
                <a:gd name="connsiteY14" fmla="*/ 8742 h 10008"/>
                <a:gd name="connsiteX15" fmla="*/ 6460 w 10000"/>
                <a:gd name="connsiteY15" fmla="*/ 8742 h 10008"/>
                <a:gd name="connsiteX16" fmla="*/ 6978 w 10000"/>
                <a:gd name="connsiteY16" fmla="*/ 9377 h 10008"/>
                <a:gd name="connsiteX17" fmla="*/ 6460 w 10000"/>
                <a:gd name="connsiteY17" fmla="*/ 10000 h 10008"/>
                <a:gd name="connsiteX18" fmla="*/ 5931 w 10000"/>
                <a:gd name="connsiteY18" fmla="*/ 9377 h 10008"/>
                <a:gd name="connsiteX19" fmla="*/ 6460 w 10000"/>
                <a:gd name="connsiteY19" fmla="*/ 8742 h 10008"/>
                <a:gd name="connsiteX20" fmla="*/ 6460 w 10000"/>
                <a:gd name="connsiteY20" fmla="*/ 8998 h 10008"/>
                <a:gd name="connsiteX21" fmla="*/ 2390 w 10000"/>
                <a:gd name="connsiteY21" fmla="*/ 3684 h 10008"/>
                <a:gd name="connsiteX22" fmla="*/ 2390 w 10000"/>
                <a:gd name="connsiteY22" fmla="*/ 3684 h 10008"/>
                <a:gd name="connsiteX23" fmla="*/ 2288 w 10000"/>
                <a:gd name="connsiteY23" fmla="*/ 3375 h 10008"/>
                <a:gd name="connsiteX24" fmla="*/ 2133 w 10000"/>
                <a:gd name="connsiteY24" fmla="*/ 3252 h 10008"/>
                <a:gd name="connsiteX25" fmla="*/ 2133 w 10000"/>
                <a:gd name="connsiteY25" fmla="*/ 3060 h 10008"/>
                <a:gd name="connsiteX26" fmla="*/ 2244 w 10000"/>
                <a:gd name="connsiteY26" fmla="*/ 2883 h 10008"/>
                <a:gd name="connsiteX27" fmla="*/ 2244 w 10000"/>
                <a:gd name="connsiteY27" fmla="*/ 2750 h 10008"/>
                <a:gd name="connsiteX28" fmla="*/ 2449 w 10000"/>
                <a:gd name="connsiteY28" fmla="*/ 2313 h 10008"/>
                <a:gd name="connsiteX29" fmla="*/ 2968 w 10000"/>
                <a:gd name="connsiteY29" fmla="*/ 2883 h 10008"/>
                <a:gd name="connsiteX30" fmla="*/ 3075 w 10000"/>
                <a:gd name="connsiteY30" fmla="*/ 2883 h 10008"/>
                <a:gd name="connsiteX31" fmla="*/ 3177 w 10000"/>
                <a:gd name="connsiteY31" fmla="*/ 3006 h 10008"/>
                <a:gd name="connsiteX32" fmla="*/ 2919 w 10000"/>
                <a:gd name="connsiteY32" fmla="*/ 3816 h 10008"/>
                <a:gd name="connsiteX33" fmla="*/ 3279 w 10000"/>
                <a:gd name="connsiteY33" fmla="*/ 3816 h 10008"/>
                <a:gd name="connsiteX34" fmla="*/ 3491 w 10000"/>
                <a:gd name="connsiteY34" fmla="*/ 2937 h 10008"/>
                <a:gd name="connsiteX35" fmla="*/ 3491 w 10000"/>
                <a:gd name="connsiteY35" fmla="*/ 2937 h 10008"/>
                <a:gd name="connsiteX36" fmla="*/ 3491 w 10000"/>
                <a:gd name="connsiteY36" fmla="*/ 2937 h 10008"/>
                <a:gd name="connsiteX37" fmla="*/ 3491 w 10000"/>
                <a:gd name="connsiteY37" fmla="*/ 2883 h 10008"/>
                <a:gd name="connsiteX38" fmla="*/ 2808 w 10000"/>
                <a:gd name="connsiteY38" fmla="*/ 1935 h 10008"/>
                <a:gd name="connsiteX39" fmla="*/ 2706 w 10000"/>
                <a:gd name="connsiteY39" fmla="*/ 1812 h 10008"/>
                <a:gd name="connsiteX40" fmla="*/ 1930 w 10000"/>
                <a:gd name="connsiteY40" fmla="*/ 2814 h 10008"/>
                <a:gd name="connsiteX41" fmla="*/ 2390 w 10000"/>
                <a:gd name="connsiteY41" fmla="*/ 3684 h 10008"/>
                <a:gd name="connsiteX42" fmla="*/ 9686 w 10000"/>
                <a:gd name="connsiteY42" fmla="*/ 0 h 10008"/>
                <a:gd name="connsiteX43" fmla="*/ 9686 w 10000"/>
                <a:gd name="connsiteY43" fmla="*/ 0 h 10008"/>
                <a:gd name="connsiteX44" fmla="*/ 262 w 10000"/>
                <a:gd name="connsiteY44" fmla="*/ 0 h 10008"/>
                <a:gd name="connsiteX45" fmla="*/ 0 w 10000"/>
                <a:gd name="connsiteY45" fmla="*/ 314 h 10008"/>
                <a:gd name="connsiteX46" fmla="*/ 0 w 10000"/>
                <a:gd name="connsiteY46" fmla="*/ 7932 h 10008"/>
                <a:gd name="connsiteX47" fmla="*/ 262 w 10000"/>
                <a:gd name="connsiteY47" fmla="*/ 8242 h 10008"/>
                <a:gd name="connsiteX48" fmla="*/ 9686 w 10000"/>
                <a:gd name="connsiteY48" fmla="*/ 8242 h 10008"/>
                <a:gd name="connsiteX49" fmla="*/ 10000 w 10000"/>
                <a:gd name="connsiteY49" fmla="*/ 7932 h 10008"/>
                <a:gd name="connsiteX50" fmla="*/ 10000 w 10000"/>
                <a:gd name="connsiteY50" fmla="*/ 314 h 10008"/>
                <a:gd name="connsiteX51" fmla="*/ 9686 w 10000"/>
                <a:gd name="connsiteY51" fmla="*/ 0 h 10008"/>
                <a:gd name="connsiteX52" fmla="*/ 1253 w 10000"/>
                <a:gd name="connsiteY52" fmla="*/ 1503 h 10008"/>
                <a:gd name="connsiteX53" fmla="*/ 1253 w 10000"/>
                <a:gd name="connsiteY53" fmla="*/ 1503 h 10008"/>
                <a:gd name="connsiteX54" fmla="*/ 4171 w 10000"/>
                <a:gd name="connsiteY54" fmla="*/ 1503 h 10008"/>
                <a:gd name="connsiteX55" fmla="*/ 4171 w 10000"/>
                <a:gd name="connsiteY55" fmla="*/ 4995 h 10008"/>
                <a:gd name="connsiteX56" fmla="*/ 3958 w 10000"/>
                <a:gd name="connsiteY56" fmla="*/ 4995 h 10008"/>
                <a:gd name="connsiteX57" fmla="*/ 3958 w 10000"/>
                <a:gd name="connsiteY57" fmla="*/ 4872 h 10008"/>
                <a:gd name="connsiteX58" fmla="*/ 3594 w 10000"/>
                <a:gd name="connsiteY58" fmla="*/ 4317 h 10008"/>
                <a:gd name="connsiteX59" fmla="*/ 3075 w 10000"/>
                <a:gd name="connsiteY59" fmla="*/ 4062 h 10008"/>
                <a:gd name="connsiteX60" fmla="*/ 2706 w 10000"/>
                <a:gd name="connsiteY60" fmla="*/ 4749 h 10008"/>
                <a:gd name="connsiteX61" fmla="*/ 2288 w 10000"/>
                <a:gd name="connsiteY61" fmla="*/ 4062 h 10008"/>
                <a:gd name="connsiteX62" fmla="*/ 1826 w 10000"/>
                <a:gd name="connsiteY62" fmla="*/ 4317 h 10008"/>
                <a:gd name="connsiteX63" fmla="*/ 1410 w 10000"/>
                <a:gd name="connsiteY63" fmla="*/ 4872 h 10008"/>
                <a:gd name="connsiteX64" fmla="*/ 1410 w 10000"/>
                <a:gd name="connsiteY64" fmla="*/ 4995 h 10008"/>
                <a:gd name="connsiteX65" fmla="*/ 1253 w 10000"/>
                <a:gd name="connsiteY65" fmla="*/ 4995 h 10008"/>
                <a:gd name="connsiteX66" fmla="*/ 1253 w 10000"/>
                <a:gd name="connsiteY66" fmla="*/ 1503 h 10008"/>
                <a:gd name="connsiteX67" fmla="*/ 8747 w 10000"/>
                <a:gd name="connsiteY67" fmla="*/ 6498 h 10008"/>
                <a:gd name="connsiteX68" fmla="*/ 8747 w 10000"/>
                <a:gd name="connsiteY68" fmla="*/ 6498 h 10008"/>
                <a:gd name="connsiteX69" fmla="*/ 1253 w 10000"/>
                <a:gd name="connsiteY69" fmla="*/ 6498 h 10008"/>
                <a:gd name="connsiteX70" fmla="*/ 1253 w 10000"/>
                <a:gd name="connsiteY70" fmla="*/ 5997 h 10008"/>
                <a:gd name="connsiteX71" fmla="*/ 8747 w 10000"/>
                <a:gd name="connsiteY71" fmla="*/ 5997 h 10008"/>
                <a:gd name="connsiteX72" fmla="*/ 8747 w 10000"/>
                <a:gd name="connsiteY72" fmla="*/ 6498 h 10008"/>
                <a:gd name="connsiteX73" fmla="*/ 8747 w 10000"/>
                <a:gd name="connsiteY73" fmla="*/ 4995 h 10008"/>
                <a:gd name="connsiteX74" fmla="*/ 8747 w 10000"/>
                <a:gd name="connsiteY74" fmla="*/ 4995 h 10008"/>
                <a:gd name="connsiteX75" fmla="*/ 5208 w 10000"/>
                <a:gd name="connsiteY75" fmla="*/ 4995 h 10008"/>
                <a:gd name="connsiteX76" fmla="*/ 5208 w 10000"/>
                <a:gd name="connsiteY76" fmla="*/ 4494 h 10008"/>
                <a:gd name="connsiteX77" fmla="*/ 8747 w 10000"/>
                <a:gd name="connsiteY77" fmla="*/ 4494 h 10008"/>
                <a:gd name="connsiteX78" fmla="*/ 8747 w 10000"/>
                <a:gd name="connsiteY78" fmla="*/ 4995 h 10008"/>
                <a:gd name="connsiteX79" fmla="*/ 8747 w 10000"/>
                <a:gd name="connsiteY79" fmla="*/ 3502 h 10008"/>
                <a:gd name="connsiteX80" fmla="*/ 8747 w 10000"/>
                <a:gd name="connsiteY80" fmla="*/ 3502 h 10008"/>
                <a:gd name="connsiteX81" fmla="*/ 5208 w 10000"/>
                <a:gd name="connsiteY81" fmla="*/ 3502 h 10008"/>
                <a:gd name="connsiteX82" fmla="*/ 5208 w 10000"/>
                <a:gd name="connsiteY82" fmla="*/ 3006 h 10008"/>
                <a:gd name="connsiteX83" fmla="*/ 8747 w 10000"/>
                <a:gd name="connsiteY83" fmla="*/ 3006 h 10008"/>
                <a:gd name="connsiteX84" fmla="*/ 8747 w 10000"/>
                <a:gd name="connsiteY84" fmla="*/ 3502 h 10008"/>
                <a:gd name="connsiteX85" fmla="*/ 8747 w 10000"/>
                <a:gd name="connsiteY85" fmla="*/ 2004 h 10008"/>
                <a:gd name="connsiteX86" fmla="*/ 8747 w 10000"/>
                <a:gd name="connsiteY86" fmla="*/ 2004 h 10008"/>
                <a:gd name="connsiteX87" fmla="*/ 5208 w 10000"/>
                <a:gd name="connsiteY87" fmla="*/ 2004 h 10008"/>
                <a:gd name="connsiteX88" fmla="*/ 5208 w 10000"/>
                <a:gd name="connsiteY88" fmla="*/ 1503 h 10008"/>
                <a:gd name="connsiteX89" fmla="*/ 8747 w 10000"/>
                <a:gd name="connsiteY89" fmla="*/ 1503 h 10008"/>
                <a:gd name="connsiteX90" fmla="*/ 8747 w 10000"/>
                <a:gd name="connsiteY90" fmla="*/ 2004 h 10008"/>
                <a:gd name="connsiteX0" fmla="*/ 5514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6460 w 10000"/>
                <a:gd name="connsiteY7" fmla="*/ 8998 h 10000"/>
                <a:gd name="connsiteX8" fmla="*/ 6460 w 10000"/>
                <a:gd name="connsiteY8" fmla="*/ 8998 h 10000"/>
                <a:gd name="connsiteX9" fmla="*/ 6144 w 10000"/>
                <a:gd name="connsiteY9" fmla="*/ 9377 h 10000"/>
                <a:gd name="connsiteX10" fmla="*/ 6460 w 10000"/>
                <a:gd name="connsiteY10" fmla="*/ 9745 h 10000"/>
                <a:gd name="connsiteX11" fmla="*/ 6767 w 10000"/>
                <a:gd name="connsiteY11" fmla="*/ 9377 h 10000"/>
                <a:gd name="connsiteX12" fmla="*/ 6460 w 10000"/>
                <a:gd name="connsiteY12" fmla="*/ 8998 h 10000"/>
                <a:gd name="connsiteX13" fmla="*/ 6460 w 10000"/>
                <a:gd name="connsiteY13" fmla="*/ 8742 h 10000"/>
                <a:gd name="connsiteX14" fmla="*/ 6460 w 10000"/>
                <a:gd name="connsiteY14" fmla="*/ 8742 h 10000"/>
                <a:gd name="connsiteX15" fmla="*/ 6978 w 10000"/>
                <a:gd name="connsiteY15" fmla="*/ 9377 h 10000"/>
                <a:gd name="connsiteX16" fmla="*/ 6460 w 10000"/>
                <a:gd name="connsiteY16" fmla="*/ 10000 h 10000"/>
                <a:gd name="connsiteX17" fmla="*/ 5931 w 10000"/>
                <a:gd name="connsiteY17" fmla="*/ 9377 h 10000"/>
                <a:gd name="connsiteX18" fmla="*/ 6460 w 10000"/>
                <a:gd name="connsiteY18" fmla="*/ 8742 h 10000"/>
                <a:gd name="connsiteX19" fmla="*/ 6460 w 10000"/>
                <a:gd name="connsiteY19" fmla="*/ 8998 h 10000"/>
                <a:gd name="connsiteX20" fmla="*/ 2390 w 10000"/>
                <a:gd name="connsiteY20" fmla="*/ 3684 h 10000"/>
                <a:gd name="connsiteX21" fmla="*/ 2390 w 10000"/>
                <a:gd name="connsiteY21" fmla="*/ 3684 h 10000"/>
                <a:gd name="connsiteX22" fmla="*/ 2288 w 10000"/>
                <a:gd name="connsiteY22" fmla="*/ 3375 h 10000"/>
                <a:gd name="connsiteX23" fmla="*/ 2133 w 10000"/>
                <a:gd name="connsiteY23" fmla="*/ 3252 h 10000"/>
                <a:gd name="connsiteX24" fmla="*/ 2133 w 10000"/>
                <a:gd name="connsiteY24" fmla="*/ 3060 h 10000"/>
                <a:gd name="connsiteX25" fmla="*/ 2244 w 10000"/>
                <a:gd name="connsiteY25" fmla="*/ 2883 h 10000"/>
                <a:gd name="connsiteX26" fmla="*/ 2244 w 10000"/>
                <a:gd name="connsiteY26" fmla="*/ 2750 h 10000"/>
                <a:gd name="connsiteX27" fmla="*/ 2449 w 10000"/>
                <a:gd name="connsiteY27" fmla="*/ 2313 h 10000"/>
                <a:gd name="connsiteX28" fmla="*/ 2968 w 10000"/>
                <a:gd name="connsiteY28" fmla="*/ 2883 h 10000"/>
                <a:gd name="connsiteX29" fmla="*/ 3075 w 10000"/>
                <a:gd name="connsiteY29" fmla="*/ 2883 h 10000"/>
                <a:gd name="connsiteX30" fmla="*/ 3177 w 10000"/>
                <a:gd name="connsiteY30" fmla="*/ 3006 h 10000"/>
                <a:gd name="connsiteX31" fmla="*/ 2919 w 10000"/>
                <a:gd name="connsiteY31" fmla="*/ 3816 h 10000"/>
                <a:gd name="connsiteX32" fmla="*/ 3279 w 10000"/>
                <a:gd name="connsiteY32" fmla="*/ 3816 h 10000"/>
                <a:gd name="connsiteX33" fmla="*/ 3491 w 10000"/>
                <a:gd name="connsiteY33" fmla="*/ 2937 h 10000"/>
                <a:gd name="connsiteX34" fmla="*/ 3491 w 10000"/>
                <a:gd name="connsiteY34" fmla="*/ 2937 h 10000"/>
                <a:gd name="connsiteX35" fmla="*/ 3491 w 10000"/>
                <a:gd name="connsiteY35" fmla="*/ 2937 h 10000"/>
                <a:gd name="connsiteX36" fmla="*/ 3491 w 10000"/>
                <a:gd name="connsiteY36" fmla="*/ 2883 h 10000"/>
                <a:gd name="connsiteX37" fmla="*/ 2808 w 10000"/>
                <a:gd name="connsiteY37" fmla="*/ 1935 h 10000"/>
                <a:gd name="connsiteX38" fmla="*/ 2706 w 10000"/>
                <a:gd name="connsiteY38" fmla="*/ 1812 h 10000"/>
                <a:gd name="connsiteX39" fmla="*/ 1930 w 10000"/>
                <a:gd name="connsiteY39" fmla="*/ 2814 h 10000"/>
                <a:gd name="connsiteX40" fmla="*/ 2390 w 10000"/>
                <a:gd name="connsiteY40" fmla="*/ 3684 h 10000"/>
                <a:gd name="connsiteX41" fmla="*/ 9686 w 10000"/>
                <a:gd name="connsiteY41" fmla="*/ 0 h 10000"/>
                <a:gd name="connsiteX42" fmla="*/ 9686 w 10000"/>
                <a:gd name="connsiteY42" fmla="*/ 0 h 10000"/>
                <a:gd name="connsiteX43" fmla="*/ 262 w 10000"/>
                <a:gd name="connsiteY43" fmla="*/ 0 h 10000"/>
                <a:gd name="connsiteX44" fmla="*/ 0 w 10000"/>
                <a:gd name="connsiteY44" fmla="*/ 314 h 10000"/>
                <a:gd name="connsiteX45" fmla="*/ 0 w 10000"/>
                <a:gd name="connsiteY45" fmla="*/ 7932 h 10000"/>
                <a:gd name="connsiteX46" fmla="*/ 262 w 10000"/>
                <a:gd name="connsiteY46" fmla="*/ 8242 h 10000"/>
                <a:gd name="connsiteX47" fmla="*/ 9686 w 10000"/>
                <a:gd name="connsiteY47" fmla="*/ 8242 h 10000"/>
                <a:gd name="connsiteX48" fmla="*/ 10000 w 10000"/>
                <a:gd name="connsiteY48" fmla="*/ 7932 h 10000"/>
                <a:gd name="connsiteX49" fmla="*/ 10000 w 10000"/>
                <a:gd name="connsiteY49" fmla="*/ 314 h 10000"/>
                <a:gd name="connsiteX50" fmla="*/ 9686 w 10000"/>
                <a:gd name="connsiteY50" fmla="*/ 0 h 10000"/>
                <a:gd name="connsiteX51" fmla="*/ 1253 w 10000"/>
                <a:gd name="connsiteY51" fmla="*/ 1503 h 10000"/>
                <a:gd name="connsiteX52" fmla="*/ 1253 w 10000"/>
                <a:gd name="connsiteY52" fmla="*/ 1503 h 10000"/>
                <a:gd name="connsiteX53" fmla="*/ 4171 w 10000"/>
                <a:gd name="connsiteY53" fmla="*/ 1503 h 10000"/>
                <a:gd name="connsiteX54" fmla="*/ 4171 w 10000"/>
                <a:gd name="connsiteY54" fmla="*/ 4995 h 10000"/>
                <a:gd name="connsiteX55" fmla="*/ 3958 w 10000"/>
                <a:gd name="connsiteY55" fmla="*/ 4995 h 10000"/>
                <a:gd name="connsiteX56" fmla="*/ 3958 w 10000"/>
                <a:gd name="connsiteY56" fmla="*/ 4872 h 10000"/>
                <a:gd name="connsiteX57" fmla="*/ 3594 w 10000"/>
                <a:gd name="connsiteY57" fmla="*/ 4317 h 10000"/>
                <a:gd name="connsiteX58" fmla="*/ 3075 w 10000"/>
                <a:gd name="connsiteY58" fmla="*/ 4062 h 10000"/>
                <a:gd name="connsiteX59" fmla="*/ 2706 w 10000"/>
                <a:gd name="connsiteY59" fmla="*/ 4749 h 10000"/>
                <a:gd name="connsiteX60" fmla="*/ 2288 w 10000"/>
                <a:gd name="connsiteY60" fmla="*/ 4062 h 10000"/>
                <a:gd name="connsiteX61" fmla="*/ 1826 w 10000"/>
                <a:gd name="connsiteY61" fmla="*/ 4317 h 10000"/>
                <a:gd name="connsiteX62" fmla="*/ 1410 w 10000"/>
                <a:gd name="connsiteY62" fmla="*/ 4872 h 10000"/>
                <a:gd name="connsiteX63" fmla="*/ 1410 w 10000"/>
                <a:gd name="connsiteY63" fmla="*/ 4995 h 10000"/>
                <a:gd name="connsiteX64" fmla="*/ 1253 w 10000"/>
                <a:gd name="connsiteY64" fmla="*/ 4995 h 10000"/>
                <a:gd name="connsiteX65" fmla="*/ 1253 w 10000"/>
                <a:gd name="connsiteY65" fmla="*/ 1503 h 10000"/>
                <a:gd name="connsiteX66" fmla="*/ 8747 w 10000"/>
                <a:gd name="connsiteY66" fmla="*/ 6498 h 10000"/>
                <a:gd name="connsiteX67" fmla="*/ 8747 w 10000"/>
                <a:gd name="connsiteY67" fmla="*/ 6498 h 10000"/>
                <a:gd name="connsiteX68" fmla="*/ 1253 w 10000"/>
                <a:gd name="connsiteY68" fmla="*/ 6498 h 10000"/>
                <a:gd name="connsiteX69" fmla="*/ 1253 w 10000"/>
                <a:gd name="connsiteY69" fmla="*/ 5997 h 10000"/>
                <a:gd name="connsiteX70" fmla="*/ 8747 w 10000"/>
                <a:gd name="connsiteY70" fmla="*/ 5997 h 10000"/>
                <a:gd name="connsiteX71" fmla="*/ 8747 w 10000"/>
                <a:gd name="connsiteY71" fmla="*/ 6498 h 10000"/>
                <a:gd name="connsiteX72" fmla="*/ 8747 w 10000"/>
                <a:gd name="connsiteY72" fmla="*/ 4995 h 10000"/>
                <a:gd name="connsiteX73" fmla="*/ 8747 w 10000"/>
                <a:gd name="connsiteY73" fmla="*/ 4995 h 10000"/>
                <a:gd name="connsiteX74" fmla="*/ 5208 w 10000"/>
                <a:gd name="connsiteY74" fmla="*/ 4995 h 10000"/>
                <a:gd name="connsiteX75" fmla="*/ 5208 w 10000"/>
                <a:gd name="connsiteY75" fmla="*/ 4494 h 10000"/>
                <a:gd name="connsiteX76" fmla="*/ 8747 w 10000"/>
                <a:gd name="connsiteY76" fmla="*/ 4494 h 10000"/>
                <a:gd name="connsiteX77" fmla="*/ 8747 w 10000"/>
                <a:gd name="connsiteY77" fmla="*/ 4995 h 10000"/>
                <a:gd name="connsiteX78" fmla="*/ 8747 w 10000"/>
                <a:gd name="connsiteY78" fmla="*/ 3502 h 10000"/>
                <a:gd name="connsiteX79" fmla="*/ 8747 w 10000"/>
                <a:gd name="connsiteY79" fmla="*/ 3502 h 10000"/>
                <a:gd name="connsiteX80" fmla="*/ 5208 w 10000"/>
                <a:gd name="connsiteY80" fmla="*/ 3502 h 10000"/>
                <a:gd name="connsiteX81" fmla="*/ 5208 w 10000"/>
                <a:gd name="connsiteY81" fmla="*/ 3006 h 10000"/>
                <a:gd name="connsiteX82" fmla="*/ 8747 w 10000"/>
                <a:gd name="connsiteY82" fmla="*/ 3006 h 10000"/>
                <a:gd name="connsiteX83" fmla="*/ 8747 w 10000"/>
                <a:gd name="connsiteY83" fmla="*/ 3502 h 10000"/>
                <a:gd name="connsiteX84" fmla="*/ 8747 w 10000"/>
                <a:gd name="connsiteY84" fmla="*/ 2004 h 10000"/>
                <a:gd name="connsiteX85" fmla="*/ 8747 w 10000"/>
                <a:gd name="connsiteY85" fmla="*/ 2004 h 10000"/>
                <a:gd name="connsiteX86" fmla="*/ 5208 w 10000"/>
                <a:gd name="connsiteY86" fmla="*/ 2004 h 10000"/>
                <a:gd name="connsiteX87" fmla="*/ 5208 w 10000"/>
                <a:gd name="connsiteY87" fmla="*/ 1503 h 10000"/>
                <a:gd name="connsiteX88" fmla="*/ 8747 w 10000"/>
                <a:gd name="connsiteY88" fmla="*/ 1503 h 10000"/>
                <a:gd name="connsiteX89" fmla="*/ 8747 w 10000"/>
                <a:gd name="connsiteY89"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6460 w 10000"/>
                <a:gd name="connsiteY6" fmla="*/ 8998 h 10000"/>
                <a:gd name="connsiteX7" fmla="*/ 6460 w 10000"/>
                <a:gd name="connsiteY7" fmla="*/ 8998 h 10000"/>
                <a:gd name="connsiteX8" fmla="*/ 6144 w 10000"/>
                <a:gd name="connsiteY8" fmla="*/ 9377 h 10000"/>
                <a:gd name="connsiteX9" fmla="*/ 6460 w 10000"/>
                <a:gd name="connsiteY9" fmla="*/ 9745 h 10000"/>
                <a:gd name="connsiteX10" fmla="*/ 6767 w 10000"/>
                <a:gd name="connsiteY10" fmla="*/ 9377 h 10000"/>
                <a:gd name="connsiteX11" fmla="*/ 6460 w 10000"/>
                <a:gd name="connsiteY11" fmla="*/ 8998 h 10000"/>
                <a:gd name="connsiteX12" fmla="*/ 6460 w 10000"/>
                <a:gd name="connsiteY12" fmla="*/ 8742 h 10000"/>
                <a:gd name="connsiteX13" fmla="*/ 6460 w 10000"/>
                <a:gd name="connsiteY13" fmla="*/ 8742 h 10000"/>
                <a:gd name="connsiteX14" fmla="*/ 6978 w 10000"/>
                <a:gd name="connsiteY14" fmla="*/ 9377 h 10000"/>
                <a:gd name="connsiteX15" fmla="*/ 6460 w 10000"/>
                <a:gd name="connsiteY15" fmla="*/ 10000 h 10000"/>
                <a:gd name="connsiteX16" fmla="*/ 5931 w 10000"/>
                <a:gd name="connsiteY16" fmla="*/ 9377 h 10000"/>
                <a:gd name="connsiteX17" fmla="*/ 6460 w 10000"/>
                <a:gd name="connsiteY17" fmla="*/ 8742 h 10000"/>
                <a:gd name="connsiteX18" fmla="*/ 6460 w 10000"/>
                <a:gd name="connsiteY18" fmla="*/ 8998 h 10000"/>
                <a:gd name="connsiteX19" fmla="*/ 2390 w 10000"/>
                <a:gd name="connsiteY19" fmla="*/ 3684 h 10000"/>
                <a:gd name="connsiteX20" fmla="*/ 2390 w 10000"/>
                <a:gd name="connsiteY20" fmla="*/ 3684 h 10000"/>
                <a:gd name="connsiteX21" fmla="*/ 2288 w 10000"/>
                <a:gd name="connsiteY21" fmla="*/ 3375 h 10000"/>
                <a:gd name="connsiteX22" fmla="*/ 2133 w 10000"/>
                <a:gd name="connsiteY22" fmla="*/ 3252 h 10000"/>
                <a:gd name="connsiteX23" fmla="*/ 2133 w 10000"/>
                <a:gd name="connsiteY23" fmla="*/ 3060 h 10000"/>
                <a:gd name="connsiteX24" fmla="*/ 2244 w 10000"/>
                <a:gd name="connsiteY24" fmla="*/ 2883 h 10000"/>
                <a:gd name="connsiteX25" fmla="*/ 2244 w 10000"/>
                <a:gd name="connsiteY25" fmla="*/ 2750 h 10000"/>
                <a:gd name="connsiteX26" fmla="*/ 2449 w 10000"/>
                <a:gd name="connsiteY26" fmla="*/ 2313 h 10000"/>
                <a:gd name="connsiteX27" fmla="*/ 2968 w 10000"/>
                <a:gd name="connsiteY27" fmla="*/ 2883 h 10000"/>
                <a:gd name="connsiteX28" fmla="*/ 3075 w 10000"/>
                <a:gd name="connsiteY28" fmla="*/ 2883 h 10000"/>
                <a:gd name="connsiteX29" fmla="*/ 3177 w 10000"/>
                <a:gd name="connsiteY29" fmla="*/ 3006 h 10000"/>
                <a:gd name="connsiteX30" fmla="*/ 2919 w 10000"/>
                <a:gd name="connsiteY30" fmla="*/ 3816 h 10000"/>
                <a:gd name="connsiteX31" fmla="*/ 3279 w 10000"/>
                <a:gd name="connsiteY31" fmla="*/ 3816 h 10000"/>
                <a:gd name="connsiteX32" fmla="*/ 3491 w 10000"/>
                <a:gd name="connsiteY32" fmla="*/ 2937 h 10000"/>
                <a:gd name="connsiteX33" fmla="*/ 3491 w 10000"/>
                <a:gd name="connsiteY33" fmla="*/ 2937 h 10000"/>
                <a:gd name="connsiteX34" fmla="*/ 3491 w 10000"/>
                <a:gd name="connsiteY34" fmla="*/ 2937 h 10000"/>
                <a:gd name="connsiteX35" fmla="*/ 3491 w 10000"/>
                <a:gd name="connsiteY35" fmla="*/ 2883 h 10000"/>
                <a:gd name="connsiteX36" fmla="*/ 2808 w 10000"/>
                <a:gd name="connsiteY36" fmla="*/ 1935 h 10000"/>
                <a:gd name="connsiteX37" fmla="*/ 2706 w 10000"/>
                <a:gd name="connsiteY37" fmla="*/ 1812 h 10000"/>
                <a:gd name="connsiteX38" fmla="*/ 1930 w 10000"/>
                <a:gd name="connsiteY38" fmla="*/ 2814 h 10000"/>
                <a:gd name="connsiteX39" fmla="*/ 2390 w 10000"/>
                <a:gd name="connsiteY39" fmla="*/ 3684 h 10000"/>
                <a:gd name="connsiteX40" fmla="*/ 9686 w 10000"/>
                <a:gd name="connsiteY40" fmla="*/ 0 h 10000"/>
                <a:gd name="connsiteX41" fmla="*/ 9686 w 10000"/>
                <a:gd name="connsiteY41" fmla="*/ 0 h 10000"/>
                <a:gd name="connsiteX42" fmla="*/ 262 w 10000"/>
                <a:gd name="connsiteY42" fmla="*/ 0 h 10000"/>
                <a:gd name="connsiteX43" fmla="*/ 0 w 10000"/>
                <a:gd name="connsiteY43" fmla="*/ 314 h 10000"/>
                <a:gd name="connsiteX44" fmla="*/ 0 w 10000"/>
                <a:gd name="connsiteY44" fmla="*/ 7932 h 10000"/>
                <a:gd name="connsiteX45" fmla="*/ 262 w 10000"/>
                <a:gd name="connsiteY45" fmla="*/ 8242 h 10000"/>
                <a:gd name="connsiteX46" fmla="*/ 9686 w 10000"/>
                <a:gd name="connsiteY46" fmla="*/ 8242 h 10000"/>
                <a:gd name="connsiteX47" fmla="*/ 10000 w 10000"/>
                <a:gd name="connsiteY47" fmla="*/ 7932 h 10000"/>
                <a:gd name="connsiteX48" fmla="*/ 10000 w 10000"/>
                <a:gd name="connsiteY48" fmla="*/ 314 h 10000"/>
                <a:gd name="connsiteX49" fmla="*/ 9686 w 10000"/>
                <a:gd name="connsiteY49" fmla="*/ 0 h 10000"/>
                <a:gd name="connsiteX50" fmla="*/ 1253 w 10000"/>
                <a:gd name="connsiteY50" fmla="*/ 1503 h 10000"/>
                <a:gd name="connsiteX51" fmla="*/ 1253 w 10000"/>
                <a:gd name="connsiteY51" fmla="*/ 1503 h 10000"/>
                <a:gd name="connsiteX52" fmla="*/ 4171 w 10000"/>
                <a:gd name="connsiteY52" fmla="*/ 1503 h 10000"/>
                <a:gd name="connsiteX53" fmla="*/ 4171 w 10000"/>
                <a:gd name="connsiteY53" fmla="*/ 4995 h 10000"/>
                <a:gd name="connsiteX54" fmla="*/ 3958 w 10000"/>
                <a:gd name="connsiteY54" fmla="*/ 4995 h 10000"/>
                <a:gd name="connsiteX55" fmla="*/ 3958 w 10000"/>
                <a:gd name="connsiteY55" fmla="*/ 4872 h 10000"/>
                <a:gd name="connsiteX56" fmla="*/ 3594 w 10000"/>
                <a:gd name="connsiteY56" fmla="*/ 4317 h 10000"/>
                <a:gd name="connsiteX57" fmla="*/ 3075 w 10000"/>
                <a:gd name="connsiteY57" fmla="*/ 4062 h 10000"/>
                <a:gd name="connsiteX58" fmla="*/ 2706 w 10000"/>
                <a:gd name="connsiteY58" fmla="*/ 4749 h 10000"/>
                <a:gd name="connsiteX59" fmla="*/ 2288 w 10000"/>
                <a:gd name="connsiteY59" fmla="*/ 4062 h 10000"/>
                <a:gd name="connsiteX60" fmla="*/ 1826 w 10000"/>
                <a:gd name="connsiteY60" fmla="*/ 4317 h 10000"/>
                <a:gd name="connsiteX61" fmla="*/ 1410 w 10000"/>
                <a:gd name="connsiteY61" fmla="*/ 4872 h 10000"/>
                <a:gd name="connsiteX62" fmla="*/ 1410 w 10000"/>
                <a:gd name="connsiteY62" fmla="*/ 4995 h 10000"/>
                <a:gd name="connsiteX63" fmla="*/ 1253 w 10000"/>
                <a:gd name="connsiteY63" fmla="*/ 4995 h 10000"/>
                <a:gd name="connsiteX64" fmla="*/ 1253 w 10000"/>
                <a:gd name="connsiteY64" fmla="*/ 1503 h 10000"/>
                <a:gd name="connsiteX65" fmla="*/ 8747 w 10000"/>
                <a:gd name="connsiteY65" fmla="*/ 6498 h 10000"/>
                <a:gd name="connsiteX66" fmla="*/ 8747 w 10000"/>
                <a:gd name="connsiteY66" fmla="*/ 6498 h 10000"/>
                <a:gd name="connsiteX67" fmla="*/ 1253 w 10000"/>
                <a:gd name="connsiteY67" fmla="*/ 6498 h 10000"/>
                <a:gd name="connsiteX68" fmla="*/ 1253 w 10000"/>
                <a:gd name="connsiteY68" fmla="*/ 5997 h 10000"/>
                <a:gd name="connsiteX69" fmla="*/ 8747 w 10000"/>
                <a:gd name="connsiteY69" fmla="*/ 5997 h 10000"/>
                <a:gd name="connsiteX70" fmla="*/ 8747 w 10000"/>
                <a:gd name="connsiteY70" fmla="*/ 6498 h 10000"/>
                <a:gd name="connsiteX71" fmla="*/ 8747 w 10000"/>
                <a:gd name="connsiteY71" fmla="*/ 4995 h 10000"/>
                <a:gd name="connsiteX72" fmla="*/ 8747 w 10000"/>
                <a:gd name="connsiteY72" fmla="*/ 4995 h 10000"/>
                <a:gd name="connsiteX73" fmla="*/ 5208 w 10000"/>
                <a:gd name="connsiteY73" fmla="*/ 4995 h 10000"/>
                <a:gd name="connsiteX74" fmla="*/ 5208 w 10000"/>
                <a:gd name="connsiteY74" fmla="*/ 4494 h 10000"/>
                <a:gd name="connsiteX75" fmla="*/ 8747 w 10000"/>
                <a:gd name="connsiteY75" fmla="*/ 4494 h 10000"/>
                <a:gd name="connsiteX76" fmla="*/ 8747 w 10000"/>
                <a:gd name="connsiteY76" fmla="*/ 4995 h 10000"/>
                <a:gd name="connsiteX77" fmla="*/ 8747 w 10000"/>
                <a:gd name="connsiteY77" fmla="*/ 3502 h 10000"/>
                <a:gd name="connsiteX78" fmla="*/ 8747 w 10000"/>
                <a:gd name="connsiteY78" fmla="*/ 3502 h 10000"/>
                <a:gd name="connsiteX79" fmla="*/ 5208 w 10000"/>
                <a:gd name="connsiteY79" fmla="*/ 3502 h 10000"/>
                <a:gd name="connsiteX80" fmla="*/ 5208 w 10000"/>
                <a:gd name="connsiteY80" fmla="*/ 3006 h 10000"/>
                <a:gd name="connsiteX81" fmla="*/ 8747 w 10000"/>
                <a:gd name="connsiteY81" fmla="*/ 3006 h 10000"/>
                <a:gd name="connsiteX82" fmla="*/ 8747 w 10000"/>
                <a:gd name="connsiteY82" fmla="*/ 3502 h 10000"/>
                <a:gd name="connsiteX83" fmla="*/ 8747 w 10000"/>
                <a:gd name="connsiteY83" fmla="*/ 2004 h 10000"/>
                <a:gd name="connsiteX84" fmla="*/ 8747 w 10000"/>
                <a:gd name="connsiteY84" fmla="*/ 2004 h 10000"/>
                <a:gd name="connsiteX85" fmla="*/ 5208 w 10000"/>
                <a:gd name="connsiteY85" fmla="*/ 2004 h 10000"/>
                <a:gd name="connsiteX86" fmla="*/ 5208 w 10000"/>
                <a:gd name="connsiteY86" fmla="*/ 1503 h 10000"/>
                <a:gd name="connsiteX87" fmla="*/ 8747 w 10000"/>
                <a:gd name="connsiteY87" fmla="*/ 1503 h 10000"/>
                <a:gd name="connsiteX88" fmla="*/ 8747 w 10000"/>
                <a:gd name="connsiteY88"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4993 w 10000"/>
                <a:gd name="connsiteY4" fmla="*/ 8742 h 10000"/>
                <a:gd name="connsiteX5" fmla="*/ 6460 w 10000"/>
                <a:gd name="connsiteY5" fmla="*/ 8998 h 10000"/>
                <a:gd name="connsiteX6" fmla="*/ 6460 w 10000"/>
                <a:gd name="connsiteY6" fmla="*/ 8998 h 10000"/>
                <a:gd name="connsiteX7" fmla="*/ 6144 w 10000"/>
                <a:gd name="connsiteY7" fmla="*/ 9377 h 10000"/>
                <a:gd name="connsiteX8" fmla="*/ 6460 w 10000"/>
                <a:gd name="connsiteY8" fmla="*/ 9745 h 10000"/>
                <a:gd name="connsiteX9" fmla="*/ 6767 w 10000"/>
                <a:gd name="connsiteY9" fmla="*/ 9377 h 10000"/>
                <a:gd name="connsiteX10" fmla="*/ 6460 w 10000"/>
                <a:gd name="connsiteY10" fmla="*/ 8998 h 10000"/>
                <a:gd name="connsiteX11" fmla="*/ 6460 w 10000"/>
                <a:gd name="connsiteY11" fmla="*/ 8742 h 10000"/>
                <a:gd name="connsiteX12" fmla="*/ 6460 w 10000"/>
                <a:gd name="connsiteY12" fmla="*/ 8742 h 10000"/>
                <a:gd name="connsiteX13" fmla="*/ 6978 w 10000"/>
                <a:gd name="connsiteY13" fmla="*/ 9377 h 10000"/>
                <a:gd name="connsiteX14" fmla="*/ 6460 w 10000"/>
                <a:gd name="connsiteY14" fmla="*/ 10000 h 10000"/>
                <a:gd name="connsiteX15" fmla="*/ 5931 w 10000"/>
                <a:gd name="connsiteY15" fmla="*/ 9377 h 10000"/>
                <a:gd name="connsiteX16" fmla="*/ 6460 w 10000"/>
                <a:gd name="connsiteY16" fmla="*/ 8742 h 10000"/>
                <a:gd name="connsiteX17" fmla="*/ 6460 w 10000"/>
                <a:gd name="connsiteY17" fmla="*/ 8998 h 10000"/>
                <a:gd name="connsiteX18" fmla="*/ 2390 w 10000"/>
                <a:gd name="connsiteY18" fmla="*/ 3684 h 10000"/>
                <a:gd name="connsiteX19" fmla="*/ 2390 w 10000"/>
                <a:gd name="connsiteY19" fmla="*/ 3684 h 10000"/>
                <a:gd name="connsiteX20" fmla="*/ 2288 w 10000"/>
                <a:gd name="connsiteY20" fmla="*/ 3375 h 10000"/>
                <a:gd name="connsiteX21" fmla="*/ 2133 w 10000"/>
                <a:gd name="connsiteY21" fmla="*/ 3252 h 10000"/>
                <a:gd name="connsiteX22" fmla="*/ 2133 w 10000"/>
                <a:gd name="connsiteY22" fmla="*/ 3060 h 10000"/>
                <a:gd name="connsiteX23" fmla="*/ 2244 w 10000"/>
                <a:gd name="connsiteY23" fmla="*/ 2883 h 10000"/>
                <a:gd name="connsiteX24" fmla="*/ 2244 w 10000"/>
                <a:gd name="connsiteY24" fmla="*/ 2750 h 10000"/>
                <a:gd name="connsiteX25" fmla="*/ 2449 w 10000"/>
                <a:gd name="connsiteY25" fmla="*/ 2313 h 10000"/>
                <a:gd name="connsiteX26" fmla="*/ 2968 w 10000"/>
                <a:gd name="connsiteY26" fmla="*/ 2883 h 10000"/>
                <a:gd name="connsiteX27" fmla="*/ 3075 w 10000"/>
                <a:gd name="connsiteY27" fmla="*/ 2883 h 10000"/>
                <a:gd name="connsiteX28" fmla="*/ 3177 w 10000"/>
                <a:gd name="connsiteY28" fmla="*/ 3006 h 10000"/>
                <a:gd name="connsiteX29" fmla="*/ 2919 w 10000"/>
                <a:gd name="connsiteY29" fmla="*/ 3816 h 10000"/>
                <a:gd name="connsiteX30" fmla="*/ 3279 w 10000"/>
                <a:gd name="connsiteY30" fmla="*/ 3816 h 10000"/>
                <a:gd name="connsiteX31" fmla="*/ 3491 w 10000"/>
                <a:gd name="connsiteY31" fmla="*/ 2937 h 10000"/>
                <a:gd name="connsiteX32" fmla="*/ 3491 w 10000"/>
                <a:gd name="connsiteY32" fmla="*/ 2937 h 10000"/>
                <a:gd name="connsiteX33" fmla="*/ 3491 w 10000"/>
                <a:gd name="connsiteY33" fmla="*/ 2937 h 10000"/>
                <a:gd name="connsiteX34" fmla="*/ 3491 w 10000"/>
                <a:gd name="connsiteY34" fmla="*/ 2883 h 10000"/>
                <a:gd name="connsiteX35" fmla="*/ 2808 w 10000"/>
                <a:gd name="connsiteY35" fmla="*/ 1935 h 10000"/>
                <a:gd name="connsiteX36" fmla="*/ 2706 w 10000"/>
                <a:gd name="connsiteY36" fmla="*/ 1812 h 10000"/>
                <a:gd name="connsiteX37" fmla="*/ 1930 w 10000"/>
                <a:gd name="connsiteY37" fmla="*/ 2814 h 10000"/>
                <a:gd name="connsiteX38" fmla="*/ 2390 w 10000"/>
                <a:gd name="connsiteY38" fmla="*/ 3684 h 10000"/>
                <a:gd name="connsiteX39" fmla="*/ 9686 w 10000"/>
                <a:gd name="connsiteY39" fmla="*/ 0 h 10000"/>
                <a:gd name="connsiteX40" fmla="*/ 9686 w 10000"/>
                <a:gd name="connsiteY40" fmla="*/ 0 h 10000"/>
                <a:gd name="connsiteX41" fmla="*/ 262 w 10000"/>
                <a:gd name="connsiteY41" fmla="*/ 0 h 10000"/>
                <a:gd name="connsiteX42" fmla="*/ 0 w 10000"/>
                <a:gd name="connsiteY42" fmla="*/ 314 h 10000"/>
                <a:gd name="connsiteX43" fmla="*/ 0 w 10000"/>
                <a:gd name="connsiteY43" fmla="*/ 7932 h 10000"/>
                <a:gd name="connsiteX44" fmla="*/ 262 w 10000"/>
                <a:gd name="connsiteY44" fmla="*/ 8242 h 10000"/>
                <a:gd name="connsiteX45" fmla="*/ 9686 w 10000"/>
                <a:gd name="connsiteY45" fmla="*/ 8242 h 10000"/>
                <a:gd name="connsiteX46" fmla="*/ 10000 w 10000"/>
                <a:gd name="connsiteY46" fmla="*/ 7932 h 10000"/>
                <a:gd name="connsiteX47" fmla="*/ 10000 w 10000"/>
                <a:gd name="connsiteY47" fmla="*/ 314 h 10000"/>
                <a:gd name="connsiteX48" fmla="*/ 9686 w 10000"/>
                <a:gd name="connsiteY48" fmla="*/ 0 h 10000"/>
                <a:gd name="connsiteX49" fmla="*/ 1253 w 10000"/>
                <a:gd name="connsiteY49" fmla="*/ 1503 h 10000"/>
                <a:gd name="connsiteX50" fmla="*/ 1253 w 10000"/>
                <a:gd name="connsiteY50" fmla="*/ 1503 h 10000"/>
                <a:gd name="connsiteX51" fmla="*/ 4171 w 10000"/>
                <a:gd name="connsiteY51" fmla="*/ 1503 h 10000"/>
                <a:gd name="connsiteX52" fmla="*/ 4171 w 10000"/>
                <a:gd name="connsiteY52" fmla="*/ 4995 h 10000"/>
                <a:gd name="connsiteX53" fmla="*/ 3958 w 10000"/>
                <a:gd name="connsiteY53" fmla="*/ 4995 h 10000"/>
                <a:gd name="connsiteX54" fmla="*/ 3958 w 10000"/>
                <a:gd name="connsiteY54" fmla="*/ 4872 h 10000"/>
                <a:gd name="connsiteX55" fmla="*/ 3594 w 10000"/>
                <a:gd name="connsiteY55" fmla="*/ 4317 h 10000"/>
                <a:gd name="connsiteX56" fmla="*/ 3075 w 10000"/>
                <a:gd name="connsiteY56" fmla="*/ 4062 h 10000"/>
                <a:gd name="connsiteX57" fmla="*/ 2706 w 10000"/>
                <a:gd name="connsiteY57" fmla="*/ 4749 h 10000"/>
                <a:gd name="connsiteX58" fmla="*/ 2288 w 10000"/>
                <a:gd name="connsiteY58" fmla="*/ 4062 h 10000"/>
                <a:gd name="connsiteX59" fmla="*/ 1826 w 10000"/>
                <a:gd name="connsiteY59" fmla="*/ 4317 h 10000"/>
                <a:gd name="connsiteX60" fmla="*/ 1410 w 10000"/>
                <a:gd name="connsiteY60" fmla="*/ 4872 h 10000"/>
                <a:gd name="connsiteX61" fmla="*/ 1410 w 10000"/>
                <a:gd name="connsiteY61" fmla="*/ 4995 h 10000"/>
                <a:gd name="connsiteX62" fmla="*/ 1253 w 10000"/>
                <a:gd name="connsiteY62" fmla="*/ 4995 h 10000"/>
                <a:gd name="connsiteX63" fmla="*/ 1253 w 10000"/>
                <a:gd name="connsiteY63" fmla="*/ 1503 h 10000"/>
                <a:gd name="connsiteX64" fmla="*/ 8747 w 10000"/>
                <a:gd name="connsiteY64" fmla="*/ 6498 h 10000"/>
                <a:gd name="connsiteX65" fmla="*/ 8747 w 10000"/>
                <a:gd name="connsiteY65" fmla="*/ 6498 h 10000"/>
                <a:gd name="connsiteX66" fmla="*/ 1253 w 10000"/>
                <a:gd name="connsiteY66" fmla="*/ 6498 h 10000"/>
                <a:gd name="connsiteX67" fmla="*/ 1253 w 10000"/>
                <a:gd name="connsiteY67" fmla="*/ 5997 h 10000"/>
                <a:gd name="connsiteX68" fmla="*/ 8747 w 10000"/>
                <a:gd name="connsiteY68" fmla="*/ 5997 h 10000"/>
                <a:gd name="connsiteX69" fmla="*/ 8747 w 10000"/>
                <a:gd name="connsiteY69" fmla="*/ 6498 h 10000"/>
                <a:gd name="connsiteX70" fmla="*/ 8747 w 10000"/>
                <a:gd name="connsiteY70" fmla="*/ 4995 h 10000"/>
                <a:gd name="connsiteX71" fmla="*/ 8747 w 10000"/>
                <a:gd name="connsiteY71" fmla="*/ 4995 h 10000"/>
                <a:gd name="connsiteX72" fmla="*/ 5208 w 10000"/>
                <a:gd name="connsiteY72" fmla="*/ 4995 h 10000"/>
                <a:gd name="connsiteX73" fmla="*/ 5208 w 10000"/>
                <a:gd name="connsiteY73" fmla="*/ 4494 h 10000"/>
                <a:gd name="connsiteX74" fmla="*/ 8747 w 10000"/>
                <a:gd name="connsiteY74" fmla="*/ 4494 h 10000"/>
                <a:gd name="connsiteX75" fmla="*/ 8747 w 10000"/>
                <a:gd name="connsiteY75" fmla="*/ 4995 h 10000"/>
                <a:gd name="connsiteX76" fmla="*/ 8747 w 10000"/>
                <a:gd name="connsiteY76" fmla="*/ 3502 h 10000"/>
                <a:gd name="connsiteX77" fmla="*/ 8747 w 10000"/>
                <a:gd name="connsiteY77" fmla="*/ 3502 h 10000"/>
                <a:gd name="connsiteX78" fmla="*/ 5208 w 10000"/>
                <a:gd name="connsiteY78" fmla="*/ 3502 h 10000"/>
                <a:gd name="connsiteX79" fmla="*/ 5208 w 10000"/>
                <a:gd name="connsiteY79" fmla="*/ 3006 h 10000"/>
                <a:gd name="connsiteX80" fmla="*/ 8747 w 10000"/>
                <a:gd name="connsiteY80" fmla="*/ 3006 h 10000"/>
                <a:gd name="connsiteX81" fmla="*/ 8747 w 10000"/>
                <a:gd name="connsiteY81" fmla="*/ 3502 h 10000"/>
                <a:gd name="connsiteX82" fmla="*/ 8747 w 10000"/>
                <a:gd name="connsiteY82" fmla="*/ 2004 h 10000"/>
                <a:gd name="connsiteX83" fmla="*/ 8747 w 10000"/>
                <a:gd name="connsiteY83" fmla="*/ 2004 h 10000"/>
                <a:gd name="connsiteX84" fmla="*/ 5208 w 10000"/>
                <a:gd name="connsiteY84" fmla="*/ 2004 h 10000"/>
                <a:gd name="connsiteX85" fmla="*/ 5208 w 10000"/>
                <a:gd name="connsiteY85" fmla="*/ 1503 h 10000"/>
                <a:gd name="connsiteX86" fmla="*/ 8747 w 10000"/>
                <a:gd name="connsiteY86" fmla="*/ 1503 h 10000"/>
                <a:gd name="connsiteX87" fmla="*/ 8747 w 10000"/>
                <a:gd name="connsiteY87"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6460 w 10000"/>
                <a:gd name="connsiteY4" fmla="*/ 8998 h 10000"/>
                <a:gd name="connsiteX5" fmla="*/ 6460 w 10000"/>
                <a:gd name="connsiteY5" fmla="*/ 8998 h 10000"/>
                <a:gd name="connsiteX6" fmla="*/ 6144 w 10000"/>
                <a:gd name="connsiteY6" fmla="*/ 9377 h 10000"/>
                <a:gd name="connsiteX7" fmla="*/ 6460 w 10000"/>
                <a:gd name="connsiteY7" fmla="*/ 9745 h 10000"/>
                <a:gd name="connsiteX8" fmla="*/ 6767 w 10000"/>
                <a:gd name="connsiteY8" fmla="*/ 9377 h 10000"/>
                <a:gd name="connsiteX9" fmla="*/ 6460 w 10000"/>
                <a:gd name="connsiteY9" fmla="*/ 8998 h 10000"/>
                <a:gd name="connsiteX10" fmla="*/ 6460 w 10000"/>
                <a:gd name="connsiteY10" fmla="*/ 8742 h 10000"/>
                <a:gd name="connsiteX11" fmla="*/ 6460 w 10000"/>
                <a:gd name="connsiteY11" fmla="*/ 8742 h 10000"/>
                <a:gd name="connsiteX12" fmla="*/ 6978 w 10000"/>
                <a:gd name="connsiteY12" fmla="*/ 9377 h 10000"/>
                <a:gd name="connsiteX13" fmla="*/ 6460 w 10000"/>
                <a:gd name="connsiteY13" fmla="*/ 10000 h 10000"/>
                <a:gd name="connsiteX14" fmla="*/ 5931 w 10000"/>
                <a:gd name="connsiteY14" fmla="*/ 9377 h 10000"/>
                <a:gd name="connsiteX15" fmla="*/ 6460 w 10000"/>
                <a:gd name="connsiteY15" fmla="*/ 8742 h 10000"/>
                <a:gd name="connsiteX16" fmla="*/ 6460 w 10000"/>
                <a:gd name="connsiteY16" fmla="*/ 8998 h 10000"/>
                <a:gd name="connsiteX17" fmla="*/ 2390 w 10000"/>
                <a:gd name="connsiteY17" fmla="*/ 3684 h 10000"/>
                <a:gd name="connsiteX18" fmla="*/ 2390 w 10000"/>
                <a:gd name="connsiteY18" fmla="*/ 3684 h 10000"/>
                <a:gd name="connsiteX19" fmla="*/ 2288 w 10000"/>
                <a:gd name="connsiteY19" fmla="*/ 3375 h 10000"/>
                <a:gd name="connsiteX20" fmla="*/ 2133 w 10000"/>
                <a:gd name="connsiteY20" fmla="*/ 3252 h 10000"/>
                <a:gd name="connsiteX21" fmla="*/ 2133 w 10000"/>
                <a:gd name="connsiteY21" fmla="*/ 3060 h 10000"/>
                <a:gd name="connsiteX22" fmla="*/ 2244 w 10000"/>
                <a:gd name="connsiteY22" fmla="*/ 2883 h 10000"/>
                <a:gd name="connsiteX23" fmla="*/ 2244 w 10000"/>
                <a:gd name="connsiteY23" fmla="*/ 2750 h 10000"/>
                <a:gd name="connsiteX24" fmla="*/ 2449 w 10000"/>
                <a:gd name="connsiteY24" fmla="*/ 2313 h 10000"/>
                <a:gd name="connsiteX25" fmla="*/ 2968 w 10000"/>
                <a:gd name="connsiteY25" fmla="*/ 2883 h 10000"/>
                <a:gd name="connsiteX26" fmla="*/ 3075 w 10000"/>
                <a:gd name="connsiteY26" fmla="*/ 2883 h 10000"/>
                <a:gd name="connsiteX27" fmla="*/ 3177 w 10000"/>
                <a:gd name="connsiteY27" fmla="*/ 3006 h 10000"/>
                <a:gd name="connsiteX28" fmla="*/ 2919 w 10000"/>
                <a:gd name="connsiteY28" fmla="*/ 3816 h 10000"/>
                <a:gd name="connsiteX29" fmla="*/ 3279 w 10000"/>
                <a:gd name="connsiteY29" fmla="*/ 3816 h 10000"/>
                <a:gd name="connsiteX30" fmla="*/ 3491 w 10000"/>
                <a:gd name="connsiteY30" fmla="*/ 2937 h 10000"/>
                <a:gd name="connsiteX31" fmla="*/ 3491 w 10000"/>
                <a:gd name="connsiteY31" fmla="*/ 2937 h 10000"/>
                <a:gd name="connsiteX32" fmla="*/ 3491 w 10000"/>
                <a:gd name="connsiteY32" fmla="*/ 2937 h 10000"/>
                <a:gd name="connsiteX33" fmla="*/ 3491 w 10000"/>
                <a:gd name="connsiteY33" fmla="*/ 2883 h 10000"/>
                <a:gd name="connsiteX34" fmla="*/ 2808 w 10000"/>
                <a:gd name="connsiteY34" fmla="*/ 1935 h 10000"/>
                <a:gd name="connsiteX35" fmla="*/ 2706 w 10000"/>
                <a:gd name="connsiteY35" fmla="*/ 1812 h 10000"/>
                <a:gd name="connsiteX36" fmla="*/ 1930 w 10000"/>
                <a:gd name="connsiteY36" fmla="*/ 2814 h 10000"/>
                <a:gd name="connsiteX37" fmla="*/ 2390 w 10000"/>
                <a:gd name="connsiteY37" fmla="*/ 3684 h 10000"/>
                <a:gd name="connsiteX38" fmla="*/ 9686 w 10000"/>
                <a:gd name="connsiteY38" fmla="*/ 0 h 10000"/>
                <a:gd name="connsiteX39" fmla="*/ 9686 w 10000"/>
                <a:gd name="connsiteY39" fmla="*/ 0 h 10000"/>
                <a:gd name="connsiteX40" fmla="*/ 262 w 10000"/>
                <a:gd name="connsiteY40" fmla="*/ 0 h 10000"/>
                <a:gd name="connsiteX41" fmla="*/ 0 w 10000"/>
                <a:gd name="connsiteY41" fmla="*/ 314 h 10000"/>
                <a:gd name="connsiteX42" fmla="*/ 0 w 10000"/>
                <a:gd name="connsiteY42" fmla="*/ 7932 h 10000"/>
                <a:gd name="connsiteX43" fmla="*/ 262 w 10000"/>
                <a:gd name="connsiteY43" fmla="*/ 8242 h 10000"/>
                <a:gd name="connsiteX44" fmla="*/ 9686 w 10000"/>
                <a:gd name="connsiteY44" fmla="*/ 8242 h 10000"/>
                <a:gd name="connsiteX45" fmla="*/ 10000 w 10000"/>
                <a:gd name="connsiteY45" fmla="*/ 7932 h 10000"/>
                <a:gd name="connsiteX46" fmla="*/ 10000 w 10000"/>
                <a:gd name="connsiteY46" fmla="*/ 314 h 10000"/>
                <a:gd name="connsiteX47" fmla="*/ 9686 w 10000"/>
                <a:gd name="connsiteY47" fmla="*/ 0 h 10000"/>
                <a:gd name="connsiteX48" fmla="*/ 1253 w 10000"/>
                <a:gd name="connsiteY48" fmla="*/ 1503 h 10000"/>
                <a:gd name="connsiteX49" fmla="*/ 1253 w 10000"/>
                <a:gd name="connsiteY49" fmla="*/ 1503 h 10000"/>
                <a:gd name="connsiteX50" fmla="*/ 4171 w 10000"/>
                <a:gd name="connsiteY50" fmla="*/ 1503 h 10000"/>
                <a:gd name="connsiteX51" fmla="*/ 4171 w 10000"/>
                <a:gd name="connsiteY51" fmla="*/ 4995 h 10000"/>
                <a:gd name="connsiteX52" fmla="*/ 3958 w 10000"/>
                <a:gd name="connsiteY52" fmla="*/ 4995 h 10000"/>
                <a:gd name="connsiteX53" fmla="*/ 3958 w 10000"/>
                <a:gd name="connsiteY53" fmla="*/ 4872 h 10000"/>
                <a:gd name="connsiteX54" fmla="*/ 3594 w 10000"/>
                <a:gd name="connsiteY54" fmla="*/ 4317 h 10000"/>
                <a:gd name="connsiteX55" fmla="*/ 3075 w 10000"/>
                <a:gd name="connsiteY55" fmla="*/ 4062 h 10000"/>
                <a:gd name="connsiteX56" fmla="*/ 2706 w 10000"/>
                <a:gd name="connsiteY56" fmla="*/ 4749 h 10000"/>
                <a:gd name="connsiteX57" fmla="*/ 2288 w 10000"/>
                <a:gd name="connsiteY57" fmla="*/ 4062 h 10000"/>
                <a:gd name="connsiteX58" fmla="*/ 1826 w 10000"/>
                <a:gd name="connsiteY58" fmla="*/ 4317 h 10000"/>
                <a:gd name="connsiteX59" fmla="*/ 1410 w 10000"/>
                <a:gd name="connsiteY59" fmla="*/ 4872 h 10000"/>
                <a:gd name="connsiteX60" fmla="*/ 1410 w 10000"/>
                <a:gd name="connsiteY60" fmla="*/ 4995 h 10000"/>
                <a:gd name="connsiteX61" fmla="*/ 1253 w 10000"/>
                <a:gd name="connsiteY61" fmla="*/ 4995 h 10000"/>
                <a:gd name="connsiteX62" fmla="*/ 1253 w 10000"/>
                <a:gd name="connsiteY62" fmla="*/ 1503 h 10000"/>
                <a:gd name="connsiteX63" fmla="*/ 8747 w 10000"/>
                <a:gd name="connsiteY63" fmla="*/ 6498 h 10000"/>
                <a:gd name="connsiteX64" fmla="*/ 8747 w 10000"/>
                <a:gd name="connsiteY64" fmla="*/ 6498 h 10000"/>
                <a:gd name="connsiteX65" fmla="*/ 1253 w 10000"/>
                <a:gd name="connsiteY65" fmla="*/ 6498 h 10000"/>
                <a:gd name="connsiteX66" fmla="*/ 1253 w 10000"/>
                <a:gd name="connsiteY66" fmla="*/ 5997 h 10000"/>
                <a:gd name="connsiteX67" fmla="*/ 8747 w 10000"/>
                <a:gd name="connsiteY67" fmla="*/ 5997 h 10000"/>
                <a:gd name="connsiteX68" fmla="*/ 8747 w 10000"/>
                <a:gd name="connsiteY68" fmla="*/ 6498 h 10000"/>
                <a:gd name="connsiteX69" fmla="*/ 8747 w 10000"/>
                <a:gd name="connsiteY69" fmla="*/ 4995 h 10000"/>
                <a:gd name="connsiteX70" fmla="*/ 8747 w 10000"/>
                <a:gd name="connsiteY70" fmla="*/ 4995 h 10000"/>
                <a:gd name="connsiteX71" fmla="*/ 5208 w 10000"/>
                <a:gd name="connsiteY71" fmla="*/ 4995 h 10000"/>
                <a:gd name="connsiteX72" fmla="*/ 5208 w 10000"/>
                <a:gd name="connsiteY72" fmla="*/ 4494 h 10000"/>
                <a:gd name="connsiteX73" fmla="*/ 8747 w 10000"/>
                <a:gd name="connsiteY73" fmla="*/ 4494 h 10000"/>
                <a:gd name="connsiteX74" fmla="*/ 8747 w 10000"/>
                <a:gd name="connsiteY74" fmla="*/ 4995 h 10000"/>
                <a:gd name="connsiteX75" fmla="*/ 8747 w 10000"/>
                <a:gd name="connsiteY75" fmla="*/ 3502 h 10000"/>
                <a:gd name="connsiteX76" fmla="*/ 8747 w 10000"/>
                <a:gd name="connsiteY76" fmla="*/ 3502 h 10000"/>
                <a:gd name="connsiteX77" fmla="*/ 5208 w 10000"/>
                <a:gd name="connsiteY77" fmla="*/ 3502 h 10000"/>
                <a:gd name="connsiteX78" fmla="*/ 5208 w 10000"/>
                <a:gd name="connsiteY78" fmla="*/ 3006 h 10000"/>
                <a:gd name="connsiteX79" fmla="*/ 8747 w 10000"/>
                <a:gd name="connsiteY79" fmla="*/ 3006 h 10000"/>
                <a:gd name="connsiteX80" fmla="*/ 8747 w 10000"/>
                <a:gd name="connsiteY80" fmla="*/ 3502 h 10000"/>
                <a:gd name="connsiteX81" fmla="*/ 8747 w 10000"/>
                <a:gd name="connsiteY81" fmla="*/ 2004 h 10000"/>
                <a:gd name="connsiteX82" fmla="*/ 8747 w 10000"/>
                <a:gd name="connsiteY82" fmla="*/ 2004 h 10000"/>
                <a:gd name="connsiteX83" fmla="*/ 5208 w 10000"/>
                <a:gd name="connsiteY83" fmla="*/ 2004 h 10000"/>
                <a:gd name="connsiteX84" fmla="*/ 5208 w 10000"/>
                <a:gd name="connsiteY84" fmla="*/ 1503 h 10000"/>
                <a:gd name="connsiteX85" fmla="*/ 8747 w 10000"/>
                <a:gd name="connsiteY85" fmla="*/ 1503 h 10000"/>
                <a:gd name="connsiteX86" fmla="*/ 8747 w 10000"/>
                <a:gd name="connsiteY86" fmla="*/ 2004 h 10000"/>
                <a:gd name="connsiteX0" fmla="*/ 4993 w 10000"/>
                <a:gd name="connsiteY0" fmla="*/ 8742 h 10000"/>
                <a:gd name="connsiteX1" fmla="*/ 4993 w 10000"/>
                <a:gd name="connsiteY1" fmla="*/ 9745 h 10000"/>
                <a:gd name="connsiteX2" fmla="*/ 4993 w 10000"/>
                <a:gd name="connsiteY2" fmla="*/ 8742 h 10000"/>
                <a:gd name="connsiteX3" fmla="*/ 6460 w 10000"/>
                <a:gd name="connsiteY3" fmla="*/ 8998 h 10000"/>
                <a:gd name="connsiteX4" fmla="*/ 6460 w 10000"/>
                <a:gd name="connsiteY4" fmla="*/ 8998 h 10000"/>
                <a:gd name="connsiteX5" fmla="*/ 6144 w 10000"/>
                <a:gd name="connsiteY5" fmla="*/ 9377 h 10000"/>
                <a:gd name="connsiteX6" fmla="*/ 6460 w 10000"/>
                <a:gd name="connsiteY6" fmla="*/ 9745 h 10000"/>
                <a:gd name="connsiteX7" fmla="*/ 6767 w 10000"/>
                <a:gd name="connsiteY7" fmla="*/ 9377 h 10000"/>
                <a:gd name="connsiteX8" fmla="*/ 6460 w 10000"/>
                <a:gd name="connsiteY8" fmla="*/ 8998 h 10000"/>
                <a:gd name="connsiteX9" fmla="*/ 6460 w 10000"/>
                <a:gd name="connsiteY9" fmla="*/ 8742 h 10000"/>
                <a:gd name="connsiteX10" fmla="*/ 6460 w 10000"/>
                <a:gd name="connsiteY10" fmla="*/ 8742 h 10000"/>
                <a:gd name="connsiteX11" fmla="*/ 6978 w 10000"/>
                <a:gd name="connsiteY11" fmla="*/ 9377 h 10000"/>
                <a:gd name="connsiteX12" fmla="*/ 6460 w 10000"/>
                <a:gd name="connsiteY12" fmla="*/ 10000 h 10000"/>
                <a:gd name="connsiteX13" fmla="*/ 5931 w 10000"/>
                <a:gd name="connsiteY13" fmla="*/ 9377 h 10000"/>
                <a:gd name="connsiteX14" fmla="*/ 6460 w 10000"/>
                <a:gd name="connsiteY14" fmla="*/ 8742 h 10000"/>
                <a:gd name="connsiteX15" fmla="*/ 6460 w 10000"/>
                <a:gd name="connsiteY15" fmla="*/ 8998 h 10000"/>
                <a:gd name="connsiteX16" fmla="*/ 2390 w 10000"/>
                <a:gd name="connsiteY16" fmla="*/ 3684 h 10000"/>
                <a:gd name="connsiteX17" fmla="*/ 2390 w 10000"/>
                <a:gd name="connsiteY17" fmla="*/ 3684 h 10000"/>
                <a:gd name="connsiteX18" fmla="*/ 2288 w 10000"/>
                <a:gd name="connsiteY18" fmla="*/ 3375 h 10000"/>
                <a:gd name="connsiteX19" fmla="*/ 2133 w 10000"/>
                <a:gd name="connsiteY19" fmla="*/ 3252 h 10000"/>
                <a:gd name="connsiteX20" fmla="*/ 2133 w 10000"/>
                <a:gd name="connsiteY20" fmla="*/ 3060 h 10000"/>
                <a:gd name="connsiteX21" fmla="*/ 2244 w 10000"/>
                <a:gd name="connsiteY21" fmla="*/ 2883 h 10000"/>
                <a:gd name="connsiteX22" fmla="*/ 2244 w 10000"/>
                <a:gd name="connsiteY22" fmla="*/ 2750 h 10000"/>
                <a:gd name="connsiteX23" fmla="*/ 2449 w 10000"/>
                <a:gd name="connsiteY23" fmla="*/ 2313 h 10000"/>
                <a:gd name="connsiteX24" fmla="*/ 2968 w 10000"/>
                <a:gd name="connsiteY24" fmla="*/ 2883 h 10000"/>
                <a:gd name="connsiteX25" fmla="*/ 3075 w 10000"/>
                <a:gd name="connsiteY25" fmla="*/ 2883 h 10000"/>
                <a:gd name="connsiteX26" fmla="*/ 3177 w 10000"/>
                <a:gd name="connsiteY26" fmla="*/ 3006 h 10000"/>
                <a:gd name="connsiteX27" fmla="*/ 2919 w 10000"/>
                <a:gd name="connsiteY27" fmla="*/ 3816 h 10000"/>
                <a:gd name="connsiteX28" fmla="*/ 3279 w 10000"/>
                <a:gd name="connsiteY28" fmla="*/ 3816 h 10000"/>
                <a:gd name="connsiteX29" fmla="*/ 3491 w 10000"/>
                <a:gd name="connsiteY29" fmla="*/ 2937 h 10000"/>
                <a:gd name="connsiteX30" fmla="*/ 3491 w 10000"/>
                <a:gd name="connsiteY30" fmla="*/ 2937 h 10000"/>
                <a:gd name="connsiteX31" fmla="*/ 3491 w 10000"/>
                <a:gd name="connsiteY31" fmla="*/ 2937 h 10000"/>
                <a:gd name="connsiteX32" fmla="*/ 3491 w 10000"/>
                <a:gd name="connsiteY32" fmla="*/ 2883 h 10000"/>
                <a:gd name="connsiteX33" fmla="*/ 2808 w 10000"/>
                <a:gd name="connsiteY33" fmla="*/ 1935 h 10000"/>
                <a:gd name="connsiteX34" fmla="*/ 2706 w 10000"/>
                <a:gd name="connsiteY34" fmla="*/ 1812 h 10000"/>
                <a:gd name="connsiteX35" fmla="*/ 1930 w 10000"/>
                <a:gd name="connsiteY35" fmla="*/ 2814 h 10000"/>
                <a:gd name="connsiteX36" fmla="*/ 2390 w 10000"/>
                <a:gd name="connsiteY36" fmla="*/ 3684 h 10000"/>
                <a:gd name="connsiteX37" fmla="*/ 9686 w 10000"/>
                <a:gd name="connsiteY37" fmla="*/ 0 h 10000"/>
                <a:gd name="connsiteX38" fmla="*/ 9686 w 10000"/>
                <a:gd name="connsiteY38" fmla="*/ 0 h 10000"/>
                <a:gd name="connsiteX39" fmla="*/ 262 w 10000"/>
                <a:gd name="connsiteY39" fmla="*/ 0 h 10000"/>
                <a:gd name="connsiteX40" fmla="*/ 0 w 10000"/>
                <a:gd name="connsiteY40" fmla="*/ 314 h 10000"/>
                <a:gd name="connsiteX41" fmla="*/ 0 w 10000"/>
                <a:gd name="connsiteY41" fmla="*/ 7932 h 10000"/>
                <a:gd name="connsiteX42" fmla="*/ 262 w 10000"/>
                <a:gd name="connsiteY42" fmla="*/ 8242 h 10000"/>
                <a:gd name="connsiteX43" fmla="*/ 9686 w 10000"/>
                <a:gd name="connsiteY43" fmla="*/ 8242 h 10000"/>
                <a:gd name="connsiteX44" fmla="*/ 10000 w 10000"/>
                <a:gd name="connsiteY44" fmla="*/ 7932 h 10000"/>
                <a:gd name="connsiteX45" fmla="*/ 10000 w 10000"/>
                <a:gd name="connsiteY45" fmla="*/ 314 h 10000"/>
                <a:gd name="connsiteX46" fmla="*/ 9686 w 10000"/>
                <a:gd name="connsiteY46" fmla="*/ 0 h 10000"/>
                <a:gd name="connsiteX47" fmla="*/ 1253 w 10000"/>
                <a:gd name="connsiteY47" fmla="*/ 1503 h 10000"/>
                <a:gd name="connsiteX48" fmla="*/ 1253 w 10000"/>
                <a:gd name="connsiteY48" fmla="*/ 1503 h 10000"/>
                <a:gd name="connsiteX49" fmla="*/ 4171 w 10000"/>
                <a:gd name="connsiteY49" fmla="*/ 1503 h 10000"/>
                <a:gd name="connsiteX50" fmla="*/ 4171 w 10000"/>
                <a:gd name="connsiteY50" fmla="*/ 4995 h 10000"/>
                <a:gd name="connsiteX51" fmla="*/ 3958 w 10000"/>
                <a:gd name="connsiteY51" fmla="*/ 4995 h 10000"/>
                <a:gd name="connsiteX52" fmla="*/ 3958 w 10000"/>
                <a:gd name="connsiteY52" fmla="*/ 4872 h 10000"/>
                <a:gd name="connsiteX53" fmla="*/ 3594 w 10000"/>
                <a:gd name="connsiteY53" fmla="*/ 4317 h 10000"/>
                <a:gd name="connsiteX54" fmla="*/ 3075 w 10000"/>
                <a:gd name="connsiteY54" fmla="*/ 4062 h 10000"/>
                <a:gd name="connsiteX55" fmla="*/ 2706 w 10000"/>
                <a:gd name="connsiteY55" fmla="*/ 4749 h 10000"/>
                <a:gd name="connsiteX56" fmla="*/ 2288 w 10000"/>
                <a:gd name="connsiteY56" fmla="*/ 4062 h 10000"/>
                <a:gd name="connsiteX57" fmla="*/ 1826 w 10000"/>
                <a:gd name="connsiteY57" fmla="*/ 4317 h 10000"/>
                <a:gd name="connsiteX58" fmla="*/ 1410 w 10000"/>
                <a:gd name="connsiteY58" fmla="*/ 4872 h 10000"/>
                <a:gd name="connsiteX59" fmla="*/ 1410 w 10000"/>
                <a:gd name="connsiteY59" fmla="*/ 4995 h 10000"/>
                <a:gd name="connsiteX60" fmla="*/ 1253 w 10000"/>
                <a:gd name="connsiteY60" fmla="*/ 4995 h 10000"/>
                <a:gd name="connsiteX61" fmla="*/ 1253 w 10000"/>
                <a:gd name="connsiteY61" fmla="*/ 1503 h 10000"/>
                <a:gd name="connsiteX62" fmla="*/ 8747 w 10000"/>
                <a:gd name="connsiteY62" fmla="*/ 6498 h 10000"/>
                <a:gd name="connsiteX63" fmla="*/ 8747 w 10000"/>
                <a:gd name="connsiteY63" fmla="*/ 6498 h 10000"/>
                <a:gd name="connsiteX64" fmla="*/ 1253 w 10000"/>
                <a:gd name="connsiteY64" fmla="*/ 6498 h 10000"/>
                <a:gd name="connsiteX65" fmla="*/ 1253 w 10000"/>
                <a:gd name="connsiteY65" fmla="*/ 5997 h 10000"/>
                <a:gd name="connsiteX66" fmla="*/ 8747 w 10000"/>
                <a:gd name="connsiteY66" fmla="*/ 5997 h 10000"/>
                <a:gd name="connsiteX67" fmla="*/ 8747 w 10000"/>
                <a:gd name="connsiteY67" fmla="*/ 6498 h 10000"/>
                <a:gd name="connsiteX68" fmla="*/ 8747 w 10000"/>
                <a:gd name="connsiteY68" fmla="*/ 4995 h 10000"/>
                <a:gd name="connsiteX69" fmla="*/ 8747 w 10000"/>
                <a:gd name="connsiteY69" fmla="*/ 4995 h 10000"/>
                <a:gd name="connsiteX70" fmla="*/ 5208 w 10000"/>
                <a:gd name="connsiteY70" fmla="*/ 4995 h 10000"/>
                <a:gd name="connsiteX71" fmla="*/ 5208 w 10000"/>
                <a:gd name="connsiteY71" fmla="*/ 4494 h 10000"/>
                <a:gd name="connsiteX72" fmla="*/ 8747 w 10000"/>
                <a:gd name="connsiteY72" fmla="*/ 4494 h 10000"/>
                <a:gd name="connsiteX73" fmla="*/ 8747 w 10000"/>
                <a:gd name="connsiteY73" fmla="*/ 4995 h 10000"/>
                <a:gd name="connsiteX74" fmla="*/ 8747 w 10000"/>
                <a:gd name="connsiteY74" fmla="*/ 3502 h 10000"/>
                <a:gd name="connsiteX75" fmla="*/ 8747 w 10000"/>
                <a:gd name="connsiteY75" fmla="*/ 3502 h 10000"/>
                <a:gd name="connsiteX76" fmla="*/ 5208 w 10000"/>
                <a:gd name="connsiteY76" fmla="*/ 3502 h 10000"/>
                <a:gd name="connsiteX77" fmla="*/ 5208 w 10000"/>
                <a:gd name="connsiteY77" fmla="*/ 3006 h 10000"/>
                <a:gd name="connsiteX78" fmla="*/ 8747 w 10000"/>
                <a:gd name="connsiteY78" fmla="*/ 3006 h 10000"/>
                <a:gd name="connsiteX79" fmla="*/ 8747 w 10000"/>
                <a:gd name="connsiteY79" fmla="*/ 3502 h 10000"/>
                <a:gd name="connsiteX80" fmla="*/ 8747 w 10000"/>
                <a:gd name="connsiteY80" fmla="*/ 2004 h 10000"/>
                <a:gd name="connsiteX81" fmla="*/ 8747 w 10000"/>
                <a:gd name="connsiteY81" fmla="*/ 2004 h 10000"/>
                <a:gd name="connsiteX82" fmla="*/ 5208 w 10000"/>
                <a:gd name="connsiteY82" fmla="*/ 2004 h 10000"/>
                <a:gd name="connsiteX83" fmla="*/ 5208 w 10000"/>
                <a:gd name="connsiteY83" fmla="*/ 1503 h 10000"/>
                <a:gd name="connsiteX84" fmla="*/ 8747 w 10000"/>
                <a:gd name="connsiteY84" fmla="*/ 1503 h 10000"/>
                <a:gd name="connsiteX85" fmla="*/ 8747 w 10000"/>
                <a:gd name="connsiteY85" fmla="*/ 2004 h 10000"/>
                <a:gd name="connsiteX0" fmla="*/ 6460 w 10000"/>
                <a:gd name="connsiteY0" fmla="*/ 8998 h 10000"/>
                <a:gd name="connsiteX1" fmla="*/ 6460 w 10000"/>
                <a:gd name="connsiteY1" fmla="*/ 8998 h 10000"/>
                <a:gd name="connsiteX2" fmla="*/ 6144 w 10000"/>
                <a:gd name="connsiteY2" fmla="*/ 9377 h 10000"/>
                <a:gd name="connsiteX3" fmla="*/ 6460 w 10000"/>
                <a:gd name="connsiteY3" fmla="*/ 9745 h 10000"/>
                <a:gd name="connsiteX4" fmla="*/ 6767 w 10000"/>
                <a:gd name="connsiteY4" fmla="*/ 9377 h 10000"/>
                <a:gd name="connsiteX5" fmla="*/ 6460 w 10000"/>
                <a:gd name="connsiteY5" fmla="*/ 8998 h 10000"/>
                <a:gd name="connsiteX6" fmla="*/ 6460 w 10000"/>
                <a:gd name="connsiteY6" fmla="*/ 8742 h 10000"/>
                <a:gd name="connsiteX7" fmla="*/ 6460 w 10000"/>
                <a:gd name="connsiteY7" fmla="*/ 8742 h 10000"/>
                <a:gd name="connsiteX8" fmla="*/ 6978 w 10000"/>
                <a:gd name="connsiteY8" fmla="*/ 9377 h 10000"/>
                <a:gd name="connsiteX9" fmla="*/ 6460 w 10000"/>
                <a:gd name="connsiteY9" fmla="*/ 10000 h 10000"/>
                <a:gd name="connsiteX10" fmla="*/ 5931 w 10000"/>
                <a:gd name="connsiteY10" fmla="*/ 9377 h 10000"/>
                <a:gd name="connsiteX11" fmla="*/ 6460 w 10000"/>
                <a:gd name="connsiteY11" fmla="*/ 8742 h 10000"/>
                <a:gd name="connsiteX12" fmla="*/ 6460 w 10000"/>
                <a:gd name="connsiteY12" fmla="*/ 8998 h 10000"/>
                <a:gd name="connsiteX13" fmla="*/ 2390 w 10000"/>
                <a:gd name="connsiteY13" fmla="*/ 3684 h 10000"/>
                <a:gd name="connsiteX14" fmla="*/ 2390 w 10000"/>
                <a:gd name="connsiteY14" fmla="*/ 3684 h 10000"/>
                <a:gd name="connsiteX15" fmla="*/ 2288 w 10000"/>
                <a:gd name="connsiteY15" fmla="*/ 3375 h 10000"/>
                <a:gd name="connsiteX16" fmla="*/ 2133 w 10000"/>
                <a:gd name="connsiteY16" fmla="*/ 3252 h 10000"/>
                <a:gd name="connsiteX17" fmla="*/ 2133 w 10000"/>
                <a:gd name="connsiteY17" fmla="*/ 3060 h 10000"/>
                <a:gd name="connsiteX18" fmla="*/ 2244 w 10000"/>
                <a:gd name="connsiteY18" fmla="*/ 2883 h 10000"/>
                <a:gd name="connsiteX19" fmla="*/ 2244 w 10000"/>
                <a:gd name="connsiteY19" fmla="*/ 2750 h 10000"/>
                <a:gd name="connsiteX20" fmla="*/ 2449 w 10000"/>
                <a:gd name="connsiteY20" fmla="*/ 2313 h 10000"/>
                <a:gd name="connsiteX21" fmla="*/ 2968 w 10000"/>
                <a:gd name="connsiteY21" fmla="*/ 2883 h 10000"/>
                <a:gd name="connsiteX22" fmla="*/ 3075 w 10000"/>
                <a:gd name="connsiteY22" fmla="*/ 2883 h 10000"/>
                <a:gd name="connsiteX23" fmla="*/ 3177 w 10000"/>
                <a:gd name="connsiteY23" fmla="*/ 3006 h 10000"/>
                <a:gd name="connsiteX24" fmla="*/ 2919 w 10000"/>
                <a:gd name="connsiteY24" fmla="*/ 3816 h 10000"/>
                <a:gd name="connsiteX25" fmla="*/ 3279 w 10000"/>
                <a:gd name="connsiteY25" fmla="*/ 3816 h 10000"/>
                <a:gd name="connsiteX26" fmla="*/ 3491 w 10000"/>
                <a:gd name="connsiteY26" fmla="*/ 2937 h 10000"/>
                <a:gd name="connsiteX27" fmla="*/ 3491 w 10000"/>
                <a:gd name="connsiteY27" fmla="*/ 2937 h 10000"/>
                <a:gd name="connsiteX28" fmla="*/ 3491 w 10000"/>
                <a:gd name="connsiteY28" fmla="*/ 2937 h 10000"/>
                <a:gd name="connsiteX29" fmla="*/ 3491 w 10000"/>
                <a:gd name="connsiteY29" fmla="*/ 2883 h 10000"/>
                <a:gd name="connsiteX30" fmla="*/ 2808 w 10000"/>
                <a:gd name="connsiteY30" fmla="*/ 1935 h 10000"/>
                <a:gd name="connsiteX31" fmla="*/ 2706 w 10000"/>
                <a:gd name="connsiteY31" fmla="*/ 1812 h 10000"/>
                <a:gd name="connsiteX32" fmla="*/ 1930 w 10000"/>
                <a:gd name="connsiteY32" fmla="*/ 2814 h 10000"/>
                <a:gd name="connsiteX33" fmla="*/ 2390 w 10000"/>
                <a:gd name="connsiteY33" fmla="*/ 3684 h 10000"/>
                <a:gd name="connsiteX34" fmla="*/ 9686 w 10000"/>
                <a:gd name="connsiteY34" fmla="*/ 0 h 10000"/>
                <a:gd name="connsiteX35" fmla="*/ 9686 w 10000"/>
                <a:gd name="connsiteY35" fmla="*/ 0 h 10000"/>
                <a:gd name="connsiteX36" fmla="*/ 262 w 10000"/>
                <a:gd name="connsiteY36" fmla="*/ 0 h 10000"/>
                <a:gd name="connsiteX37" fmla="*/ 0 w 10000"/>
                <a:gd name="connsiteY37" fmla="*/ 314 h 10000"/>
                <a:gd name="connsiteX38" fmla="*/ 0 w 10000"/>
                <a:gd name="connsiteY38" fmla="*/ 7932 h 10000"/>
                <a:gd name="connsiteX39" fmla="*/ 262 w 10000"/>
                <a:gd name="connsiteY39" fmla="*/ 8242 h 10000"/>
                <a:gd name="connsiteX40" fmla="*/ 9686 w 10000"/>
                <a:gd name="connsiteY40" fmla="*/ 8242 h 10000"/>
                <a:gd name="connsiteX41" fmla="*/ 10000 w 10000"/>
                <a:gd name="connsiteY41" fmla="*/ 7932 h 10000"/>
                <a:gd name="connsiteX42" fmla="*/ 10000 w 10000"/>
                <a:gd name="connsiteY42" fmla="*/ 314 h 10000"/>
                <a:gd name="connsiteX43" fmla="*/ 9686 w 10000"/>
                <a:gd name="connsiteY43" fmla="*/ 0 h 10000"/>
                <a:gd name="connsiteX44" fmla="*/ 1253 w 10000"/>
                <a:gd name="connsiteY44" fmla="*/ 1503 h 10000"/>
                <a:gd name="connsiteX45" fmla="*/ 1253 w 10000"/>
                <a:gd name="connsiteY45" fmla="*/ 1503 h 10000"/>
                <a:gd name="connsiteX46" fmla="*/ 4171 w 10000"/>
                <a:gd name="connsiteY46" fmla="*/ 1503 h 10000"/>
                <a:gd name="connsiteX47" fmla="*/ 4171 w 10000"/>
                <a:gd name="connsiteY47" fmla="*/ 4995 h 10000"/>
                <a:gd name="connsiteX48" fmla="*/ 3958 w 10000"/>
                <a:gd name="connsiteY48" fmla="*/ 4995 h 10000"/>
                <a:gd name="connsiteX49" fmla="*/ 3958 w 10000"/>
                <a:gd name="connsiteY49" fmla="*/ 4872 h 10000"/>
                <a:gd name="connsiteX50" fmla="*/ 3594 w 10000"/>
                <a:gd name="connsiteY50" fmla="*/ 4317 h 10000"/>
                <a:gd name="connsiteX51" fmla="*/ 3075 w 10000"/>
                <a:gd name="connsiteY51" fmla="*/ 4062 h 10000"/>
                <a:gd name="connsiteX52" fmla="*/ 2706 w 10000"/>
                <a:gd name="connsiteY52" fmla="*/ 4749 h 10000"/>
                <a:gd name="connsiteX53" fmla="*/ 2288 w 10000"/>
                <a:gd name="connsiteY53" fmla="*/ 4062 h 10000"/>
                <a:gd name="connsiteX54" fmla="*/ 1826 w 10000"/>
                <a:gd name="connsiteY54" fmla="*/ 4317 h 10000"/>
                <a:gd name="connsiteX55" fmla="*/ 1410 w 10000"/>
                <a:gd name="connsiteY55" fmla="*/ 4872 h 10000"/>
                <a:gd name="connsiteX56" fmla="*/ 1410 w 10000"/>
                <a:gd name="connsiteY56" fmla="*/ 4995 h 10000"/>
                <a:gd name="connsiteX57" fmla="*/ 1253 w 10000"/>
                <a:gd name="connsiteY57" fmla="*/ 4995 h 10000"/>
                <a:gd name="connsiteX58" fmla="*/ 1253 w 10000"/>
                <a:gd name="connsiteY58" fmla="*/ 1503 h 10000"/>
                <a:gd name="connsiteX59" fmla="*/ 8747 w 10000"/>
                <a:gd name="connsiteY59" fmla="*/ 6498 h 10000"/>
                <a:gd name="connsiteX60" fmla="*/ 8747 w 10000"/>
                <a:gd name="connsiteY60" fmla="*/ 6498 h 10000"/>
                <a:gd name="connsiteX61" fmla="*/ 1253 w 10000"/>
                <a:gd name="connsiteY61" fmla="*/ 6498 h 10000"/>
                <a:gd name="connsiteX62" fmla="*/ 1253 w 10000"/>
                <a:gd name="connsiteY62" fmla="*/ 5997 h 10000"/>
                <a:gd name="connsiteX63" fmla="*/ 8747 w 10000"/>
                <a:gd name="connsiteY63" fmla="*/ 5997 h 10000"/>
                <a:gd name="connsiteX64" fmla="*/ 8747 w 10000"/>
                <a:gd name="connsiteY64" fmla="*/ 6498 h 10000"/>
                <a:gd name="connsiteX65" fmla="*/ 8747 w 10000"/>
                <a:gd name="connsiteY65" fmla="*/ 4995 h 10000"/>
                <a:gd name="connsiteX66" fmla="*/ 8747 w 10000"/>
                <a:gd name="connsiteY66" fmla="*/ 4995 h 10000"/>
                <a:gd name="connsiteX67" fmla="*/ 5208 w 10000"/>
                <a:gd name="connsiteY67" fmla="*/ 4995 h 10000"/>
                <a:gd name="connsiteX68" fmla="*/ 5208 w 10000"/>
                <a:gd name="connsiteY68" fmla="*/ 4494 h 10000"/>
                <a:gd name="connsiteX69" fmla="*/ 8747 w 10000"/>
                <a:gd name="connsiteY69" fmla="*/ 4494 h 10000"/>
                <a:gd name="connsiteX70" fmla="*/ 8747 w 10000"/>
                <a:gd name="connsiteY70" fmla="*/ 4995 h 10000"/>
                <a:gd name="connsiteX71" fmla="*/ 8747 w 10000"/>
                <a:gd name="connsiteY71" fmla="*/ 3502 h 10000"/>
                <a:gd name="connsiteX72" fmla="*/ 8747 w 10000"/>
                <a:gd name="connsiteY72" fmla="*/ 3502 h 10000"/>
                <a:gd name="connsiteX73" fmla="*/ 5208 w 10000"/>
                <a:gd name="connsiteY73" fmla="*/ 3502 h 10000"/>
                <a:gd name="connsiteX74" fmla="*/ 5208 w 10000"/>
                <a:gd name="connsiteY74" fmla="*/ 3006 h 10000"/>
                <a:gd name="connsiteX75" fmla="*/ 8747 w 10000"/>
                <a:gd name="connsiteY75" fmla="*/ 3006 h 10000"/>
                <a:gd name="connsiteX76" fmla="*/ 8747 w 10000"/>
                <a:gd name="connsiteY76" fmla="*/ 3502 h 10000"/>
                <a:gd name="connsiteX77" fmla="*/ 8747 w 10000"/>
                <a:gd name="connsiteY77" fmla="*/ 2004 h 10000"/>
                <a:gd name="connsiteX78" fmla="*/ 8747 w 10000"/>
                <a:gd name="connsiteY78" fmla="*/ 2004 h 10000"/>
                <a:gd name="connsiteX79" fmla="*/ 5208 w 10000"/>
                <a:gd name="connsiteY79" fmla="*/ 2004 h 10000"/>
                <a:gd name="connsiteX80" fmla="*/ 5208 w 10000"/>
                <a:gd name="connsiteY80" fmla="*/ 1503 h 10000"/>
                <a:gd name="connsiteX81" fmla="*/ 8747 w 10000"/>
                <a:gd name="connsiteY81" fmla="*/ 1503 h 10000"/>
                <a:gd name="connsiteX82" fmla="*/ 8747 w 10000"/>
                <a:gd name="connsiteY82" fmla="*/ 2004 h 10000"/>
                <a:gd name="connsiteX0" fmla="*/ 6460 w 10000"/>
                <a:gd name="connsiteY0" fmla="*/ 8998 h 10000"/>
                <a:gd name="connsiteX1" fmla="*/ 6460 w 10000"/>
                <a:gd name="connsiteY1" fmla="*/ 8998 h 10000"/>
                <a:gd name="connsiteX2" fmla="*/ 6460 w 10000"/>
                <a:gd name="connsiteY2" fmla="*/ 9745 h 10000"/>
                <a:gd name="connsiteX3" fmla="*/ 6767 w 10000"/>
                <a:gd name="connsiteY3" fmla="*/ 9377 h 10000"/>
                <a:gd name="connsiteX4" fmla="*/ 6460 w 10000"/>
                <a:gd name="connsiteY4" fmla="*/ 8998 h 10000"/>
                <a:gd name="connsiteX5" fmla="*/ 6460 w 10000"/>
                <a:gd name="connsiteY5" fmla="*/ 8742 h 10000"/>
                <a:gd name="connsiteX6" fmla="*/ 6460 w 10000"/>
                <a:gd name="connsiteY6" fmla="*/ 8742 h 10000"/>
                <a:gd name="connsiteX7" fmla="*/ 6978 w 10000"/>
                <a:gd name="connsiteY7" fmla="*/ 9377 h 10000"/>
                <a:gd name="connsiteX8" fmla="*/ 6460 w 10000"/>
                <a:gd name="connsiteY8" fmla="*/ 10000 h 10000"/>
                <a:gd name="connsiteX9" fmla="*/ 5931 w 10000"/>
                <a:gd name="connsiteY9" fmla="*/ 9377 h 10000"/>
                <a:gd name="connsiteX10" fmla="*/ 6460 w 10000"/>
                <a:gd name="connsiteY10" fmla="*/ 8742 h 10000"/>
                <a:gd name="connsiteX11" fmla="*/ 6460 w 10000"/>
                <a:gd name="connsiteY11" fmla="*/ 8998 h 10000"/>
                <a:gd name="connsiteX12" fmla="*/ 2390 w 10000"/>
                <a:gd name="connsiteY12" fmla="*/ 3684 h 10000"/>
                <a:gd name="connsiteX13" fmla="*/ 2390 w 10000"/>
                <a:gd name="connsiteY13" fmla="*/ 3684 h 10000"/>
                <a:gd name="connsiteX14" fmla="*/ 2288 w 10000"/>
                <a:gd name="connsiteY14" fmla="*/ 3375 h 10000"/>
                <a:gd name="connsiteX15" fmla="*/ 2133 w 10000"/>
                <a:gd name="connsiteY15" fmla="*/ 3252 h 10000"/>
                <a:gd name="connsiteX16" fmla="*/ 2133 w 10000"/>
                <a:gd name="connsiteY16" fmla="*/ 3060 h 10000"/>
                <a:gd name="connsiteX17" fmla="*/ 2244 w 10000"/>
                <a:gd name="connsiteY17" fmla="*/ 2883 h 10000"/>
                <a:gd name="connsiteX18" fmla="*/ 2244 w 10000"/>
                <a:gd name="connsiteY18" fmla="*/ 2750 h 10000"/>
                <a:gd name="connsiteX19" fmla="*/ 2449 w 10000"/>
                <a:gd name="connsiteY19" fmla="*/ 2313 h 10000"/>
                <a:gd name="connsiteX20" fmla="*/ 2968 w 10000"/>
                <a:gd name="connsiteY20" fmla="*/ 2883 h 10000"/>
                <a:gd name="connsiteX21" fmla="*/ 3075 w 10000"/>
                <a:gd name="connsiteY21" fmla="*/ 2883 h 10000"/>
                <a:gd name="connsiteX22" fmla="*/ 3177 w 10000"/>
                <a:gd name="connsiteY22" fmla="*/ 3006 h 10000"/>
                <a:gd name="connsiteX23" fmla="*/ 2919 w 10000"/>
                <a:gd name="connsiteY23" fmla="*/ 3816 h 10000"/>
                <a:gd name="connsiteX24" fmla="*/ 3279 w 10000"/>
                <a:gd name="connsiteY24" fmla="*/ 3816 h 10000"/>
                <a:gd name="connsiteX25" fmla="*/ 3491 w 10000"/>
                <a:gd name="connsiteY25" fmla="*/ 2937 h 10000"/>
                <a:gd name="connsiteX26" fmla="*/ 3491 w 10000"/>
                <a:gd name="connsiteY26" fmla="*/ 2937 h 10000"/>
                <a:gd name="connsiteX27" fmla="*/ 3491 w 10000"/>
                <a:gd name="connsiteY27" fmla="*/ 2937 h 10000"/>
                <a:gd name="connsiteX28" fmla="*/ 3491 w 10000"/>
                <a:gd name="connsiteY28" fmla="*/ 2883 h 10000"/>
                <a:gd name="connsiteX29" fmla="*/ 2808 w 10000"/>
                <a:gd name="connsiteY29" fmla="*/ 1935 h 10000"/>
                <a:gd name="connsiteX30" fmla="*/ 2706 w 10000"/>
                <a:gd name="connsiteY30" fmla="*/ 1812 h 10000"/>
                <a:gd name="connsiteX31" fmla="*/ 1930 w 10000"/>
                <a:gd name="connsiteY31" fmla="*/ 2814 h 10000"/>
                <a:gd name="connsiteX32" fmla="*/ 2390 w 10000"/>
                <a:gd name="connsiteY32" fmla="*/ 3684 h 10000"/>
                <a:gd name="connsiteX33" fmla="*/ 9686 w 10000"/>
                <a:gd name="connsiteY33" fmla="*/ 0 h 10000"/>
                <a:gd name="connsiteX34" fmla="*/ 9686 w 10000"/>
                <a:gd name="connsiteY34" fmla="*/ 0 h 10000"/>
                <a:gd name="connsiteX35" fmla="*/ 262 w 10000"/>
                <a:gd name="connsiteY35" fmla="*/ 0 h 10000"/>
                <a:gd name="connsiteX36" fmla="*/ 0 w 10000"/>
                <a:gd name="connsiteY36" fmla="*/ 314 h 10000"/>
                <a:gd name="connsiteX37" fmla="*/ 0 w 10000"/>
                <a:gd name="connsiteY37" fmla="*/ 7932 h 10000"/>
                <a:gd name="connsiteX38" fmla="*/ 262 w 10000"/>
                <a:gd name="connsiteY38" fmla="*/ 8242 h 10000"/>
                <a:gd name="connsiteX39" fmla="*/ 9686 w 10000"/>
                <a:gd name="connsiteY39" fmla="*/ 8242 h 10000"/>
                <a:gd name="connsiteX40" fmla="*/ 10000 w 10000"/>
                <a:gd name="connsiteY40" fmla="*/ 7932 h 10000"/>
                <a:gd name="connsiteX41" fmla="*/ 10000 w 10000"/>
                <a:gd name="connsiteY41" fmla="*/ 314 h 10000"/>
                <a:gd name="connsiteX42" fmla="*/ 9686 w 10000"/>
                <a:gd name="connsiteY42" fmla="*/ 0 h 10000"/>
                <a:gd name="connsiteX43" fmla="*/ 1253 w 10000"/>
                <a:gd name="connsiteY43" fmla="*/ 1503 h 10000"/>
                <a:gd name="connsiteX44" fmla="*/ 1253 w 10000"/>
                <a:gd name="connsiteY44" fmla="*/ 1503 h 10000"/>
                <a:gd name="connsiteX45" fmla="*/ 4171 w 10000"/>
                <a:gd name="connsiteY45" fmla="*/ 1503 h 10000"/>
                <a:gd name="connsiteX46" fmla="*/ 4171 w 10000"/>
                <a:gd name="connsiteY46" fmla="*/ 4995 h 10000"/>
                <a:gd name="connsiteX47" fmla="*/ 3958 w 10000"/>
                <a:gd name="connsiteY47" fmla="*/ 4995 h 10000"/>
                <a:gd name="connsiteX48" fmla="*/ 3958 w 10000"/>
                <a:gd name="connsiteY48" fmla="*/ 4872 h 10000"/>
                <a:gd name="connsiteX49" fmla="*/ 3594 w 10000"/>
                <a:gd name="connsiteY49" fmla="*/ 4317 h 10000"/>
                <a:gd name="connsiteX50" fmla="*/ 3075 w 10000"/>
                <a:gd name="connsiteY50" fmla="*/ 4062 h 10000"/>
                <a:gd name="connsiteX51" fmla="*/ 2706 w 10000"/>
                <a:gd name="connsiteY51" fmla="*/ 4749 h 10000"/>
                <a:gd name="connsiteX52" fmla="*/ 2288 w 10000"/>
                <a:gd name="connsiteY52" fmla="*/ 4062 h 10000"/>
                <a:gd name="connsiteX53" fmla="*/ 1826 w 10000"/>
                <a:gd name="connsiteY53" fmla="*/ 4317 h 10000"/>
                <a:gd name="connsiteX54" fmla="*/ 1410 w 10000"/>
                <a:gd name="connsiteY54" fmla="*/ 4872 h 10000"/>
                <a:gd name="connsiteX55" fmla="*/ 1410 w 10000"/>
                <a:gd name="connsiteY55" fmla="*/ 4995 h 10000"/>
                <a:gd name="connsiteX56" fmla="*/ 1253 w 10000"/>
                <a:gd name="connsiteY56" fmla="*/ 4995 h 10000"/>
                <a:gd name="connsiteX57" fmla="*/ 1253 w 10000"/>
                <a:gd name="connsiteY57" fmla="*/ 1503 h 10000"/>
                <a:gd name="connsiteX58" fmla="*/ 8747 w 10000"/>
                <a:gd name="connsiteY58" fmla="*/ 6498 h 10000"/>
                <a:gd name="connsiteX59" fmla="*/ 8747 w 10000"/>
                <a:gd name="connsiteY59" fmla="*/ 6498 h 10000"/>
                <a:gd name="connsiteX60" fmla="*/ 1253 w 10000"/>
                <a:gd name="connsiteY60" fmla="*/ 6498 h 10000"/>
                <a:gd name="connsiteX61" fmla="*/ 1253 w 10000"/>
                <a:gd name="connsiteY61" fmla="*/ 5997 h 10000"/>
                <a:gd name="connsiteX62" fmla="*/ 8747 w 10000"/>
                <a:gd name="connsiteY62" fmla="*/ 5997 h 10000"/>
                <a:gd name="connsiteX63" fmla="*/ 8747 w 10000"/>
                <a:gd name="connsiteY63" fmla="*/ 6498 h 10000"/>
                <a:gd name="connsiteX64" fmla="*/ 8747 w 10000"/>
                <a:gd name="connsiteY64" fmla="*/ 4995 h 10000"/>
                <a:gd name="connsiteX65" fmla="*/ 8747 w 10000"/>
                <a:gd name="connsiteY65" fmla="*/ 4995 h 10000"/>
                <a:gd name="connsiteX66" fmla="*/ 5208 w 10000"/>
                <a:gd name="connsiteY66" fmla="*/ 4995 h 10000"/>
                <a:gd name="connsiteX67" fmla="*/ 5208 w 10000"/>
                <a:gd name="connsiteY67" fmla="*/ 4494 h 10000"/>
                <a:gd name="connsiteX68" fmla="*/ 8747 w 10000"/>
                <a:gd name="connsiteY68" fmla="*/ 4494 h 10000"/>
                <a:gd name="connsiteX69" fmla="*/ 8747 w 10000"/>
                <a:gd name="connsiteY69" fmla="*/ 4995 h 10000"/>
                <a:gd name="connsiteX70" fmla="*/ 8747 w 10000"/>
                <a:gd name="connsiteY70" fmla="*/ 3502 h 10000"/>
                <a:gd name="connsiteX71" fmla="*/ 8747 w 10000"/>
                <a:gd name="connsiteY71" fmla="*/ 3502 h 10000"/>
                <a:gd name="connsiteX72" fmla="*/ 5208 w 10000"/>
                <a:gd name="connsiteY72" fmla="*/ 3502 h 10000"/>
                <a:gd name="connsiteX73" fmla="*/ 5208 w 10000"/>
                <a:gd name="connsiteY73" fmla="*/ 3006 h 10000"/>
                <a:gd name="connsiteX74" fmla="*/ 8747 w 10000"/>
                <a:gd name="connsiteY74" fmla="*/ 3006 h 10000"/>
                <a:gd name="connsiteX75" fmla="*/ 8747 w 10000"/>
                <a:gd name="connsiteY75" fmla="*/ 3502 h 10000"/>
                <a:gd name="connsiteX76" fmla="*/ 8747 w 10000"/>
                <a:gd name="connsiteY76" fmla="*/ 2004 h 10000"/>
                <a:gd name="connsiteX77" fmla="*/ 8747 w 10000"/>
                <a:gd name="connsiteY77" fmla="*/ 2004 h 10000"/>
                <a:gd name="connsiteX78" fmla="*/ 5208 w 10000"/>
                <a:gd name="connsiteY78" fmla="*/ 2004 h 10000"/>
                <a:gd name="connsiteX79" fmla="*/ 5208 w 10000"/>
                <a:gd name="connsiteY79" fmla="*/ 1503 h 10000"/>
                <a:gd name="connsiteX80" fmla="*/ 8747 w 10000"/>
                <a:gd name="connsiteY80" fmla="*/ 1503 h 10000"/>
                <a:gd name="connsiteX81" fmla="*/ 8747 w 10000"/>
                <a:gd name="connsiteY81" fmla="*/ 2004 h 10000"/>
                <a:gd name="connsiteX0" fmla="*/ 6460 w 10000"/>
                <a:gd name="connsiteY0" fmla="*/ 8998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6460 w 10000"/>
                <a:gd name="connsiteY10" fmla="*/ 8998 h 10000"/>
                <a:gd name="connsiteX11" fmla="*/ 2390 w 10000"/>
                <a:gd name="connsiteY11" fmla="*/ 3684 h 10000"/>
                <a:gd name="connsiteX12" fmla="*/ 2390 w 10000"/>
                <a:gd name="connsiteY12" fmla="*/ 3684 h 10000"/>
                <a:gd name="connsiteX13" fmla="*/ 2288 w 10000"/>
                <a:gd name="connsiteY13" fmla="*/ 3375 h 10000"/>
                <a:gd name="connsiteX14" fmla="*/ 2133 w 10000"/>
                <a:gd name="connsiteY14" fmla="*/ 3252 h 10000"/>
                <a:gd name="connsiteX15" fmla="*/ 2133 w 10000"/>
                <a:gd name="connsiteY15" fmla="*/ 3060 h 10000"/>
                <a:gd name="connsiteX16" fmla="*/ 2244 w 10000"/>
                <a:gd name="connsiteY16" fmla="*/ 2883 h 10000"/>
                <a:gd name="connsiteX17" fmla="*/ 2244 w 10000"/>
                <a:gd name="connsiteY17" fmla="*/ 2750 h 10000"/>
                <a:gd name="connsiteX18" fmla="*/ 2449 w 10000"/>
                <a:gd name="connsiteY18" fmla="*/ 2313 h 10000"/>
                <a:gd name="connsiteX19" fmla="*/ 2968 w 10000"/>
                <a:gd name="connsiteY19" fmla="*/ 2883 h 10000"/>
                <a:gd name="connsiteX20" fmla="*/ 3075 w 10000"/>
                <a:gd name="connsiteY20" fmla="*/ 2883 h 10000"/>
                <a:gd name="connsiteX21" fmla="*/ 3177 w 10000"/>
                <a:gd name="connsiteY21" fmla="*/ 3006 h 10000"/>
                <a:gd name="connsiteX22" fmla="*/ 2919 w 10000"/>
                <a:gd name="connsiteY22" fmla="*/ 3816 h 10000"/>
                <a:gd name="connsiteX23" fmla="*/ 3279 w 10000"/>
                <a:gd name="connsiteY23" fmla="*/ 3816 h 10000"/>
                <a:gd name="connsiteX24" fmla="*/ 3491 w 10000"/>
                <a:gd name="connsiteY24" fmla="*/ 2937 h 10000"/>
                <a:gd name="connsiteX25" fmla="*/ 3491 w 10000"/>
                <a:gd name="connsiteY25" fmla="*/ 2937 h 10000"/>
                <a:gd name="connsiteX26" fmla="*/ 3491 w 10000"/>
                <a:gd name="connsiteY26" fmla="*/ 2937 h 10000"/>
                <a:gd name="connsiteX27" fmla="*/ 3491 w 10000"/>
                <a:gd name="connsiteY27" fmla="*/ 2883 h 10000"/>
                <a:gd name="connsiteX28" fmla="*/ 2808 w 10000"/>
                <a:gd name="connsiteY28" fmla="*/ 1935 h 10000"/>
                <a:gd name="connsiteX29" fmla="*/ 2706 w 10000"/>
                <a:gd name="connsiteY29" fmla="*/ 1812 h 10000"/>
                <a:gd name="connsiteX30" fmla="*/ 1930 w 10000"/>
                <a:gd name="connsiteY30" fmla="*/ 2814 h 10000"/>
                <a:gd name="connsiteX31" fmla="*/ 2390 w 10000"/>
                <a:gd name="connsiteY31" fmla="*/ 3684 h 10000"/>
                <a:gd name="connsiteX32" fmla="*/ 9686 w 10000"/>
                <a:gd name="connsiteY32" fmla="*/ 0 h 10000"/>
                <a:gd name="connsiteX33" fmla="*/ 9686 w 10000"/>
                <a:gd name="connsiteY33" fmla="*/ 0 h 10000"/>
                <a:gd name="connsiteX34" fmla="*/ 262 w 10000"/>
                <a:gd name="connsiteY34" fmla="*/ 0 h 10000"/>
                <a:gd name="connsiteX35" fmla="*/ 0 w 10000"/>
                <a:gd name="connsiteY35" fmla="*/ 314 h 10000"/>
                <a:gd name="connsiteX36" fmla="*/ 0 w 10000"/>
                <a:gd name="connsiteY36" fmla="*/ 7932 h 10000"/>
                <a:gd name="connsiteX37" fmla="*/ 262 w 10000"/>
                <a:gd name="connsiteY37" fmla="*/ 8242 h 10000"/>
                <a:gd name="connsiteX38" fmla="*/ 9686 w 10000"/>
                <a:gd name="connsiteY38" fmla="*/ 8242 h 10000"/>
                <a:gd name="connsiteX39" fmla="*/ 10000 w 10000"/>
                <a:gd name="connsiteY39" fmla="*/ 7932 h 10000"/>
                <a:gd name="connsiteX40" fmla="*/ 10000 w 10000"/>
                <a:gd name="connsiteY40" fmla="*/ 314 h 10000"/>
                <a:gd name="connsiteX41" fmla="*/ 9686 w 10000"/>
                <a:gd name="connsiteY41" fmla="*/ 0 h 10000"/>
                <a:gd name="connsiteX42" fmla="*/ 1253 w 10000"/>
                <a:gd name="connsiteY42" fmla="*/ 1503 h 10000"/>
                <a:gd name="connsiteX43" fmla="*/ 1253 w 10000"/>
                <a:gd name="connsiteY43" fmla="*/ 1503 h 10000"/>
                <a:gd name="connsiteX44" fmla="*/ 4171 w 10000"/>
                <a:gd name="connsiteY44" fmla="*/ 1503 h 10000"/>
                <a:gd name="connsiteX45" fmla="*/ 4171 w 10000"/>
                <a:gd name="connsiteY45" fmla="*/ 4995 h 10000"/>
                <a:gd name="connsiteX46" fmla="*/ 3958 w 10000"/>
                <a:gd name="connsiteY46" fmla="*/ 4995 h 10000"/>
                <a:gd name="connsiteX47" fmla="*/ 3958 w 10000"/>
                <a:gd name="connsiteY47" fmla="*/ 4872 h 10000"/>
                <a:gd name="connsiteX48" fmla="*/ 3594 w 10000"/>
                <a:gd name="connsiteY48" fmla="*/ 4317 h 10000"/>
                <a:gd name="connsiteX49" fmla="*/ 3075 w 10000"/>
                <a:gd name="connsiteY49" fmla="*/ 4062 h 10000"/>
                <a:gd name="connsiteX50" fmla="*/ 2706 w 10000"/>
                <a:gd name="connsiteY50" fmla="*/ 4749 h 10000"/>
                <a:gd name="connsiteX51" fmla="*/ 2288 w 10000"/>
                <a:gd name="connsiteY51" fmla="*/ 4062 h 10000"/>
                <a:gd name="connsiteX52" fmla="*/ 1826 w 10000"/>
                <a:gd name="connsiteY52" fmla="*/ 4317 h 10000"/>
                <a:gd name="connsiteX53" fmla="*/ 1410 w 10000"/>
                <a:gd name="connsiteY53" fmla="*/ 4872 h 10000"/>
                <a:gd name="connsiteX54" fmla="*/ 1410 w 10000"/>
                <a:gd name="connsiteY54" fmla="*/ 4995 h 10000"/>
                <a:gd name="connsiteX55" fmla="*/ 1253 w 10000"/>
                <a:gd name="connsiteY55" fmla="*/ 4995 h 10000"/>
                <a:gd name="connsiteX56" fmla="*/ 1253 w 10000"/>
                <a:gd name="connsiteY56" fmla="*/ 1503 h 10000"/>
                <a:gd name="connsiteX57" fmla="*/ 8747 w 10000"/>
                <a:gd name="connsiteY57" fmla="*/ 6498 h 10000"/>
                <a:gd name="connsiteX58" fmla="*/ 8747 w 10000"/>
                <a:gd name="connsiteY58" fmla="*/ 6498 h 10000"/>
                <a:gd name="connsiteX59" fmla="*/ 1253 w 10000"/>
                <a:gd name="connsiteY59" fmla="*/ 6498 h 10000"/>
                <a:gd name="connsiteX60" fmla="*/ 1253 w 10000"/>
                <a:gd name="connsiteY60" fmla="*/ 5997 h 10000"/>
                <a:gd name="connsiteX61" fmla="*/ 8747 w 10000"/>
                <a:gd name="connsiteY61" fmla="*/ 5997 h 10000"/>
                <a:gd name="connsiteX62" fmla="*/ 8747 w 10000"/>
                <a:gd name="connsiteY62" fmla="*/ 6498 h 10000"/>
                <a:gd name="connsiteX63" fmla="*/ 8747 w 10000"/>
                <a:gd name="connsiteY63" fmla="*/ 4995 h 10000"/>
                <a:gd name="connsiteX64" fmla="*/ 8747 w 10000"/>
                <a:gd name="connsiteY64" fmla="*/ 4995 h 10000"/>
                <a:gd name="connsiteX65" fmla="*/ 5208 w 10000"/>
                <a:gd name="connsiteY65" fmla="*/ 4995 h 10000"/>
                <a:gd name="connsiteX66" fmla="*/ 5208 w 10000"/>
                <a:gd name="connsiteY66" fmla="*/ 4494 h 10000"/>
                <a:gd name="connsiteX67" fmla="*/ 8747 w 10000"/>
                <a:gd name="connsiteY67" fmla="*/ 4494 h 10000"/>
                <a:gd name="connsiteX68" fmla="*/ 8747 w 10000"/>
                <a:gd name="connsiteY68" fmla="*/ 4995 h 10000"/>
                <a:gd name="connsiteX69" fmla="*/ 8747 w 10000"/>
                <a:gd name="connsiteY69" fmla="*/ 3502 h 10000"/>
                <a:gd name="connsiteX70" fmla="*/ 8747 w 10000"/>
                <a:gd name="connsiteY70" fmla="*/ 3502 h 10000"/>
                <a:gd name="connsiteX71" fmla="*/ 5208 w 10000"/>
                <a:gd name="connsiteY71" fmla="*/ 3502 h 10000"/>
                <a:gd name="connsiteX72" fmla="*/ 5208 w 10000"/>
                <a:gd name="connsiteY72" fmla="*/ 3006 h 10000"/>
                <a:gd name="connsiteX73" fmla="*/ 8747 w 10000"/>
                <a:gd name="connsiteY73" fmla="*/ 3006 h 10000"/>
                <a:gd name="connsiteX74" fmla="*/ 8747 w 10000"/>
                <a:gd name="connsiteY74" fmla="*/ 3502 h 10000"/>
                <a:gd name="connsiteX75" fmla="*/ 8747 w 10000"/>
                <a:gd name="connsiteY75" fmla="*/ 2004 h 10000"/>
                <a:gd name="connsiteX76" fmla="*/ 8747 w 10000"/>
                <a:gd name="connsiteY76" fmla="*/ 2004 h 10000"/>
                <a:gd name="connsiteX77" fmla="*/ 5208 w 10000"/>
                <a:gd name="connsiteY77" fmla="*/ 2004 h 10000"/>
                <a:gd name="connsiteX78" fmla="*/ 5208 w 10000"/>
                <a:gd name="connsiteY78" fmla="*/ 1503 h 10000"/>
                <a:gd name="connsiteX79" fmla="*/ 8747 w 10000"/>
                <a:gd name="connsiteY79" fmla="*/ 1503 h 10000"/>
                <a:gd name="connsiteX80" fmla="*/ 8747 w 10000"/>
                <a:gd name="connsiteY80" fmla="*/ 2004 h 10000"/>
                <a:gd name="connsiteX0" fmla="*/ 6460 w 10000"/>
                <a:gd name="connsiteY0" fmla="*/ 8742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2390 w 10000"/>
                <a:gd name="connsiteY10" fmla="*/ 3684 h 10000"/>
                <a:gd name="connsiteX11" fmla="*/ 2390 w 10000"/>
                <a:gd name="connsiteY11" fmla="*/ 3684 h 10000"/>
                <a:gd name="connsiteX12" fmla="*/ 2288 w 10000"/>
                <a:gd name="connsiteY12" fmla="*/ 3375 h 10000"/>
                <a:gd name="connsiteX13" fmla="*/ 2133 w 10000"/>
                <a:gd name="connsiteY13" fmla="*/ 3252 h 10000"/>
                <a:gd name="connsiteX14" fmla="*/ 2133 w 10000"/>
                <a:gd name="connsiteY14" fmla="*/ 3060 h 10000"/>
                <a:gd name="connsiteX15" fmla="*/ 2244 w 10000"/>
                <a:gd name="connsiteY15" fmla="*/ 2883 h 10000"/>
                <a:gd name="connsiteX16" fmla="*/ 2244 w 10000"/>
                <a:gd name="connsiteY16" fmla="*/ 2750 h 10000"/>
                <a:gd name="connsiteX17" fmla="*/ 2449 w 10000"/>
                <a:gd name="connsiteY17" fmla="*/ 2313 h 10000"/>
                <a:gd name="connsiteX18" fmla="*/ 2968 w 10000"/>
                <a:gd name="connsiteY18" fmla="*/ 2883 h 10000"/>
                <a:gd name="connsiteX19" fmla="*/ 3075 w 10000"/>
                <a:gd name="connsiteY19" fmla="*/ 2883 h 10000"/>
                <a:gd name="connsiteX20" fmla="*/ 3177 w 10000"/>
                <a:gd name="connsiteY20" fmla="*/ 3006 h 10000"/>
                <a:gd name="connsiteX21" fmla="*/ 2919 w 10000"/>
                <a:gd name="connsiteY21" fmla="*/ 3816 h 10000"/>
                <a:gd name="connsiteX22" fmla="*/ 3279 w 10000"/>
                <a:gd name="connsiteY22" fmla="*/ 3816 h 10000"/>
                <a:gd name="connsiteX23" fmla="*/ 3491 w 10000"/>
                <a:gd name="connsiteY23" fmla="*/ 2937 h 10000"/>
                <a:gd name="connsiteX24" fmla="*/ 3491 w 10000"/>
                <a:gd name="connsiteY24" fmla="*/ 2937 h 10000"/>
                <a:gd name="connsiteX25" fmla="*/ 3491 w 10000"/>
                <a:gd name="connsiteY25" fmla="*/ 2937 h 10000"/>
                <a:gd name="connsiteX26" fmla="*/ 3491 w 10000"/>
                <a:gd name="connsiteY26" fmla="*/ 2883 h 10000"/>
                <a:gd name="connsiteX27" fmla="*/ 2808 w 10000"/>
                <a:gd name="connsiteY27" fmla="*/ 1935 h 10000"/>
                <a:gd name="connsiteX28" fmla="*/ 2706 w 10000"/>
                <a:gd name="connsiteY28" fmla="*/ 1812 h 10000"/>
                <a:gd name="connsiteX29" fmla="*/ 1930 w 10000"/>
                <a:gd name="connsiteY29" fmla="*/ 2814 h 10000"/>
                <a:gd name="connsiteX30" fmla="*/ 2390 w 10000"/>
                <a:gd name="connsiteY30" fmla="*/ 3684 h 10000"/>
                <a:gd name="connsiteX31" fmla="*/ 9686 w 10000"/>
                <a:gd name="connsiteY31" fmla="*/ 0 h 10000"/>
                <a:gd name="connsiteX32" fmla="*/ 9686 w 10000"/>
                <a:gd name="connsiteY32" fmla="*/ 0 h 10000"/>
                <a:gd name="connsiteX33" fmla="*/ 262 w 10000"/>
                <a:gd name="connsiteY33" fmla="*/ 0 h 10000"/>
                <a:gd name="connsiteX34" fmla="*/ 0 w 10000"/>
                <a:gd name="connsiteY34" fmla="*/ 314 h 10000"/>
                <a:gd name="connsiteX35" fmla="*/ 0 w 10000"/>
                <a:gd name="connsiteY35" fmla="*/ 7932 h 10000"/>
                <a:gd name="connsiteX36" fmla="*/ 262 w 10000"/>
                <a:gd name="connsiteY36" fmla="*/ 8242 h 10000"/>
                <a:gd name="connsiteX37" fmla="*/ 9686 w 10000"/>
                <a:gd name="connsiteY37" fmla="*/ 8242 h 10000"/>
                <a:gd name="connsiteX38" fmla="*/ 10000 w 10000"/>
                <a:gd name="connsiteY38" fmla="*/ 7932 h 10000"/>
                <a:gd name="connsiteX39" fmla="*/ 10000 w 10000"/>
                <a:gd name="connsiteY39" fmla="*/ 314 h 10000"/>
                <a:gd name="connsiteX40" fmla="*/ 9686 w 10000"/>
                <a:gd name="connsiteY40" fmla="*/ 0 h 10000"/>
                <a:gd name="connsiteX41" fmla="*/ 1253 w 10000"/>
                <a:gd name="connsiteY41" fmla="*/ 1503 h 10000"/>
                <a:gd name="connsiteX42" fmla="*/ 1253 w 10000"/>
                <a:gd name="connsiteY42" fmla="*/ 1503 h 10000"/>
                <a:gd name="connsiteX43" fmla="*/ 4171 w 10000"/>
                <a:gd name="connsiteY43" fmla="*/ 1503 h 10000"/>
                <a:gd name="connsiteX44" fmla="*/ 4171 w 10000"/>
                <a:gd name="connsiteY44" fmla="*/ 4995 h 10000"/>
                <a:gd name="connsiteX45" fmla="*/ 3958 w 10000"/>
                <a:gd name="connsiteY45" fmla="*/ 4995 h 10000"/>
                <a:gd name="connsiteX46" fmla="*/ 3958 w 10000"/>
                <a:gd name="connsiteY46" fmla="*/ 4872 h 10000"/>
                <a:gd name="connsiteX47" fmla="*/ 3594 w 10000"/>
                <a:gd name="connsiteY47" fmla="*/ 4317 h 10000"/>
                <a:gd name="connsiteX48" fmla="*/ 3075 w 10000"/>
                <a:gd name="connsiteY48" fmla="*/ 4062 h 10000"/>
                <a:gd name="connsiteX49" fmla="*/ 2706 w 10000"/>
                <a:gd name="connsiteY49" fmla="*/ 4749 h 10000"/>
                <a:gd name="connsiteX50" fmla="*/ 2288 w 10000"/>
                <a:gd name="connsiteY50" fmla="*/ 4062 h 10000"/>
                <a:gd name="connsiteX51" fmla="*/ 1826 w 10000"/>
                <a:gd name="connsiteY51" fmla="*/ 4317 h 10000"/>
                <a:gd name="connsiteX52" fmla="*/ 1410 w 10000"/>
                <a:gd name="connsiteY52" fmla="*/ 4872 h 10000"/>
                <a:gd name="connsiteX53" fmla="*/ 1410 w 10000"/>
                <a:gd name="connsiteY53" fmla="*/ 4995 h 10000"/>
                <a:gd name="connsiteX54" fmla="*/ 1253 w 10000"/>
                <a:gd name="connsiteY54" fmla="*/ 4995 h 10000"/>
                <a:gd name="connsiteX55" fmla="*/ 1253 w 10000"/>
                <a:gd name="connsiteY55" fmla="*/ 1503 h 10000"/>
                <a:gd name="connsiteX56" fmla="*/ 8747 w 10000"/>
                <a:gd name="connsiteY56" fmla="*/ 6498 h 10000"/>
                <a:gd name="connsiteX57" fmla="*/ 8747 w 10000"/>
                <a:gd name="connsiteY57" fmla="*/ 6498 h 10000"/>
                <a:gd name="connsiteX58" fmla="*/ 1253 w 10000"/>
                <a:gd name="connsiteY58" fmla="*/ 6498 h 10000"/>
                <a:gd name="connsiteX59" fmla="*/ 1253 w 10000"/>
                <a:gd name="connsiteY59" fmla="*/ 5997 h 10000"/>
                <a:gd name="connsiteX60" fmla="*/ 8747 w 10000"/>
                <a:gd name="connsiteY60" fmla="*/ 5997 h 10000"/>
                <a:gd name="connsiteX61" fmla="*/ 8747 w 10000"/>
                <a:gd name="connsiteY61" fmla="*/ 6498 h 10000"/>
                <a:gd name="connsiteX62" fmla="*/ 8747 w 10000"/>
                <a:gd name="connsiteY62" fmla="*/ 4995 h 10000"/>
                <a:gd name="connsiteX63" fmla="*/ 8747 w 10000"/>
                <a:gd name="connsiteY63" fmla="*/ 4995 h 10000"/>
                <a:gd name="connsiteX64" fmla="*/ 5208 w 10000"/>
                <a:gd name="connsiteY64" fmla="*/ 4995 h 10000"/>
                <a:gd name="connsiteX65" fmla="*/ 5208 w 10000"/>
                <a:gd name="connsiteY65" fmla="*/ 4494 h 10000"/>
                <a:gd name="connsiteX66" fmla="*/ 8747 w 10000"/>
                <a:gd name="connsiteY66" fmla="*/ 4494 h 10000"/>
                <a:gd name="connsiteX67" fmla="*/ 8747 w 10000"/>
                <a:gd name="connsiteY67" fmla="*/ 4995 h 10000"/>
                <a:gd name="connsiteX68" fmla="*/ 8747 w 10000"/>
                <a:gd name="connsiteY68" fmla="*/ 3502 h 10000"/>
                <a:gd name="connsiteX69" fmla="*/ 8747 w 10000"/>
                <a:gd name="connsiteY69" fmla="*/ 3502 h 10000"/>
                <a:gd name="connsiteX70" fmla="*/ 5208 w 10000"/>
                <a:gd name="connsiteY70" fmla="*/ 3502 h 10000"/>
                <a:gd name="connsiteX71" fmla="*/ 5208 w 10000"/>
                <a:gd name="connsiteY71" fmla="*/ 3006 h 10000"/>
                <a:gd name="connsiteX72" fmla="*/ 8747 w 10000"/>
                <a:gd name="connsiteY72" fmla="*/ 3006 h 10000"/>
                <a:gd name="connsiteX73" fmla="*/ 8747 w 10000"/>
                <a:gd name="connsiteY73" fmla="*/ 3502 h 10000"/>
                <a:gd name="connsiteX74" fmla="*/ 8747 w 10000"/>
                <a:gd name="connsiteY74" fmla="*/ 2004 h 10000"/>
                <a:gd name="connsiteX75" fmla="*/ 8747 w 10000"/>
                <a:gd name="connsiteY75" fmla="*/ 2004 h 10000"/>
                <a:gd name="connsiteX76" fmla="*/ 5208 w 10000"/>
                <a:gd name="connsiteY76" fmla="*/ 2004 h 10000"/>
                <a:gd name="connsiteX77" fmla="*/ 5208 w 10000"/>
                <a:gd name="connsiteY77" fmla="*/ 1503 h 10000"/>
                <a:gd name="connsiteX78" fmla="*/ 8747 w 10000"/>
                <a:gd name="connsiteY78" fmla="*/ 1503 h 10000"/>
                <a:gd name="connsiteX79" fmla="*/ 8747 w 10000"/>
                <a:gd name="connsiteY79"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2390 w 10000"/>
                <a:gd name="connsiteY9" fmla="*/ 3684 h 10000"/>
                <a:gd name="connsiteX10" fmla="*/ 2390 w 10000"/>
                <a:gd name="connsiteY10" fmla="*/ 3684 h 10000"/>
                <a:gd name="connsiteX11" fmla="*/ 2288 w 10000"/>
                <a:gd name="connsiteY11" fmla="*/ 3375 h 10000"/>
                <a:gd name="connsiteX12" fmla="*/ 2133 w 10000"/>
                <a:gd name="connsiteY12" fmla="*/ 3252 h 10000"/>
                <a:gd name="connsiteX13" fmla="*/ 2133 w 10000"/>
                <a:gd name="connsiteY13" fmla="*/ 3060 h 10000"/>
                <a:gd name="connsiteX14" fmla="*/ 2244 w 10000"/>
                <a:gd name="connsiteY14" fmla="*/ 2883 h 10000"/>
                <a:gd name="connsiteX15" fmla="*/ 2244 w 10000"/>
                <a:gd name="connsiteY15" fmla="*/ 2750 h 10000"/>
                <a:gd name="connsiteX16" fmla="*/ 2449 w 10000"/>
                <a:gd name="connsiteY16" fmla="*/ 2313 h 10000"/>
                <a:gd name="connsiteX17" fmla="*/ 2968 w 10000"/>
                <a:gd name="connsiteY17" fmla="*/ 2883 h 10000"/>
                <a:gd name="connsiteX18" fmla="*/ 3075 w 10000"/>
                <a:gd name="connsiteY18" fmla="*/ 2883 h 10000"/>
                <a:gd name="connsiteX19" fmla="*/ 3177 w 10000"/>
                <a:gd name="connsiteY19" fmla="*/ 3006 h 10000"/>
                <a:gd name="connsiteX20" fmla="*/ 2919 w 10000"/>
                <a:gd name="connsiteY20" fmla="*/ 3816 h 10000"/>
                <a:gd name="connsiteX21" fmla="*/ 3279 w 10000"/>
                <a:gd name="connsiteY21" fmla="*/ 3816 h 10000"/>
                <a:gd name="connsiteX22" fmla="*/ 3491 w 10000"/>
                <a:gd name="connsiteY22" fmla="*/ 2937 h 10000"/>
                <a:gd name="connsiteX23" fmla="*/ 3491 w 10000"/>
                <a:gd name="connsiteY23" fmla="*/ 2937 h 10000"/>
                <a:gd name="connsiteX24" fmla="*/ 3491 w 10000"/>
                <a:gd name="connsiteY24" fmla="*/ 2937 h 10000"/>
                <a:gd name="connsiteX25" fmla="*/ 3491 w 10000"/>
                <a:gd name="connsiteY25" fmla="*/ 2883 h 10000"/>
                <a:gd name="connsiteX26" fmla="*/ 2808 w 10000"/>
                <a:gd name="connsiteY26" fmla="*/ 1935 h 10000"/>
                <a:gd name="connsiteX27" fmla="*/ 2706 w 10000"/>
                <a:gd name="connsiteY27" fmla="*/ 1812 h 10000"/>
                <a:gd name="connsiteX28" fmla="*/ 1930 w 10000"/>
                <a:gd name="connsiteY28" fmla="*/ 2814 h 10000"/>
                <a:gd name="connsiteX29" fmla="*/ 2390 w 10000"/>
                <a:gd name="connsiteY29" fmla="*/ 3684 h 10000"/>
                <a:gd name="connsiteX30" fmla="*/ 9686 w 10000"/>
                <a:gd name="connsiteY30" fmla="*/ 0 h 10000"/>
                <a:gd name="connsiteX31" fmla="*/ 9686 w 10000"/>
                <a:gd name="connsiteY31" fmla="*/ 0 h 10000"/>
                <a:gd name="connsiteX32" fmla="*/ 262 w 10000"/>
                <a:gd name="connsiteY32" fmla="*/ 0 h 10000"/>
                <a:gd name="connsiteX33" fmla="*/ 0 w 10000"/>
                <a:gd name="connsiteY33" fmla="*/ 314 h 10000"/>
                <a:gd name="connsiteX34" fmla="*/ 0 w 10000"/>
                <a:gd name="connsiteY34" fmla="*/ 7932 h 10000"/>
                <a:gd name="connsiteX35" fmla="*/ 262 w 10000"/>
                <a:gd name="connsiteY35" fmla="*/ 8242 h 10000"/>
                <a:gd name="connsiteX36" fmla="*/ 9686 w 10000"/>
                <a:gd name="connsiteY36" fmla="*/ 8242 h 10000"/>
                <a:gd name="connsiteX37" fmla="*/ 10000 w 10000"/>
                <a:gd name="connsiteY37" fmla="*/ 7932 h 10000"/>
                <a:gd name="connsiteX38" fmla="*/ 10000 w 10000"/>
                <a:gd name="connsiteY38" fmla="*/ 314 h 10000"/>
                <a:gd name="connsiteX39" fmla="*/ 9686 w 10000"/>
                <a:gd name="connsiteY39" fmla="*/ 0 h 10000"/>
                <a:gd name="connsiteX40" fmla="*/ 1253 w 10000"/>
                <a:gd name="connsiteY40" fmla="*/ 1503 h 10000"/>
                <a:gd name="connsiteX41" fmla="*/ 1253 w 10000"/>
                <a:gd name="connsiteY41" fmla="*/ 1503 h 10000"/>
                <a:gd name="connsiteX42" fmla="*/ 4171 w 10000"/>
                <a:gd name="connsiteY42" fmla="*/ 1503 h 10000"/>
                <a:gd name="connsiteX43" fmla="*/ 4171 w 10000"/>
                <a:gd name="connsiteY43" fmla="*/ 4995 h 10000"/>
                <a:gd name="connsiteX44" fmla="*/ 3958 w 10000"/>
                <a:gd name="connsiteY44" fmla="*/ 4995 h 10000"/>
                <a:gd name="connsiteX45" fmla="*/ 3958 w 10000"/>
                <a:gd name="connsiteY45" fmla="*/ 4872 h 10000"/>
                <a:gd name="connsiteX46" fmla="*/ 3594 w 10000"/>
                <a:gd name="connsiteY46" fmla="*/ 4317 h 10000"/>
                <a:gd name="connsiteX47" fmla="*/ 3075 w 10000"/>
                <a:gd name="connsiteY47" fmla="*/ 4062 h 10000"/>
                <a:gd name="connsiteX48" fmla="*/ 2706 w 10000"/>
                <a:gd name="connsiteY48" fmla="*/ 4749 h 10000"/>
                <a:gd name="connsiteX49" fmla="*/ 2288 w 10000"/>
                <a:gd name="connsiteY49" fmla="*/ 4062 h 10000"/>
                <a:gd name="connsiteX50" fmla="*/ 1826 w 10000"/>
                <a:gd name="connsiteY50" fmla="*/ 4317 h 10000"/>
                <a:gd name="connsiteX51" fmla="*/ 1410 w 10000"/>
                <a:gd name="connsiteY51" fmla="*/ 4872 h 10000"/>
                <a:gd name="connsiteX52" fmla="*/ 1410 w 10000"/>
                <a:gd name="connsiteY52" fmla="*/ 4995 h 10000"/>
                <a:gd name="connsiteX53" fmla="*/ 1253 w 10000"/>
                <a:gd name="connsiteY53" fmla="*/ 4995 h 10000"/>
                <a:gd name="connsiteX54" fmla="*/ 1253 w 10000"/>
                <a:gd name="connsiteY54" fmla="*/ 1503 h 10000"/>
                <a:gd name="connsiteX55" fmla="*/ 8747 w 10000"/>
                <a:gd name="connsiteY55" fmla="*/ 6498 h 10000"/>
                <a:gd name="connsiteX56" fmla="*/ 8747 w 10000"/>
                <a:gd name="connsiteY56" fmla="*/ 6498 h 10000"/>
                <a:gd name="connsiteX57" fmla="*/ 1253 w 10000"/>
                <a:gd name="connsiteY57" fmla="*/ 6498 h 10000"/>
                <a:gd name="connsiteX58" fmla="*/ 1253 w 10000"/>
                <a:gd name="connsiteY58" fmla="*/ 5997 h 10000"/>
                <a:gd name="connsiteX59" fmla="*/ 8747 w 10000"/>
                <a:gd name="connsiteY59" fmla="*/ 5997 h 10000"/>
                <a:gd name="connsiteX60" fmla="*/ 8747 w 10000"/>
                <a:gd name="connsiteY60" fmla="*/ 6498 h 10000"/>
                <a:gd name="connsiteX61" fmla="*/ 8747 w 10000"/>
                <a:gd name="connsiteY61" fmla="*/ 4995 h 10000"/>
                <a:gd name="connsiteX62" fmla="*/ 8747 w 10000"/>
                <a:gd name="connsiteY62" fmla="*/ 4995 h 10000"/>
                <a:gd name="connsiteX63" fmla="*/ 5208 w 10000"/>
                <a:gd name="connsiteY63" fmla="*/ 4995 h 10000"/>
                <a:gd name="connsiteX64" fmla="*/ 5208 w 10000"/>
                <a:gd name="connsiteY64" fmla="*/ 4494 h 10000"/>
                <a:gd name="connsiteX65" fmla="*/ 8747 w 10000"/>
                <a:gd name="connsiteY65" fmla="*/ 4494 h 10000"/>
                <a:gd name="connsiteX66" fmla="*/ 8747 w 10000"/>
                <a:gd name="connsiteY66" fmla="*/ 4995 h 10000"/>
                <a:gd name="connsiteX67" fmla="*/ 8747 w 10000"/>
                <a:gd name="connsiteY67" fmla="*/ 3502 h 10000"/>
                <a:gd name="connsiteX68" fmla="*/ 8747 w 10000"/>
                <a:gd name="connsiteY68" fmla="*/ 3502 h 10000"/>
                <a:gd name="connsiteX69" fmla="*/ 5208 w 10000"/>
                <a:gd name="connsiteY69" fmla="*/ 3502 h 10000"/>
                <a:gd name="connsiteX70" fmla="*/ 5208 w 10000"/>
                <a:gd name="connsiteY70" fmla="*/ 3006 h 10000"/>
                <a:gd name="connsiteX71" fmla="*/ 8747 w 10000"/>
                <a:gd name="connsiteY71" fmla="*/ 3006 h 10000"/>
                <a:gd name="connsiteX72" fmla="*/ 8747 w 10000"/>
                <a:gd name="connsiteY72" fmla="*/ 3502 h 10000"/>
                <a:gd name="connsiteX73" fmla="*/ 8747 w 10000"/>
                <a:gd name="connsiteY73" fmla="*/ 2004 h 10000"/>
                <a:gd name="connsiteX74" fmla="*/ 8747 w 10000"/>
                <a:gd name="connsiteY74" fmla="*/ 2004 h 10000"/>
                <a:gd name="connsiteX75" fmla="*/ 5208 w 10000"/>
                <a:gd name="connsiteY75" fmla="*/ 2004 h 10000"/>
                <a:gd name="connsiteX76" fmla="*/ 5208 w 10000"/>
                <a:gd name="connsiteY76" fmla="*/ 1503 h 10000"/>
                <a:gd name="connsiteX77" fmla="*/ 8747 w 10000"/>
                <a:gd name="connsiteY77" fmla="*/ 1503 h 10000"/>
                <a:gd name="connsiteX78" fmla="*/ 8747 w 10000"/>
                <a:gd name="connsiteY78"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742 h 10000"/>
                <a:gd name="connsiteX4" fmla="*/ 6460 w 10000"/>
                <a:gd name="connsiteY4" fmla="*/ 8742 h 10000"/>
                <a:gd name="connsiteX5" fmla="*/ 6978 w 10000"/>
                <a:gd name="connsiteY5" fmla="*/ 9377 h 10000"/>
                <a:gd name="connsiteX6" fmla="*/ 6460 w 10000"/>
                <a:gd name="connsiteY6" fmla="*/ 10000 h 10000"/>
                <a:gd name="connsiteX7" fmla="*/ 5931 w 10000"/>
                <a:gd name="connsiteY7" fmla="*/ 9377 h 10000"/>
                <a:gd name="connsiteX8" fmla="*/ 2390 w 10000"/>
                <a:gd name="connsiteY8" fmla="*/ 3684 h 10000"/>
                <a:gd name="connsiteX9" fmla="*/ 2390 w 10000"/>
                <a:gd name="connsiteY9" fmla="*/ 3684 h 10000"/>
                <a:gd name="connsiteX10" fmla="*/ 2288 w 10000"/>
                <a:gd name="connsiteY10" fmla="*/ 3375 h 10000"/>
                <a:gd name="connsiteX11" fmla="*/ 2133 w 10000"/>
                <a:gd name="connsiteY11" fmla="*/ 3252 h 10000"/>
                <a:gd name="connsiteX12" fmla="*/ 2133 w 10000"/>
                <a:gd name="connsiteY12" fmla="*/ 3060 h 10000"/>
                <a:gd name="connsiteX13" fmla="*/ 2244 w 10000"/>
                <a:gd name="connsiteY13" fmla="*/ 2883 h 10000"/>
                <a:gd name="connsiteX14" fmla="*/ 2244 w 10000"/>
                <a:gd name="connsiteY14" fmla="*/ 2750 h 10000"/>
                <a:gd name="connsiteX15" fmla="*/ 2449 w 10000"/>
                <a:gd name="connsiteY15" fmla="*/ 2313 h 10000"/>
                <a:gd name="connsiteX16" fmla="*/ 2968 w 10000"/>
                <a:gd name="connsiteY16" fmla="*/ 2883 h 10000"/>
                <a:gd name="connsiteX17" fmla="*/ 3075 w 10000"/>
                <a:gd name="connsiteY17" fmla="*/ 2883 h 10000"/>
                <a:gd name="connsiteX18" fmla="*/ 3177 w 10000"/>
                <a:gd name="connsiteY18" fmla="*/ 3006 h 10000"/>
                <a:gd name="connsiteX19" fmla="*/ 2919 w 10000"/>
                <a:gd name="connsiteY19" fmla="*/ 3816 h 10000"/>
                <a:gd name="connsiteX20" fmla="*/ 3279 w 10000"/>
                <a:gd name="connsiteY20" fmla="*/ 3816 h 10000"/>
                <a:gd name="connsiteX21" fmla="*/ 3491 w 10000"/>
                <a:gd name="connsiteY21" fmla="*/ 2937 h 10000"/>
                <a:gd name="connsiteX22" fmla="*/ 3491 w 10000"/>
                <a:gd name="connsiteY22" fmla="*/ 2937 h 10000"/>
                <a:gd name="connsiteX23" fmla="*/ 3491 w 10000"/>
                <a:gd name="connsiteY23" fmla="*/ 2937 h 10000"/>
                <a:gd name="connsiteX24" fmla="*/ 3491 w 10000"/>
                <a:gd name="connsiteY24" fmla="*/ 2883 h 10000"/>
                <a:gd name="connsiteX25" fmla="*/ 2808 w 10000"/>
                <a:gd name="connsiteY25" fmla="*/ 1935 h 10000"/>
                <a:gd name="connsiteX26" fmla="*/ 2706 w 10000"/>
                <a:gd name="connsiteY26" fmla="*/ 1812 h 10000"/>
                <a:gd name="connsiteX27" fmla="*/ 1930 w 10000"/>
                <a:gd name="connsiteY27" fmla="*/ 2814 h 10000"/>
                <a:gd name="connsiteX28" fmla="*/ 2390 w 10000"/>
                <a:gd name="connsiteY28" fmla="*/ 3684 h 10000"/>
                <a:gd name="connsiteX29" fmla="*/ 9686 w 10000"/>
                <a:gd name="connsiteY29" fmla="*/ 0 h 10000"/>
                <a:gd name="connsiteX30" fmla="*/ 9686 w 10000"/>
                <a:gd name="connsiteY30" fmla="*/ 0 h 10000"/>
                <a:gd name="connsiteX31" fmla="*/ 262 w 10000"/>
                <a:gd name="connsiteY31" fmla="*/ 0 h 10000"/>
                <a:gd name="connsiteX32" fmla="*/ 0 w 10000"/>
                <a:gd name="connsiteY32" fmla="*/ 314 h 10000"/>
                <a:gd name="connsiteX33" fmla="*/ 0 w 10000"/>
                <a:gd name="connsiteY33" fmla="*/ 7932 h 10000"/>
                <a:gd name="connsiteX34" fmla="*/ 262 w 10000"/>
                <a:gd name="connsiteY34" fmla="*/ 8242 h 10000"/>
                <a:gd name="connsiteX35" fmla="*/ 9686 w 10000"/>
                <a:gd name="connsiteY35" fmla="*/ 8242 h 10000"/>
                <a:gd name="connsiteX36" fmla="*/ 10000 w 10000"/>
                <a:gd name="connsiteY36" fmla="*/ 7932 h 10000"/>
                <a:gd name="connsiteX37" fmla="*/ 10000 w 10000"/>
                <a:gd name="connsiteY37" fmla="*/ 314 h 10000"/>
                <a:gd name="connsiteX38" fmla="*/ 9686 w 10000"/>
                <a:gd name="connsiteY38" fmla="*/ 0 h 10000"/>
                <a:gd name="connsiteX39" fmla="*/ 1253 w 10000"/>
                <a:gd name="connsiteY39" fmla="*/ 1503 h 10000"/>
                <a:gd name="connsiteX40" fmla="*/ 1253 w 10000"/>
                <a:gd name="connsiteY40" fmla="*/ 1503 h 10000"/>
                <a:gd name="connsiteX41" fmla="*/ 4171 w 10000"/>
                <a:gd name="connsiteY41" fmla="*/ 1503 h 10000"/>
                <a:gd name="connsiteX42" fmla="*/ 4171 w 10000"/>
                <a:gd name="connsiteY42" fmla="*/ 4995 h 10000"/>
                <a:gd name="connsiteX43" fmla="*/ 3958 w 10000"/>
                <a:gd name="connsiteY43" fmla="*/ 4995 h 10000"/>
                <a:gd name="connsiteX44" fmla="*/ 3958 w 10000"/>
                <a:gd name="connsiteY44" fmla="*/ 4872 h 10000"/>
                <a:gd name="connsiteX45" fmla="*/ 3594 w 10000"/>
                <a:gd name="connsiteY45" fmla="*/ 4317 h 10000"/>
                <a:gd name="connsiteX46" fmla="*/ 3075 w 10000"/>
                <a:gd name="connsiteY46" fmla="*/ 4062 h 10000"/>
                <a:gd name="connsiteX47" fmla="*/ 2706 w 10000"/>
                <a:gd name="connsiteY47" fmla="*/ 4749 h 10000"/>
                <a:gd name="connsiteX48" fmla="*/ 2288 w 10000"/>
                <a:gd name="connsiteY48" fmla="*/ 4062 h 10000"/>
                <a:gd name="connsiteX49" fmla="*/ 1826 w 10000"/>
                <a:gd name="connsiteY49" fmla="*/ 4317 h 10000"/>
                <a:gd name="connsiteX50" fmla="*/ 1410 w 10000"/>
                <a:gd name="connsiteY50" fmla="*/ 4872 h 10000"/>
                <a:gd name="connsiteX51" fmla="*/ 1410 w 10000"/>
                <a:gd name="connsiteY51" fmla="*/ 4995 h 10000"/>
                <a:gd name="connsiteX52" fmla="*/ 1253 w 10000"/>
                <a:gd name="connsiteY52" fmla="*/ 4995 h 10000"/>
                <a:gd name="connsiteX53" fmla="*/ 1253 w 10000"/>
                <a:gd name="connsiteY53" fmla="*/ 1503 h 10000"/>
                <a:gd name="connsiteX54" fmla="*/ 8747 w 10000"/>
                <a:gd name="connsiteY54" fmla="*/ 6498 h 10000"/>
                <a:gd name="connsiteX55" fmla="*/ 8747 w 10000"/>
                <a:gd name="connsiteY55" fmla="*/ 6498 h 10000"/>
                <a:gd name="connsiteX56" fmla="*/ 1253 w 10000"/>
                <a:gd name="connsiteY56" fmla="*/ 6498 h 10000"/>
                <a:gd name="connsiteX57" fmla="*/ 1253 w 10000"/>
                <a:gd name="connsiteY57" fmla="*/ 5997 h 10000"/>
                <a:gd name="connsiteX58" fmla="*/ 8747 w 10000"/>
                <a:gd name="connsiteY58" fmla="*/ 5997 h 10000"/>
                <a:gd name="connsiteX59" fmla="*/ 8747 w 10000"/>
                <a:gd name="connsiteY59" fmla="*/ 6498 h 10000"/>
                <a:gd name="connsiteX60" fmla="*/ 8747 w 10000"/>
                <a:gd name="connsiteY60" fmla="*/ 4995 h 10000"/>
                <a:gd name="connsiteX61" fmla="*/ 8747 w 10000"/>
                <a:gd name="connsiteY61" fmla="*/ 4995 h 10000"/>
                <a:gd name="connsiteX62" fmla="*/ 5208 w 10000"/>
                <a:gd name="connsiteY62" fmla="*/ 4995 h 10000"/>
                <a:gd name="connsiteX63" fmla="*/ 5208 w 10000"/>
                <a:gd name="connsiteY63" fmla="*/ 4494 h 10000"/>
                <a:gd name="connsiteX64" fmla="*/ 8747 w 10000"/>
                <a:gd name="connsiteY64" fmla="*/ 4494 h 10000"/>
                <a:gd name="connsiteX65" fmla="*/ 8747 w 10000"/>
                <a:gd name="connsiteY65" fmla="*/ 4995 h 10000"/>
                <a:gd name="connsiteX66" fmla="*/ 8747 w 10000"/>
                <a:gd name="connsiteY66" fmla="*/ 3502 h 10000"/>
                <a:gd name="connsiteX67" fmla="*/ 8747 w 10000"/>
                <a:gd name="connsiteY67" fmla="*/ 3502 h 10000"/>
                <a:gd name="connsiteX68" fmla="*/ 5208 w 10000"/>
                <a:gd name="connsiteY68" fmla="*/ 3502 h 10000"/>
                <a:gd name="connsiteX69" fmla="*/ 5208 w 10000"/>
                <a:gd name="connsiteY69" fmla="*/ 3006 h 10000"/>
                <a:gd name="connsiteX70" fmla="*/ 8747 w 10000"/>
                <a:gd name="connsiteY70" fmla="*/ 3006 h 10000"/>
                <a:gd name="connsiteX71" fmla="*/ 8747 w 10000"/>
                <a:gd name="connsiteY71" fmla="*/ 3502 h 10000"/>
                <a:gd name="connsiteX72" fmla="*/ 8747 w 10000"/>
                <a:gd name="connsiteY72" fmla="*/ 2004 h 10000"/>
                <a:gd name="connsiteX73" fmla="*/ 8747 w 10000"/>
                <a:gd name="connsiteY73" fmla="*/ 2004 h 10000"/>
                <a:gd name="connsiteX74" fmla="*/ 5208 w 10000"/>
                <a:gd name="connsiteY74" fmla="*/ 2004 h 10000"/>
                <a:gd name="connsiteX75" fmla="*/ 5208 w 10000"/>
                <a:gd name="connsiteY75" fmla="*/ 1503 h 10000"/>
                <a:gd name="connsiteX76" fmla="*/ 8747 w 10000"/>
                <a:gd name="connsiteY76" fmla="*/ 1503 h 10000"/>
                <a:gd name="connsiteX77" fmla="*/ 8747 w 10000"/>
                <a:gd name="connsiteY77" fmla="*/ 2004 h 10000"/>
                <a:gd name="connsiteX0" fmla="*/ 5931 w 10000"/>
                <a:gd name="connsiteY0" fmla="*/ 9377 h 10000"/>
                <a:gd name="connsiteX1" fmla="*/ 6460 w 10000"/>
                <a:gd name="connsiteY1" fmla="*/ 9745 h 10000"/>
                <a:gd name="connsiteX2" fmla="*/ 6460 w 10000"/>
                <a:gd name="connsiteY2" fmla="*/ 8742 h 10000"/>
                <a:gd name="connsiteX3" fmla="*/ 6460 w 10000"/>
                <a:gd name="connsiteY3" fmla="*/ 8742 h 10000"/>
                <a:gd name="connsiteX4" fmla="*/ 6978 w 10000"/>
                <a:gd name="connsiteY4" fmla="*/ 9377 h 10000"/>
                <a:gd name="connsiteX5" fmla="*/ 6460 w 10000"/>
                <a:gd name="connsiteY5" fmla="*/ 10000 h 10000"/>
                <a:gd name="connsiteX6" fmla="*/ 5931 w 10000"/>
                <a:gd name="connsiteY6" fmla="*/ 9377 h 10000"/>
                <a:gd name="connsiteX7" fmla="*/ 2390 w 10000"/>
                <a:gd name="connsiteY7" fmla="*/ 3684 h 10000"/>
                <a:gd name="connsiteX8" fmla="*/ 2390 w 10000"/>
                <a:gd name="connsiteY8" fmla="*/ 3684 h 10000"/>
                <a:gd name="connsiteX9" fmla="*/ 2288 w 10000"/>
                <a:gd name="connsiteY9" fmla="*/ 3375 h 10000"/>
                <a:gd name="connsiteX10" fmla="*/ 2133 w 10000"/>
                <a:gd name="connsiteY10" fmla="*/ 3252 h 10000"/>
                <a:gd name="connsiteX11" fmla="*/ 2133 w 10000"/>
                <a:gd name="connsiteY11" fmla="*/ 3060 h 10000"/>
                <a:gd name="connsiteX12" fmla="*/ 2244 w 10000"/>
                <a:gd name="connsiteY12" fmla="*/ 2883 h 10000"/>
                <a:gd name="connsiteX13" fmla="*/ 2244 w 10000"/>
                <a:gd name="connsiteY13" fmla="*/ 2750 h 10000"/>
                <a:gd name="connsiteX14" fmla="*/ 2449 w 10000"/>
                <a:gd name="connsiteY14" fmla="*/ 2313 h 10000"/>
                <a:gd name="connsiteX15" fmla="*/ 2968 w 10000"/>
                <a:gd name="connsiteY15" fmla="*/ 2883 h 10000"/>
                <a:gd name="connsiteX16" fmla="*/ 3075 w 10000"/>
                <a:gd name="connsiteY16" fmla="*/ 2883 h 10000"/>
                <a:gd name="connsiteX17" fmla="*/ 3177 w 10000"/>
                <a:gd name="connsiteY17" fmla="*/ 3006 h 10000"/>
                <a:gd name="connsiteX18" fmla="*/ 2919 w 10000"/>
                <a:gd name="connsiteY18" fmla="*/ 3816 h 10000"/>
                <a:gd name="connsiteX19" fmla="*/ 3279 w 10000"/>
                <a:gd name="connsiteY19" fmla="*/ 3816 h 10000"/>
                <a:gd name="connsiteX20" fmla="*/ 3491 w 10000"/>
                <a:gd name="connsiteY20" fmla="*/ 2937 h 10000"/>
                <a:gd name="connsiteX21" fmla="*/ 3491 w 10000"/>
                <a:gd name="connsiteY21" fmla="*/ 2937 h 10000"/>
                <a:gd name="connsiteX22" fmla="*/ 3491 w 10000"/>
                <a:gd name="connsiteY22" fmla="*/ 2937 h 10000"/>
                <a:gd name="connsiteX23" fmla="*/ 3491 w 10000"/>
                <a:gd name="connsiteY23" fmla="*/ 2883 h 10000"/>
                <a:gd name="connsiteX24" fmla="*/ 2808 w 10000"/>
                <a:gd name="connsiteY24" fmla="*/ 1935 h 10000"/>
                <a:gd name="connsiteX25" fmla="*/ 2706 w 10000"/>
                <a:gd name="connsiteY25" fmla="*/ 1812 h 10000"/>
                <a:gd name="connsiteX26" fmla="*/ 1930 w 10000"/>
                <a:gd name="connsiteY26" fmla="*/ 2814 h 10000"/>
                <a:gd name="connsiteX27" fmla="*/ 2390 w 10000"/>
                <a:gd name="connsiteY27" fmla="*/ 3684 h 10000"/>
                <a:gd name="connsiteX28" fmla="*/ 9686 w 10000"/>
                <a:gd name="connsiteY28" fmla="*/ 0 h 10000"/>
                <a:gd name="connsiteX29" fmla="*/ 9686 w 10000"/>
                <a:gd name="connsiteY29" fmla="*/ 0 h 10000"/>
                <a:gd name="connsiteX30" fmla="*/ 262 w 10000"/>
                <a:gd name="connsiteY30" fmla="*/ 0 h 10000"/>
                <a:gd name="connsiteX31" fmla="*/ 0 w 10000"/>
                <a:gd name="connsiteY31" fmla="*/ 314 h 10000"/>
                <a:gd name="connsiteX32" fmla="*/ 0 w 10000"/>
                <a:gd name="connsiteY32" fmla="*/ 7932 h 10000"/>
                <a:gd name="connsiteX33" fmla="*/ 262 w 10000"/>
                <a:gd name="connsiteY33" fmla="*/ 8242 h 10000"/>
                <a:gd name="connsiteX34" fmla="*/ 9686 w 10000"/>
                <a:gd name="connsiteY34" fmla="*/ 8242 h 10000"/>
                <a:gd name="connsiteX35" fmla="*/ 10000 w 10000"/>
                <a:gd name="connsiteY35" fmla="*/ 7932 h 10000"/>
                <a:gd name="connsiteX36" fmla="*/ 10000 w 10000"/>
                <a:gd name="connsiteY36" fmla="*/ 314 h 10000"/>
                <a:gd name="connsiteX37" fmla="*/ 9686 w 10000"/>
                <a:gd name="connsiteY37" fmla="*/ 0 h 10000"/>
                <a:gd name="connsiteX38" fmla="*/ 1253 w 10000"/>
                <a:gd name="connsiteY38" fmla="*/ 1503 h 10000"/>
                <a:gd name="connsiteX39" fmla="*/ 1253 w 10000"/>
                <a:gd name="connsiteY39" fmla="*/ 1503 h 10000"/>
                <a:gd name="connsiteX40" fmla="*/ 4171 w 10000"/>
                <a:gd name="connsiteY40" fmla="*/ 1503 h 10000"/>
                <a:gd name="connsiteX41" fmla="*/ 4171 w 10000"/>
                <a:gd name="connsiteY41" fmla="*/ 4995 h 10000"/>
                <a:gd name="connsiteX42" fmla="*/ 3958 w 10000"/>
                <a:gd name="connsiteY42" fmla="*/ 4995 h 10000"/>
                <a:gd name="connsiteX43" fmla="*/ 3958 w 10000"/>
                <a:gd name="connsiteY43" fmla="*/ 4872 h 10000"/>
                <a:gd name="connsiteX44" fmla="*/ 3594 w 10000"/>
                <a:gd name="connsiteY44" fmla="*/ 4317 h 10000"/>
                <a:gd name="connsiteX45" fmla="*/ 3075 w 10000"/>
                <a:gd name="connsiteY45" fmla="*/ 4062 h 10000"/>
                <a:gd name="connsiteX46" fmla="*/ 2706 w 10000"/>
                <a:gd name="connsiteY46" fmla="*/ 4749 h 10000"/>
                <a:gd name="connsiteX47" fmla="*/ 2288 w 10000"/>
                <a:gd name="connsiteY47" fmla="*/ 4062 h 10000"/>
                <a:gd name="connsiteX48" fmla="*/ 1826 w 10000"/>
                <a:gd name="connsiteY48" fmla="*/ 4317 h 10000"/>
                <a:gd name="connsiteX49" fmla="*/ 1410 w 10000"/>
                <a:gd name="connsiteY49" fmla="*/ 4872 h 10000"/>
                <a:gd name="connsiteX50" fmla="*/ 1410 w 10000"/>
                <a:gd name="connsiteY50" fmla="*/ 4995 h 10000"/>
                <a:gd name="connsiteX51" fmla="*/ 1253 w 10000"/>
                <a:gd name="connsiteY51" fmla="*/ 4995 h 10000"/>
                <a:gd name="connsiteX52" fmla="*/ 1253 w 10000"/>
                <a:gd name="connsiteY52" fmla="*/ 1503 h 10000"/>
                <a:gd name="connsiteX53" fmla="*/ 8747 w 10000"/>
                <a:gd name="connsiteY53" fmla="*/ 6498 h 10000"/>
                <a:gd name="connsiteX54" fmla="*/ 8747 w 10000"/>
                <a:gd name="connsiteY54" fmla="*/ 6498 h 10000"/>
                <a:gd name="connsiteX55" fmla="*/ 1253 w 10000"/>
                <a:gd name="connsiteY55" fmla="*/ 6498 h 10000"/>
                <a:gd name="connsiteX56" fmla="*/ 1253 w 10000"/>
                <a:gd name="connsiteY56" fmla="*/ 5997 h 10000"/>
                <a:gd name="connsiteX57" fmla="*/ 8747 w 10000"/>
                <a:gd name="connsiteY57" fmla="*/ 5997 h 10000"/>
                <a:gd name="connsiteX58" fmla="*/ 8747 w 10000"/>
                <a:gd name="connsiteY58" fmla="*/ 6498 h 10000"/>
                <a:gd name="connsiteX59" fmla="*/ 8747 w 10000"/>
                <a:gd name="connsiteY59" fmla="*/ 4995 h 10000"/>
                <a:gd name="connsiteX60" fmla="*/ 8747 w 10000"/>
                <a:gd name="connsiteY60" fmla="*/ 4995 h 10000"/>
                <a:gd name="connsiteX61" fmla="*/ 5208 w 10000"/>
                <a:gd name="connsiteY61" fmla="*/ 4995 h 10000"/>
                <a:gd name="connsiteX62" fmla="*/ 5208 w 10000"/>
                <a:gd name="connsiteY62" fmla="*/ 4494 h 10000"/>
                <a:gd name="connsiteX63" fmla="*/ 8747 w 10000"/>
                <a:gd name="connsiteY63" fmla="*/ 4494 h 10000"/>
                <a:gd name="connsiteX64" fmla="*/ 8747 w 10000"/>
                <a:gd name="connsiteY64" fmla="*/ 4995 h 10000"/>
                <a:gd name="connsiteX65" fmla="*/ 8747 w 10000"/>
                <a:gd name="connsiteY65" fmla="*/ 3502 h 10000"/>
                <a:gd name="connsiteX66" fmla="*/ 8747 w 10000"/>
                <a:gd name="connsiteY66" fmla="*/ 3502 h 10000"/>
                <a:gd name="connsiteX67" fmla="*/ 5208 w 10000"/>
                <a:gd name="connsiteY67" fmla="*/ 3502 h 10000"/>
                <a:gd name="connsiteX68" fmla="*/ 5208 w 10000"/>
                <a:gd name="connsiteY68" fmla="*/ 3006 h 10000"/>
                <a:gd name="connsiteX69" fmla="*/ 8747 w 10000"/>
                <a:gd name="connsiteY69" fmla="*/ 3006 h 10000"/>
                <a:gd name="connsiteX70" fmla="*/ 8747 w 10000"/>
                <a:gd name="connsiteY70" fmla="*/ 3502 h 10000"/>
                <a:gd name="connsiteX71" fmla="*/ 8747 w 10000"/>
                <a:gd name="connsiteY71" fmla="*/ 2004 h 10000"/>
                <a:gd name="connsiteX72" fmla="*/ 8747 w 10000"/>
                <a:gd name="connsiteY72" fmla="*/ 2004 h 10000"/>
                <a:gd name="connsiteX73" fmla="*/ 5208 w 10000"/>
                <a:gd name="connsiteY73" fmla="*/ 2004 h 10000"/>
                <a:gd name="connsiteX74" fmla="*/ 5208 w 10000"/>
                <a:gd name="connsiteY74" fmla="*/ 1503 h 10000"/>
                <a:gd name="connsiteX75" fmla="*/ 8747 w 10000"/>
                <a:gd name="connsiteY75" fmla="*/ 1503 h 10000"/>
                <a:gd name="connsiteX76" fmla="*/ 8747 w 10000"/>
                <a:gd name="connsiteY76" fmla="*/ 2004 h 10000"/>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8742 h 10018"/>
                <a:gd name="connsiteX4" fmla="*/ 6460 w 10000"/>
                <a:gd name="connsiteY4" fmla="*/ 10000 h 10018"/>
                <a:gd name="connsiteX5" fmla="*/ 5931 w 10000"/>
                <a:gd name="connsiteY5" fmla="*/ 9377 h 10018"/>
                <a:gd name="connsiteX6" fmla="*/ 2390 w 10000"/>
                <a:gd name="connsiteY6" fmla="*/ 3684 h 10018"/>
                <a:gd name="connsiteX7" fmla="*/ 2390 w 10000"/>
                <a:gd name="connsiteY7" fmla="*/ 3684 h 10018"/>
                <a:gd name="connsiteX8" fmla="*/ 2288 w 10000"/>
                <a:gd name="connsiteY8" fmla="*/ 3375 h 10018"/>
                <a:gd name="connsiteX9" fmla="*/ 2133 w 10000"/>
                <a:gd name="connsiteY9" fmla="*/ 3252 h 10018"/>
                <a:gd name="connsiteX10" fmla="*/ 2133 w 10000"/>
                <a:gd name="connsiteY10" fmla="*/ 3060 h 10018"/>
                <a:gd name="connsiteX11" fmla="*/ 2244 w 10000"/>
                <a:gd name="connsiteY11" fmla="*/ 2883 h 10018"/>
                <a:gd name="connsiteX12" fmla="*/ 2244 w 10000"/>
                <a:gd name="connsiteY12" fmla="*/ 2750 h 10018"/>
                <a:gd name="connsiteX13" fmla="*/ 2449 w 10000"/>
                <a:gd name="connsiteY13" fmla="*/ 2313 h 10018"/>
                <a:gd name="connsiteX14" fmla="*/ 2968 w 10000"/>
                <a:gd name="connsiteY14" fmla="*/ 2883 h 10018"/>
                <a:gd name="connsiteX15" fmla="*/ 3075 w 10000"/>
                <a:gd name="connsiteY15" fmla="*/ 2883 h 10018"/>
                <a:gd name="connsiteX16" fmla="*/ 3177 w 10000"/>
                <a:gd name="connsiteY16" fmla="*/ 3006 h 10018"/>
                <a:gd name="connsiteX17" fmla="*/ 2919 w 10000"/>
                <a:gd name="connsiteY17" fmla="*/ 3816 h 10018"/>
                <a:gd name="connsiteX18" fmla="*/ 3279 w 10000"/>
                <a:gd name="connsiteY18" fmla="*/ 3816 h 10018"/>
                <a:gd name="connsiteX19" fmla="*/ 3491 w 10000"/>
                <a:gd name="connsiteY19" fmla="*/ 2937 h 10018"/>
                <a:gd name="connsiteX20" fmla="*/ 3491 w 10000"/>
                <a:gd name="connsiteY20" fmla="*/ 2937 h 10018"/>
                <a:gd name="connsiteX21" fmla="*/ 3491 w 10000"/>
                <a:gd name="connsiteY21" fmla="*/ 2937 h 10018"/>
                <a:gd name="connsiteX22" fmla="*/ 3491 w 10000"/>
                <a:gd name="connsiteY22" fmla="*/ 2883 h 10018"/>
                <a:gd name="connsiteX23" fmla="*/ 2808 w 10000"/>
                <a:gd name="connsiteY23" fmla="*/ 1935 h 10018"/>
                <a:gd name="connsiteX24" fmla="*/ 2706 w 10000"/>
                <a:gd name="connsiteY24" fmla="*/ 1812 h 10018"/>
                <a:gd name="connsiteX25" fmla="*/ 1930 w 10000"/>
                <a:gd name="connsiteY25" fmla="*/ 2814 h 10018"/>
                <a:gd name="connsiteX26" fmla="*/ 2390 w 10000"/>
                <a:gd name="connsiteY26" fmla="*/ 3684 h 10018"/>
                <a:gd name="connsiteX27" fmla="*/ 9686 w 10000"/>
                <a:gd name="connsiteY27" fmla="*/ 0 h 10018"/>
                <a:gd name="connsiteX28" fmla="*/ 9686 w 10000"/>
                <a:gd name="connsiteY28" fmla="*/ 0 h 10018"/>
                <a:gd name="connsiteX29" fmla="*/ 262 w 10000"/>
                <a:gd name="connsiteY29" fmla="*/ 0 h 10018"/>
                <a:gd name="connsiteX30" fmla="*/ 0 w 10000"/>
                <a:gd name="connsiteY30" fmla="*/ 314 h 10018"/>
                <a:gd name="connsiteX31" fmla="*/ 0 w 10000"/>
                <a:gd name="connsiteY31" fmla="*/ 7932 h 10018"/>
                <a:gd name="connsiteX32" fmla="*/ 262 w 10000"/>
                <a:gd name="connsiteY32" fmla="*/ 8242 h 10018"/>
                <a:gd name="connsiteX33" fmla="*/ 9686 w 10000"/>
                <a:gd name="connsiteY33" fmla="*/ 8242 h 10018"/>
                <a:gd name="connsiteX34" fmla="*/ 10000 w 10000"/>
                <a:gd name="connsiteY34" fmla="*/ 7932 h 10018"/>
                <a:gd name="connsiteX35" fmla="*/ 10000 w 10000"/>
                <a:gd name="connsiteY35" fmla="*/ 314 h 10018"/>
                <a:gd name="connsiteX36" fmla="*/ 9686 w 10000"/>
                <a:gd name="connsiteY36" fmla="*/ 0 h 10018"/>
                <a:gd name="connsiteX37" fmla="*/ 1253 w 10000"/>
                <a:gd name="connsiteY37" fmla="*/ 1503 h 10018"/>
                <a:gd name="connsiteX38" fmla="*/ 1253 w 10000"/>
                <a:gd name="connsiteY38" fmla="*/ 1503 h 10018"/>
                <a:gd name="connsiteX39" fmla="*/ 4171 w 10000"/>
                <a:gd name="connsiteY39" fmla="*/ 1503 h 10018"/>
                <a:gd name="connsiteX40" fmla="*/ 4171 w 10000"/>
                <a:gd name="connsiteY40" fmla="*/ 4995 h 10018"/>
                <a:gd name="connsiteX41" fmla="*/ 3958 w 10000"/>
                <a:gd name="connsiteY41" fmla="*/ 4995 h 10018"/>
                <a:gd name="connsiteX42" fmla="*/ 3958 w 10000"/>
                <a:gd name="connsiteY42" fmla="*/ 4872 h 10018"/>
                <a:gd name="connsiteX43" fmla="*/ 3594 w 10000"/>
                <a:gd name="connsiteY43" fmla="*/ 4317 h 10018"/>
                <a:gd name="connsiteX44" fmla="*/ 3075 w 10000"/>
                <a:gd name="connsiteY44" fmla="*/ 4062 h 10018"/>
                <a:gd name="connsiteX45" fmla="*/ 2706 w 10000"/>
                <a:gd name="connsiteY45" fmla="*/ 4749 h 10018"/>
                <a:gd name="connsiteX46" fmla="*/ 2288 w 10000"/>
                <a:gd name="connsiteY46" fmla="*/ 4062 h 10018"/>
                <a:gd name="connsiteX47" fmla="*/ 1826 w 10000"/>
                <a:gd name="connsiteY47" fmla="*/ 4317 h 10018"/>
                <a:gd name="connsiteX48" fmla="*/ 1410 w 10000"/>
                <a:gd name="connsiteY48" fmla="*/ 4872 h 10018"/>
                <a:gd name="connsiteX49" fmla="*/ 1410 w 10000"/>
                <a:gd name="connsiteY49" fmla="*/ 4995 h 10018"/>
                <a:gd name="connsiteX50" fmla="*/ 1253 w 10000"/>
                <a:gd name="connsiteY50" fmla="*/ 4995 h 10018"/>
                <a:gd name="connsiteX51" fmla="*/ 1253 w 10000"/>
                <a:gd name="connsiteY51" fmla="*/ 1503 h 10018"/>
                <a:gd name="connsiteX52" fmla="*/ 8747 w 10000"/>
                <a:gd name="connsiteY52" fmla="*/ 6498 h 10018"/>
                <a:gd name="connsiteX53" fmla="*/ 8747 w 10000"/>
                <a:gd name="connsiteY53" fmla="*/ 6498 h 10018"/>
                <a:gd name="connsiteX54" fmla="*/ 1253 w 10000"/>
                <a:gd name="connsiteY54" fmla="*/ 6498 h 10018"/>
                <a:gd name="connsiteX55" fmla="*/ 1253 w 10000"/>
                <a:gd name="connsiteY55" fmla="*/ 5997 h 10018"/>
                <a:gd name="connsiteX56" fmla="*/ 8747 w 10000"/>
                <a:gd name="connsiteY56" fmla="*/ 5997 h 10018"/>
                <a:gd name="connsiteX57" fmla="*/ 8747 w 10000"/>
                <a:gd name="connsiteY57" fmla="*/ 6498 h 10018"/>
                <a:gd name="connsiteX58" fmla="*/ 8747 w 10000"/>
                <a:gd name="connsiteY58" fmla="*/ 4995 h 10018"/>
                <a:gd name="connsiteX59" fmla="*/ 8747 w 10000"/>
                <a:gd name="connsiteY59" fmla="*/ 4995 h 10018"/>
                <a:gd name="connsiteX60" fmla="*/ 5208 w 10000"/>
                <a:gd name="connsiteY60" fmla="*/ 4995 h 10018"/>
                <a:gd name="connsiteX61" fmla="*/ 5208 w 10000"/>
                <a:gd name="connsiteY61" fmla="*/ 4494 h 10018"/>
                <a:gd name="connsiteX62" fmla="*/ 8747 w 10000"/>
                <a:gd name="connsiteY62" fmla="*/ 4494 h 10018"/>
                <a:gd name="connsiteX63" fmla="*/ 8747 w 10000"/>
                <a:gd name="connsiteY63" fmla="*/ 4995 h 10018"/>
                <a:gd name="connsiteX64" fmla="*/ 8747 w 10000"/>
                <a:gd name="connsiteY64" fmla="*/ 3502 h 10018"/>
                <a:gd name="connsiteX65" fmla="*/ 8747 w 10000"/>
                <a:gd name="connsiteY65" fmla="*/ 3502 h 10018"/>
                <a:gd name="connsiteX66" fmla="*/ 5208 w 10000"/>
                <a:gd name="connsiteY66" fmla="*/ 3502 h 10018"/>
                <a:gd name="connsiteX67" fmla="*/ 5208 w 10000"/>
                <a:gd name="connsiteY67" fmla="*/ 3006 h 10018"/>
                <a:gd name="connsiteX68" fmla="*/ 8747 w 10000"/>
                <a:gd name="connsiteY68" fmla="*/ 3006 h 10018"/>
                <a:gd name="connsiteX69" fmla="*/ 8747 w 10000"/>
                <a:gd name="connsiteY69" fmla="*/ 3502 h 10018"/>
                <a:gd name="connsiteX70" fmla="*/ 8747 w 10000"/>
                <a:gd name="connsiteY70" fmla="*/ 2004 h 10018"/>
                <a:gd name="connsiteX71" fmla="*/ 8747 w 10000"/>
                <a:gd name="connsiteY71" fmla="*/ 2004 h 10018"/>
                <a:gd name="connsiteX72" fmla="*/ 5208 w 10000"/>
                <a:gd name="connsiteY72" fmla="*/ 2004 h 10018"/>
                <a:gd name="connsiteX73" fmla="*/ 5208 w 10000"/>
                <a:gd name="connsiteY73" fmla="*/ 1503 h 10018"/>
                <a:gd name="connsiteX74" fmla="*/ 8747 w 10000"/>
                <a:gd name="connsiteY74" fmla="*/ 1503 h 10018"/>
                <a:gd name="connsiteX75" fmla="*/ 8747 w 10000"/>
                <a:gd name="connsiteY75" fmla="*/ 2004 h 10018"/>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10000 h 10018"/>
                <a:gd name="connsiteX4" fmla="*/ 5931 w 10000"/>
                <a:gd name="connsiteY4" fmla="*/ 9377 h 10018"/>
                <a:gd name="connsiteX5" fmla="*/ 2390 w 10000"/>
                <a:gd name="connsiteY5" fmla="*/ 3684 h 10018"/>
                <a:gd name="connsiteX6" fmla="*/ 2390 w 10000"/>
                <a:gd name="connsiteY6" fmla="*/ 3684 h 10018"/>
                <a:gd name="connsiteX7" fmla="*/ 2288 w 10000"/>
                <a:gd name="connsiteY7" fmla="*/ 3375 h 10018"/>
                <a:gd name="connsiteX8" fmla="*/ 2133 w 10000"/>
                <a:gd name="connsiteY8" fmla="*/ 3252 h 10018"/>
                <a:gd name="connsiteX9" fmla="*/ 2133 w 10000"/>
                <a:gd name="connsiteY9" fmla="*/ 3060 h 10018"/>
                <a:gd name="connsiteX10" fmla="*/ 2244 w 10000"/>
                <a:gd name="connsiteY10" fmla="*/ 2883 h 10018"/>
                <a:gd name="connsiteX11" fmla="*/ 2244 w 10000"/>
                <a:gd name="connsiteY11" fmla="*/ 2750 h 10018"/>
                <a:gd name="connsiteX12" fmla="*/ 2449 w 10000"/>
                <a:gd name="connsiteY12" fmla="*/ 2313 h 10018"/>
                <a:gd name="connsiteX13" fmla="*/ 2968 w 10000"/>
                <a:gd name="connsiteY13" fmla="*/ 2883 h 10018"/>
                <a:gd name="connsiteX14" fmla="*/ 3075 w 10000"/>
                <a:gd name="connsiteY14" fmla="*/ 2883 h 10018"/>
                <a:gd name="connsiteX15" fmla="*/ 3177 w 10000"/>
                <a:gd name="connsiteY15" fmla="*/ 3006 h 10018"/>
                <a:gd name="connsiteX16" fmla="*/ 2919 w 10000"/>
                <a:gd name="connsiteY16" fmla="*/ 3816 h 10018"/>
                <a:gd name="connsiteX17" fmla="*/ 3279 w 10000"/>
                <a:gd name="connsiteY17" fmla="*/ 3816 h 10018"/>
                <a:gd name="connsiteX18" fmla="*/ 3491 w 10000"/>
                <a:gd name="connsiteY18" fmla="*/ 2937 h 10018"/>
                <a:gd name="connsiteX19" fmla="*/ 3491 w 10000"/>
                <a:gd name="connsiteY19" fmla="*/ 2937 h 10018"/>
                <a:gd name="connsiteX20" fmla="*/ 3491 w 10000"/>
                <a:gd name="connsiteY20" fmla="*/ 2937 h 10018"/>
                <a:gd name="connsiteX21" fmla="*/ 3491 w 10000"/>
                <a:gd name="connsiteY21" fmla="*/ 2883 h 10018"/>
                <a:gd name="connsiteX22" fmla="*/ 2808 w 10000"/>
                <a:gd name="connsiteY22" fmla="*/ 1935 h 10018"/>
                <a:gd name="connsiteX23" fmla="*/ 2706 w 10000"/>
                <a:gd name="connsiteY23" fmla="*/ 1812 h 10018"/>
                <a:gd name="connsiteX24" fmla="*/ 1930 w 10000"/>
                <a:gd name="connsiteY24" fmla="*/ 2814 h 10018"/>
                <a:gd name="connsiteX25" fmla="*/ 2390 w 10000"/>
                <a:gd name="connsiteY25" fmla="*/ 3684 h 10018"/>
                <a:gd name="connsiteX26" fmla="*/ 9686 w 10000"/>
                <a:gd name="connsiteY26" fmla="*/ 0 h 10018"/>
                <a:gd name="connsiteX27" fmla="*/ 9686 w 10000"/>
                <a:gd name="connsiteY27" fmla="*/ 0 h 10018"/>
                <a:gd name="connsiteX28" fmla="*/ 262 w 10000"/>
                <a:gd name="connsiteY28" fmla="*/ 0 h 10018"/>
                <a:gd name="connsiteX29" fmla="*/ 0 w 10000"/>
                <a:gd name="connsiteY29" fmla="*/ 314 h 10018"/>
                <a:gd name="connsiteX30" fmla="*/ 0 w 10000"/>
                <a:gd name="connsiteY30" fmla="*/ 7932 h 10018"/>
                <a:gd name="connsiteX31" fmla="*/ 262 w 10000"/>
                <a:gd name="connsiteY31" fmla="*/ 8242 h 10018"/>
                <a:gd name="connsiteX32" fmla="*/ 9686 w 10000"/>
                <a:gd name="connsiteY32" fmla="*/ 8242 h 10018"/>
                <a:gd name="connsiteX33" fmla="*/ 10000 w 10000"/>
                <a:gd name="connsiteY33" fmla="*/ 7932 h 10018"/>
                <a:gd name="connsiteX34" fmla="*/ 10000 w 10000"/>
                <a:gd name="connsiteY34" fmla="*/ 314 h 10018"/>
                <a:gd name="connsiteX35" fmla="*/ 9686 w 10000"/>
                <a:gd name="connsiteY35" fmla="*/ 0 h 10018"/>
                <a:gd name="connsiteX36" fmla="*/ 1253 w 10000"/>
                <a:gd name="connsiteY36" fmla="*/ 1503 h 10018"/>
                <a:gd name="connsiteX37" fmla="*/ 1253 w 10000"/>
                <a:gd name="connsiteY37" fmla="*/ 1503 h 10018"/>
                <a:gd name="connsiteX38" fmla="*/ 4171 w 10000"/>
                <a:gd name="connsiteY38" fmla="*/ 1503 h 10018"/>
                <a:gd name="connsiteX39" fmla="*/ 4171 w 10000"/>
                <a:gd name="connsiteY39" fmla="*/ 4995 h 10018"/>
                <a:gd name="connsiteX40" fmla="*/ 3958 w 10000"/>
                <a:gd name="connsiteY40" fmla="*/ 4995 h 10018"/>
                <a:gd name="connsiteX41" fmla="*/ 3958 w 10000"/>
                <a:gd name="connsiteY41" fmla="*/ 4872 h 10018"/>
                <a:gd name="connsiteX42" fmla="*/ 3594 w 10000"/>
                <a:gd name="connsiteY42" fmla="*/ 4317 h 10018"/>
                <a:gd name="connsiteX43" fmla="*/ 3075 w 10000"/>
                <a:gd name="connsiteY43" fmla="*/ 4062 h 10018"/>
                <a:gd name="connsiteX44" fmla="*/ 2706 w 10000"/>
                <a:gd name="connsiteY44" fmla="*/ 4749 h 10018"/>
                <a:gd name="connsiteX45" fmla="*/ 2288 w 10000"/>
                <a:gd name="connsiteY45" fmla="*/ 4062 h 10018"/>
                <a:gd name="connsiteX46" fmla="*/ 1826 w 10000"/>
                <a:gd name="connsiteY46" fmla="*/ 4317 h 10018"/>
                <a:gd name="connsiteX47" fmla="*/ 1410 w 10000"/>
                <a:gd name="connsiteY47" fmla="*/ 4872 h 10018"/>
                <a:gd name="connsiteX48" fmla="*/ 1410 w 10000"/>
                <a:gd name="connsiteY48" fmla="*/ 4995 h 10018"/>
                <a:gd name="connsiteX49" fmla="*/ 1253 w 10000"/>
                <a:gd name="connsiteY49" fmla="*/ 4995 h 10018"/>
                <a:gd name="connsiteX50" fmla="*/ 1253 w 10000"/>
                <a:gd name="connsiteY50" fmla="*/ 1503 h 10018"/>
                <a:gd name="connsiteX51" fmla="*/ 8747 w 10000"/>
                <a:gd name="connsiteY51" fmla="*/ 6498 h 10018"/>
                <a:gd name="connsiteX52" fmla="*/ 8747 w 10000"/>
                <a:gd name="connsiteY52" fmla="*/ 6498 h 10018"/>
                <a:gd name="connsiteX53" fmla="*/ 1253 w 10000"/>
                <a:gd name="connsiteY53" fmla="*/ 6498 h 10018"/>
                <a:gd name="connsiteX54" fmla="*/ 1253 w 10000"/>
                <a:gd name="connsiteY54" fmla="*/ 5997 h 10018"/>
                <a:gd name="connsiteX55" fmla="*/ 8747 w 10000"/>
                <a:gd name="connsiteY55" fmla="*/ 5997 h 10018"/>
                <a:gd name="connsiteX56" fmla="*/ 8747 w 10000"/>
                <a:gd name="connsiteY56" fmla="*/ 6498 h 10018"/>
                <a:gd name="connsiteX57" fmla="*/ 8747 w 10000"/>
                <a:gd name="connsiteY57" fmla="*/ 4995 h 10018"/>
                <a:gd name="connsiteX58" fmla="*/ 8747 w 10000"/>
                <a:gd name="connsiteY58" fmla="*/ 4995 h 10018"/>
                <a:gd name="connsiteX59" fmla="*/ 5208 w 10000"/>
                <a:gd name="connsiteY59" fmla="*/ 4995 h 10018"/>
                <a:gd name="connsiteX60" fmla="*/ 5208 w 10000"/>
                <a:gd name="connsiteY60" fmla="*/ 4494 h 10018"/>
                <a:gd name="connsiteX61" fmla="*/ 8747 w 10000"/>
                <a:gd name="connsiteY61" fmla="*/ 4494 h 10018"/>
                <a:gd name="connsiteX62" fmla="*/ 8747 w 10000"/>
                <a:gd name="connsiteY62" fmla="*/ 4995 h 10018"/>
                <a:gd name="connsiteX63" fmla="*/ 8747 w 10000"/>
                <a:gd name="connsiteY63" fmla="*/ 3502 h 10018"/>
                <a:gd name="connsiteX64" fmla="*/ 8747 w 10000"/>
                <a:gd name="connsiteY64" fmla="*/ 3502 h 10018"/>
                <a:gd name="connsiteX65" fmla="*/ 5208 w 10000"/>
                <a:gd name="connsiteY65" fmla="*/ 3502 h 10018"/>
                <a:gd name="connsiteX66" fmla="*/ 5208 w 10000"/>
                <a:gd name="connsiteY66" fmla="*/ 3006 h 10018"/>
                <a:gd name="connsiteX67" fmla="*/ 8747 w 10000"/>
                <a:gd name="connsiteY67" fmla="*/ 3006 h 10018"/>
                <a:gd name="connsiteX68" fmla="*/ 8747 w 10000"/>
                <a:gd name="connsiteY68" fmla="*/ 3502 h 10018"/>
                <a:gd name="connsiteX69" fmla="*/ 8747 w 10000"/>
                <a:gd name="connsiteY69" fmla="*/ 2004 h 10018"/>
                <a:gd name="connsiteX70" fmla="*/ 8747 w 10000"/>
                <a:gd name="connsiteY70" fmla="*/ 2004 h 10018"/>
                <a:gd name="connsiteX71" fmla="*/ 5208 w 10000"/>
                <a:gd name="connsiteY71" fmla="*/ 2004 h 10018"/>
                <a:gd name="connsiteX72" fmla="*/ 5208 w 10000"/>
                <a:gd name="connsiteY72" fmla="*/ 1503 h 10018"/>
                <a:gd name="connsiteX73" fmla="*/ 8747 w 10000"/>
                <a:gd name="connsiteY73" fmla="*/ 1503 h 10018"/>
                <a:gd name="connsiteX74" fmla="*/ 8747 w 10000"/>
                <a:gd name="connsiteY74" fmla="*/ 2004 h 10018"/>
                <a:gd name="connsiteX0" fmla="*/ 5931 w 10000"/>
                <a:gd name="connsiteY0" fmla="*/ 9377 h 9759"/>
                <a:gd name="connsiteX1" fmla="*/ 6460 w 10000"/>
                <a:gd name="connsiteY1" fmla="*/ 9745 h 9759"/>
                <a:gd name="connsiteX2" fmla="*/ 6460 w 10000"/>
                <a:gd name="connsiteY2" fmla="*/ 8742 h 9759"/>
                <a:gd name="connsiteX3" fmla="*/ 5931 w 10000"/>
                <a:gd name="connsiteY3" fmla="*/ 9377 h 9759"/>
                <a:gd name="connsiteX4" fmla="*/ 2390 w 10000"/>
                <a:gd name="connsiteY4" fmla="*/ 3684 h 9759"/>
                <a:gd name="connsiteX5" fmla="*/ 2390 w 10000"/>
                <a:gd name="connsiteY5" fmla="*/ 3684 h 9759"/>
                <a:gd name="connsiteX6" fmla="*/ 2288 w 10000"/>
                <a:gd name="connsiteY6" fmla="*/ 3375 h 9759"/>
                <a:gd name="connsiteX7" fmla="*/ 2133 w 10000"/>
                <a:gd name="connsiteY7" fmla="*/ 3252 h 9759"/>
                <a:gd name="connsiteX8" fmla="*/ 2133 w 10000"/>
                <a:gd name="connsiteY8" fmla="*/ 3060 h 9759"/>
                <a:gd name="connsiteX9" fmla="*/ 2244 w 10000"/>
                <a:gd name="connsiteY9" fmla="*/ 2883 h 9759"/>
                <a:gd name="connsiteX10" fmla="*/ 2244 w 10000"/>
                <a:gd name="connsiteY10" fmla="*/ 2750 h 9759"/>
                <a:gd name="connsiteX11" fmla="*/ 2449 w 10000"/>
                <a:gd name="connsiteY11" fmla="*/ 2313 h 9759"/>
                <a:gd name="connsiteX12" fmla="*/ 2968 w 10000"/>
                <a:gd name="connsiteY12" fmla="*/ 2883 h 9759"/>
                <a:gd name="connsiteX13" fmla="*/ 3075 w 10000"/>
                <a:gd name="connsiteY13" fmla="*/ 2883 h 9759"/>
                <a:gd name="connsiteX14" fmla="*/ 3177 w 10000"/>
                <a:gd name="connsiteY14" fmla="*/ 3006 h 9759"/>
                <a:gd name="connsiteX15" fmla="*/ 2919 w 10000"/>
                <a:gd name="connsiteY15" fmla="*/ 3816 h 9759"/>
                <a:gd name="connsiteX16" fmla="*/ 3279 w 10000"/>
                <a:gd name="connsiteY16" fmla="*/ 3816 h 9759"/>
                <a:gd name="connsiteX17" fmla="*/ 3491 w 10000"/>
                <a:gd name="connsiteY17" fmla="*/ 2937 h 9759"/>
                <a:gd name="connsiteX18" fmla="*/ 3491 w 10000"/>
                <a:gd name="connsiteY18" fmla="*/ 2937 h 9759"/>
                <a:gd name="connsiteX19" fmla="*/ 3491 w 10000"/>
                <a:gd name="connsiteY19" fmla="*/ 2937 h 9759"/>
                <a:gd name="connsiteX20" fmla="*/ 3491 w 10000"/>
                <a:gd name="connsiteY20" fmla="*/ 2883 h 9759"/>
                <a:gd name="connsiteX21" fmla="*/ 2808 w 10000"/>
                <a:gd name="connsiteY21" fmla="*/ 1935 h 9759"/>
                <a:gd name="connsiteX22" fmla="*/ 2706 w 10000"/>
                <a:gd name="connsiteY22" fmla="*/ 1812 h 9759"/>
                <a:gd name="connsiteX23" fmla="*/ 1930 w 10000"/>
                <a:gd name="connsiteY23" fmla="*/ 2814 h 9759"/>
                <a:gd name="connsiteX24" fmla="*/ 2390 w 10000"/>
                <a:gd name="connsiteY24" fmla="*/ 3684 h 9759"/>
                <a:gd name="connsiteX25" fmla="*/ 9686 w 10000"/>
                <a:gd name="connsiteY25" fmla="*/ 0 h 9759"/>
                <a:gd name="connsiteX26" fmla="*/ 9686 w 10000"/>
                <a:gd name="connsiteY26" fmla="*/ 0 h 9759"/>
                <a:gd name="connsiteX27" fmla="*/ 262 w 10000"/>
                <a:gd name="connsiteY27" fmla="*/ 0 h 9759"/>
                <a:gd name="connsiteX28" fmla="*/ 0 w 10000"/>
                <a:gd name="connsiteY28" fmla="*/ 314 h 9759"/>
                <a:gd name="connsiteX29" fmla="*/ 0 w 10000"/>
                <a:gd name="connsiteY29" fmla="*/ 7932 h 9759"/>
                <a:gd name="connsiteX30" fmla="*/ 262 w 10000"/>
                <a:gd name="connsiteY30" fmla="*/ 8242 h 9759"/>
                <a:gd name="connsiteX31" fmla="*/ 9686 w 10000"/>
                <a:gd name="connsiteY31" fmla="*/ 8242 h 9759"/>
                <a:gd name="connsiteX32" fmla="*/ 10000 w 10000"/>
                <a:gd name="connsiteY32" fmla="*/ 7932 h 9759"/>
                <a:gd name="connsiteX33" fmla="*/ 10000 w 10000"/>
                <a:gd name="connsiteY33" fmla="*/ 314 h 9759"/>
                <a:gd name="connsiteX34" fmla="*/ 9686 w 10000"/>
                <a:gd name="connsiteY34" fmla="*/ 0 h 9759"/>
                <a:gd name="connsiteX35" fmla="*/ 1253 w 10000"/>
                <a:gd name="connsiteY35" fmla="*/ 1503 h 9759"/>
                <a:gd name="connsiteX36" fmla="*/ 1253 w 10000"/>
                <a:gd name="connsiteY36" fmla="*/ 1503 h 9759"/>
                <a:gd name="connsiteX37" fmla="*/ 4171 w 10000"/>
                <a:gd name="connsiteY37" fmla="*/ 1503 h 9759"/>
                <a:gd name="connsiteX38" fmla="*/ 4171 w 10000"/>
                <a:gd name="connsiteY38" fmla="*/ 4995 h 9759"/>
                <a:gd name="connsiteX39" fmla="*/ 3958 w 10000"/>
                <a:gd name="connsiteY39" fmla="*/ 4995 h 9759"/>
                <a:gd name="connsiteX40" fmla="*/ 3958 w 10000"/>
                <a:gd name="connsiteY40" fmla="*/ 4872 h 9759"/>
                <a:gd name="connsiteX41" fmla="*/ 3594 w 10000"/>
                <a:gd name="connsiteY41" fmla="*/ 4317 h 9759"/>
                <a:gd name="connsiteX42" fmla="*/ 3075 w 10000"/>
                <a:gd name="connsiteY42" fmla="*/ 4062 h 9759"/>
                <a:gd name="connsiteX43" fmla="*/ 2706 w 10000"/>
                <a:gd name="connsiteY43" fmla="*/ 4749 h 9759"/>
                <a:gd name="connsiteX44" fmla="*/ 2288 w 10000"/>
                <a:gd name="connsiteY44" fmla="*/ 4062 h 9759"/>
                <a:gd name="connsiteX45" fmla="*/ 1826 w 10000"/>
                <a:gd name="connsiteY45" fmla="*/ 4317 h 9759"/>
                <a:gd name="connsiteX46" fmla="*/ 1410 w 10000"/>
                <a:gd name="connsiteY46" fmla="*/ 4872 h 9759"/>
                <a:gd name="connsiteX47" fmla="*/ 1410 w 10000"/>
                <a:gd name="connsiteY47" fmla="*/ 4995 h 9759"/>
                <a:gd name="connsiteX48" fmla="*/ 1253 w 10000"/>
                <a:gd name="connsiteY48" fmla="*/ 4995 h 9759"/>
                <a:gd name="connsiteX49" fmla="*/ 1253 w 10000"/>
                <a:gd name="connsiteY49" fmla="*/ 1503 h 9759"/>
                <a:gd name="connsiteX50" fmla="*/ 8747 w 10000"/>
                <a:gd name="connsiteY50" fmla="*/ 6498 h 9759"/>
                <a:gd name="connsiteX51" fmla="*/ 8747 w 10000"/>
                <a:gd name="connsiteY51" fmla="*/ 6498 h 9759"/>
                <a:gd name="connsiteX52" fmla="*/ 1253 w 10000"/>
                <a:gd name="connsiteY52" fmla="*/ 6498 h 9759"/>
                <a:gd name="connsiteX53" fmla="*/ 1253 w 10000"/>
                <a:gd name="connsiteY53" fmla="*/ 5997 h 9759"/>
                <a:gd name="connsiteX54" fmla="*/ 8747 w 10000"/>
                <a:gd name="connsiteY54" fmla="*/ 5997 h 9759"/>
                <a:gd name="connsiteX55" fmla="*/ 8747 w 10000"/>
                <a:gd name="connsiteY55" fmla="*/ 6498 h 9759"/>
                <a:gd name="connsiteX56" fmla="*/ 8747 w 10000"/>
                <a:gd name="connsiteY56" fmla="*/ 4995 h 9759"/>
                <a:gd name="connsiteX57" fmla="*/ 8747 w 10000"/>
                <a:gd name="connsiteY57" fmla="*/ 4995 h 9759"/>
                <a:gd name="connsiteX58" fmla="*/ 5208 w 10000"/>
                <a:gd name="connsiteY58" fmla="*/ 4995 h 9759"/>
                <a:gd name="connsiteX59" fmla="*/ 5208 w 10000"/>
                <a:gd name="connsiteY59" fmla="*/ 4494 h 9759"/>
                <a:gd name="connsiteX60" fmla="*/ 8747 w 10000"/>
                <a:gd name="connsiteY60" fmla="*/ 4494 h 9759"/>
                <a:gd name="connsiteX61" fmla="*/ 8747 w 10000"/>
                <a:gd name="connsiteY61" fmla="*/ 4995 h 9759"/>
                <a:gd name="connsiteX62" fmla="*/ 8747 w 10000"/>
                <a:gd name="connsiteY62" fmla="*/ 3502 h 9759"/>
                <a:gd name="connsiteX63" fmla="*/ 8747 w 10000"/>
                <a:gd name="connsiteY63" fmla="*/ 3502 h 9759"/>
                <a:gd name="connsiteX64" fmla="*/ 5208 w 10000"/>
                <a:gd name="connsiteY64" fmla="*/ 3502 h 9759"/>
                <a:gd name="connsiteX65" fmla="*/ 5208 w 10000"/>
                <a:gd name="connsiteY65" fmla="*/ 3006 h 9759"/>
                <a:gd name="connsiteX66" fmla="*/ 8747 w 10000"/>
                <a:gd name="connsiteY66" fmla="*/ 3006 h 9759"/>
                <a:gd name="connsiteX67" fmla="*/ 8747 w 10000"/>
                <a:gd name="connsiteY67" fmla="*/ 3502 h 9759"/>
                <a:gd name="connsiteX68" fmla="*/ 8747 w 10000"/>
                <a:gd name="connsiteY68" fmla="*/ 2004 h 9759"/>
                <a:gd name="connsiteX69" fmla="*/ 8747 w 10000"/>
                <a:gd name="connsiteY69" fmla="*/ 2004 h 9759"/>
                <a:gd name="connsiteX70" fmla="*/ 5208 w 10000"/>
                <a:gd name="connsiteY70" fmla="*/ 2004 h 9759"/>
                <a:gd name="connsiteX71" fmla="*/ 5208 w 10000"/>
                <a:gd name="connsiteY71" fmla="*/ 1503 h 9759"/>
                <a:gd name="connsiteX72" fmla="*/ 8747 w 10000"/>
                <a:gd name="connsiteY72" fmla="*/ 1503 h 9759"/>
                <a:gd name="connsiteX73" fmla="*/ 8747 w 10000"/>
                <a:gd name="connsiteY73" fmla="*/ 2004 h 9759"/>
                <a:gd name="connsiteX0" fmla="*/ 5931 w 10000"/>
                <a:gd name="connsiteY0" fmla="*/ 9609 h 9609"/>
                <a:gd name="connsiteX1" fmla="*/ 6460 w 10000"/>
                <a:gd name="connsiteY1" fmla="*/ 8958 h 9609"/>
                <a:gd name="connsiteX2" fmla="*/ 5931 w 10000"/>
                <a:gd name="connsiteY2" fmla="*/ 9609 h 9609"/>
                <a:gd name="connsiteX3" fmla="*/ 2390 w 10000"/>
                <a:gd name="connsiteY3" fmla="*/ 3775 h 9609"/>
                <a:gd name="connsiteX4" fmla="*/ 2390 w 10000"/>
                <a:gd name="connsiteY4" fmla="*/ 3775 h 9609"/>
                <a:gd name="connsiteX5" fmla="*/ 2288 w 10000"/>
                <a:gd name="connsiteY5" fmla="*/ 3458 h 9609"/>
                <a:gd name="connsiteX6" fmla="*/ 2133 w 10000"/>
                <a:gd name="connsiteY6" fmla="*/ 3332 h 9609"/>
                <a:gd name="connsiteX7" fmla="*/ 2133 w 10000"/>
                <a:gd name="connsiteY7" fmla="*/ 3136 h 9609"/>
                <a:gd name="connsiteX8" fmla="*/ 2244 w 10000"/>
                <a:gd name="connsiteY8" fmla="*/ 2954 h 9609"/>
                <a:gd name="connsiteX9" fmla="*/ 2244 w 10000"/>
                <a:gd name="connsiteY9" fmla="*/ 2818 h 9609"/>
                <a:gd name="connsiteX10" fmla="*/ 2449 w 10000"/>
                <a:gd name="connsiteY10" fmla="*/ 2370 h 9609"/>
                <a:gd name="connsiteX11" fmla="*/ 2968 w 10000"/>
                <a:gd name="connsiteY11" fmla="*/ 2954 h 9609"/>
                <a:gd name="connsiteX12" fmla="*/ 3075 w 10000"/>
                <a:gd name="connsiteY12" fmla="*/ 2954 h 9609"/>
                <a:gd name="connsiteX13" fmla="*/ 3177 w 10000"/>
                <a:gd name="connsiteY13" fmla="*/ 3080 h 9609"/>
                <a:gd name="connsiteX14" fmla="*/ 2919 w 10000"/>
                <a:gd name="connsiteY14" fmla="*/ 3910 h 9609"/>
                <a:gd name="connsiteX15" fmla="*/ 3279 w 10000"/>
                <a:gd name="connsiteY15" fmla="*/ 3910 h 9609"/>
                <a:gd name="connsiteX16" fmla="*/ 3491 w 10000"/>
                <a:gd name="connsiteY16" fmla="*/ 3010 h 9609"/>
                <a:gd name="connsiteX17" fmla="*/ 3491 w 10000"/>
                <a:gd name="connsiteY17" fmla="*/ 3010 h 9609"/>
                <a:gd name="connsiteX18" fmla="*/ 3491 w 10000"/>
                <a:gd name="connsiteY18" fmla="*/ 3010 h 9609"/>
                <a:gd name="connsiteX19" fmla="*/ 3491 w 10000"/>
                <a:gd name="connsiteY19" fmla="*/ 2954 h 9609"/>
                <a:gd name="connsiteX20" fmla="*/ 2808 w 10000"/>
                <a:gd name="connsiteY20" fmla="*/ 1983 h 9609"/>
                <a:gd name="connsiteX21" fmla="*/ 2706 w 10000"/>
                <a:gd name="connsiteY21" fmla="*/ 1857 h 9609"/>
                <a:gd name="connsiteX22" fmla="*/ 1930 w 10000"/>
                <a:gd name="connsiteY22" fmla="*/ 2883 h 9609"/>
                <a:gd name="connsiteX23" fmla="*/ 2390 w 10000"/>
                <a:gd name="connsiteY23" fmla="*/ 3775 h 9609"/>
                <a:gd name="connsiteX24" fmla="*/ 9686 w 10000"/>
                <a:gd name="connsiteY24" fmla="*/ 0 h 9609"/>
                <a:gd name="connsiteX25" fmla="*/ 9686 w 10000"/>
                <a:gd name="connsiteY25" fmla="*/ 0 h 9609"/>
                <a:gd name="connsiteX26" fmla="*/ 262 w 10000"/>
                <a:gd name="connsiteY26" fmla="*/ 0 h 9609"/>
                <a:gd name="connsiteX27" fmla="*/ 0 w 10000"/>
                <a:gd name="connsiteY27" fmla="*/ 322 h 9609"/>
                <a:gd name="connsiteX28" fmla="*/ 0 w 10000"/>
                <a:gd name="connsiteY28" fmla="*/ 8128 h 9609"/>
                <a:gd name="connsiteX29" fmla="*/ 262 w 10000"/>
                <a:gd name="connsiteY29" fmla="*/ 8446 h 9609"/>
                <a:gd name="connsiteX30" fmla="*/ 9686 w 10000"/>
                <a:gd name="connsiteY30" fmla="*/ 8446 h 9609"/>
                <a:gd name="connsiteX31" fmla="*/ 10000 w 10000"/>
                <a:gd name="connsiteY31" fmla="*/ 8128 h 9609"/>
                <a:gd name="connsiteX32" fmla="*/ 10000 w 10000"/>
                <a:gd name="connsiteY32" fmla="*/ 322 h 9609"/>
                <a:gd name="connsiteX33" fmla="*/ 9686 w 10000"/>
                <a:gd name="connsiteY33" fmla="*/ 0 h 9609"/>
                <a:gd name="connsiteX34" fmla="*/ 1253 w 10000"/>
                <a:gd name="connsiteY34" fmla="*/ 1540 h 9609"/>
                <a:gd name="connsiteX35" fmla="*/ 1253 w 10000"/>
                <a:gd name="connsiteY35" fmla="*/ 1540 h 9609"/>
                <a:gd name="connsiteX36" fmla="*/ 4171 w 10000"/>
                <a:gd name="connsiteY36" fmla="*/ 1540 h 9609"/>
                <a:gd name="connsiteX37" fmla="*/ 4171 w 10000"/>
                <a:gd name="connsiteY37" fmla="*/ 5118 h 9609"/>
                <a:gd name="connsiteX38" fmla="*/ 3958 w 10000"/>
                <a:gd name="connsiteY38" fmla="*/ 5118 h 9609"/>
                <a:gd name="connsiteX39" fmla="*/ 3958 w 10000"/>
                <a:gd name="connsiteY39" fmla="*/ 4992 h 9609"/>
                <a:gd name="connsiteX40" fmla="*/ 3594 w 10000"/>
                <a:gd name="connsiteY40" fmla="*/ 4424 h 9609"/>
                <a:gd name="connsiteX41" fmla="*/ 3075 w 10000"/>
                <a:gd name="connsiteY41" fmla="*/ 4162 h 9609"/>
                <a:gd name="connsiteX42" fmla="*/ 2706 w 10000"/>
                <a:gd name="connsiteY42" fmla="*/ 4866 h 9609"/>
                <a:gd name="connsiteX43" fmla="*/ 2288 w 10000"/>
                <a:gd name="connsiteY43" fmla="*/ 4162 h 9609"/>
                <a:gd name="connsiteX44" fmla="*/ 1826 w 10000"/>
                <a:gd name="connsiteY44" fmla="*/ 4424 h 9609"/>
                <a:gd name="connsiteX45" fmla="*/ 1410 w 10000"/>
                <a:gd name="connsiteY45" fmla="*/ 4992 h 9609"/>
                <a:gd name="connsiteX46" fmla="*/ 1410 w 10000"/>
                <a:gd name="connsiteY46" fmla="*/ 5118 h 9609"/>
                <a:gd name="connsiteX47" fmla="*/ 1253 w 10000"/>
                <a:gd name="connsiteY47" fmla="*/ 5118 h 9609"/>
                <a:gd name="connsiteX48" fmla="*/ 1253 w 10000"/>
                <a:gd name="connsiteY48" fmla="*/ 1540 h 9609"/>
                <a:gd name="connsiteX49" fmla="*/ 8747 w 10000"/>
                <a:gd name="connsiteY49" fmla="*/ 6658 h 9609"/>
                <a:gd name="connsiteX50" fmla="*/ 8747 w 10000"/>
                <a:gd name="connsiteY50" fmla="*/ 6658 h 9609"/>
                <a:gd name="connsiteX51" fmla="*/ 1253 w 10000"/>
                <a:gd name="connsiteY51" fmla="*/ 6658 h 9609"/>
                <a:gd name="connsiteX52" fmla="*/ 1253 w 10000"/>
                <a:gd name="connsiteY52" fmla="*/ 6145 h 9609"/>
                <a:gd name="connsiteX53" fmla="*/ 8747 w 10000"/>
                <a:gd name="connsiteY53" fmla="*/ 6145 h 9609"/>
                <a:gd name="connsiteX54" fmla="*/ 8747 w 10000"/>
                <a:gd name="connsiteY54" fmla="*/ 6658 h 9609"/>
                <a:gd name="connsiteX55" fmla="*/ 8747 w 10000"/>
                <a:gd name="connsiteY55" fmla="*/ 5118 h 9609"/>
                <a:gd name="connsiteX56" fmla="*/ 8747 w 10000"/>
                <a:gd name="connsiteY56" fmla="*/ 5118 h 9609"/>
                <a:gd name="connsiteX57" fmla="*/ 5208 w 10000"/>
                <a:gd name="connsiteY57" fmla="*/ 5118 h 9609"/>
                <a:gd name="connsiteX58" fmla="*/ 5208 w 10000"/>
                <a:gd name="connsiteY58" fmla="*/ 4605 h 9609"/>
                <a:gd name="connsiteX59" fmla="*/ 8747 w 10000"/>
                <a:gd name="connsiteY59" fmla="*/ 4605 h 9609"/>
                <a:gd name="connsiteX60" fmla="*/ 8747 w 10000"/>
                <a:gd name="connsiteY60" fmla="*/ 5118 h 9609"/>
                <a:gd name="connsiteX61" fmla="*/ 8747 w 10000"/>
                <a:gd name="connsiteY61" fmla="*/ 3588 h 9609"/>
                <a:gd name="connsiteX62" fmla="*/ 8747 w 10000"/>
                <a:gd name="connsiteY62" fmla="*/ 3588 h 9609"/>
                <a:gd name="connsiteX63" fmla="*/ 5208 w 10000"/>
                <a:gd name="connsiteY63" fmla="*/ 3588 h 9609"/>
                <a:gd name="connsiteX64" fmla="*/ 5208 w 10000"/>
                <a:gd name="connsiteY64" fmla="*/ 3080 h 9609"/>
                <a:gd name="connsiteX65" fmla="*/ 8747 w 10000"/>
                <a:gd name="connsiteY65" fmla="*/ 3080 h 9609"/>
                <a:gd name="connsiteX66" fmla="*/ 8747 w 10000"/>
                <a:gd name="connsiteY66" fmla="*/ 3588 h 9609"/>
                <a:gd name="connsiteX67" fmla="*/ 8747 w 10000"/>
                <a:gd name="connsiteY67" fmla="*/ 2053 h 9609"/>
                <a:gd name="connsiteX68" fmla="*/ 8747 w 10000"/>
                <a:gd name="connsiteY68" fmla="*/ 2053 h 9609"/>
                <a:gd name="connsiteX69" fmla="*/ 5208 w 10000"/>
                <a:gd name="connsiteY69" fmla="*/ 2053 h 9609"/>
                <a:gd name="connsiteX70" fmla="*/ 5208 w 10000"/>
                <a:gd name="connsiteY70" fmla="*/ 1540 h 9609"/>
                <a:gd name="connsiteX71" fmla="*/ 8747 w 10000"/>
                <a:gd name="connsiteY71" fmla="*/ 1540 h 9609"/>
                <a:gd name="connsiteX72" fmla="*/ 8747 w 10000"/>
                <a:gd name="connsiteY72" fmla="*/ 2053 h 9609"/>
                <a:gd name="connsiteX0" fmla="*/ 2390 w 10000"/>
                <a:gd name="connsiteY0" fmla="*/ 3929 h 8790"/>
                <a:gd name="connsiteX1" fmla="*/ 2390 w 10000"/>
                <a:gd name="connsiteY1" fmla="*/ 3929 h 8790"/>
                <a:gd name="connsiteX2" fmla="*/ 2288 w 10000"/>
                <a:gd name="connsiteY2" fmla="*/ 3599 h 8790"/>
                <a:gd name="connsiteX3" fmla="*/ 2133 w 10000"/>
                <a:gd name="connsiteY3" fmla="*/ 3468 h 8790"/>
                <a:gd name="connsiteX4" fmla="*/ 2133 w 10000"/>
                <a:gd name="connsiteY4" fmla="*/ 3264 h 8790"/>
                <a:gd name="connsiteX5" fmla="*/ 2244 w 10000"/>
                <a:gd name="connsiteY5" fmla="*/ 3074 h 8790"/>
                <a:gd name="connsiteX6" fmla="*/ 2244 w 10000"/>
                <a:gd name="connsiteY6" fmla="*/ 2933 h 8790"/>
                <a:gd name="connsiteX7" fmla="*/ 2449 w 10000"/>
                <a:gd name="connsiteY7" fmla="*/ 2466 h 8790"/>
                <a:gd name="connsiteX8" fmla="*/ 2968 w 10000"/>
                <a:gd name="connsiteY8" fmla="*/ 3074 h 8790"/>
                <a:gd name="connsiteX9" fmla="*/ 3075 w 10000"/>
                <a:gd name="connsiteY9" fmla="*/ 3074 h 8790"/>
                <a:gd name="connsiteX10" fmla="*/ 3177 w 10000"/>
                <a:gd name="connsiteY10" fmla="*/ 3205 h 8790"/>
                <a:gd name="connsiteX11" fmla="*/ 2919 w 10000"/>
                <a:gd name="connsiteY11" fmla="*/ 4069 h 8790"/>
                <a:gd name="connsiteX12" fmla="*/ 3279 w 10000"/>
                <a:gd name="connsiteY12" fmla="*/ 4069 h 8790"/>
                <a:gd name="connsiteX13" fmla="*/ 3491 w 10000"/>
                <a:gd name="connsiteY13" fmla="*/ 3132 h 8790"/>
                <a:gd name="connsiteX14" fmla="*/ 3491 w 10000"/>
                <a:gd name="connsiteY14" fmla="*/ 3132 h 8790"/>
                <a:gd name="connsiteX15" fmla="*/ 3491 w 10000"/>
                <a:gd name="connsiteY15" fmla="*/ 3132 h 8790"/>
                <a:gd name="connsiteX16" fmla="*/ 3491 w 10000"/>
                <a:gd name="connsiteY16" fmla="*/ 3074 h 8790"/>
                <a:gd name="connsiteX17" fmla="*/ 2808 w 10000"/>
                <a:gd name="connsiteY17" fmla="*/ 2064 h 8790"/>
                <a:gd name="connsiteX18" fmla="*/ 2706 w 10000"/>
                <a:gd name="connsiteY18" fmla="*/ 1933 h 8790"/>
                <a:gd name="connsiteX19" fmla="*/ 1930 w 10000"/>
                <a:gd name="connsiteY19" fmla="*/ 3000 h 8790"/>
                <a:gd name="connsiteX20" fmla="*/ 2390 w 10000"/>
                <a:gd name="connsiteY20" fmla="*/ 3929 h 8790"/>
                <a:gd name="connsiteX21" fmla="*/ 9686 w 10000"/>
                <a:gd name="connsiteY21" fmla="*/ 0 h 8790"/>
                <a:gd name="connsiteX22" fmla="*/ 9686 w 10000"/>
                <a:gd name="connsiteY22" fmla="*/ 0 h 8790"/>
                <a:gd name="connsiteX23" fmla="*/ 262 w 10000"/>
                <a:gd name="connsiteY23" fmla="*/ 0 h 8790"/>
                <a:gd name="connsiteX24" fmla="*/ 0 w 10000"/>
                <a:gd name="connsiteY24" fmla="*/ 335 h 8790"/>
                <a:gd name="connsiteX25" fmla="*/ 0 w 10000"/>
                <a:gd name="connsiteY25" fmla="*/ 8459 h 8790"/>
                <a:gd name="connsiteX26" fmla="*/ 262 w 10000"/>
                <a:gd name="connsiteY26" fmla="*/ 8790 h 8790"/>
                <a:gd name="connsiteX27" fmla="*/ 9686 w 10000"/>
                <a:gd name="connsiteY27" fmla="*/ 8790 h 8790"/>
                <a:gd name="connsiteX28" fmla="*/ 10000 w 10000"/>
                <a:gd name="connsiteY28" fmla="*/ 8459 h 8790"/>
                <a:gd name="connsiteX29" fmla="*/ 10000 w 10000"/>
                <a:gd name="connsiteY29" fmla="*/ 335 h 8790"/>
                <a:gd name="connsiteX30" fmla="*/ 9686 w 10000"/>
                <a:gd name="connsiteY30" fmla="*/ 0 h 8790"/>
                <a:gd name="connsiteX31" fmla="*/ 1253 w 10000"/>
                <a:gd name="connsiteY31" fmla="*/ 1603 h 8790"/>
                <a:gd name="connsiteX32" fmla="*/ 1253 w 10000"/>
                <a:gd name="connsiteY32" fmla="*/ 1603 h 8790"/>
                <a:gd name="connsiteX33" fmla="*/ 4171 w 10000"/>
                <a:gd name="connsiteY33" fmla="*/ 1603 h 8790"/>
                <a:gd name="connsiteX34" fmla="*/ 4171 w 10000"/>
                <a:gd name="connsiteY34" fmla="*/ 5326 h 8790"/>
                <a:gd name="connsiteX35" fmla="*/ 3958 w 10000"/>
                <a:gd name="connsiteY35" fmla="*/ 5326 h 8790"/>
                <a:gd name="connsiteX36" fmla="*/ 3958 w 10000"/>
                <a:gd name="connsiteY36" fmla="*/ 5195 h 8790"/>
                <a:gd name="connsiteX37" fmla="*/ 3594 w 10000"/>
                <a:gd name="connsiteY37" fmla="*/ 4604 h 8790"/>
                <a:gd name="connsiteX38" fmla="*/ 3075 w 10000"/>
                <a:gd name="connsiteY38" fmla="*/ 4331 h 8790"/>
                <a:gd name="connsiteX39" fmla="*/ 2706 w 10000"/>
                <a:gd name="connsiteY39" fmla="*/ 5064 h 8790"/>
                <a:gd name="connsiteX40" fmla="*/ 2288 w 10000"/>
                <a:gd name="connsiteY40" fmla="*/ 4331 h 8790"/>
                <a:gd name="connsiteX41" fmla="*/ 1826 w 10000"/>
                <a:gd name="connsiteY41" fmla="*/ 4604 h 8790"/>
                <a:gd name="connsiteX42" fmla="*/ 1410 w 10000"/>
                <a:gd name="connsiteY42" fmla="*/ 5195 h 8790"/>
                <a:gd name="connsiteX43" fmla="*/ 1410 w 10000"/>
                <a:gd name="connsiteY43" fmla="*/ 5326 h 8790"/>
                <a:gd name="connsiteX44" fmla="*/ 1253 w 10000"/>
                <a:gd name="connsiteY44" fmla="*/ 5326 h 8790"/>
                <a:gd name="connsiteX45" fmla="*/ 1253 w 10000"/>
                <a:gd name="connsiteY45" fmla="*/ 1603 h 8790"/>
                <a:gd name="connsiteX46" fmla="*/ 8747 w 10000"/>
                <a:gd name="connsiteY46" fmla="*/ 6929 h 8790"/>
                <a:gd name="connsiteX47" fmla="*/ 8747 w 10000"/>
                <a:gd name="connsiteY47" fmla="*/ 6929 h 8790"/>
                <a:gd name="connsiteX48" fmla="*/ 1253 w 10000"/>
                <a:gd name="connsiteY48" fmla="*/ 6929 h 8790"/>
                <a:gd name="connsiteX49" fmla="*/ 1253 w 10000"/>
                <a:gd name="connsiteY49" fmla="*/ 6395 h 8790"/>
                <a:gd name="connsiteX50" fmla="*/ 8747 w 10000"/>
                <a:gd name="connsiteY50" fmla="*/ 6395 h 8790"/>
                <a:gd name="connsiteX51" fmla="*/ 8747 w 10000"/>
                <a:gd name="connsiteY51" fmla="*/ 6929 h 8790"/>
                <a:gd name="connsiteX52" fmla="*/ 8747 w 10000"/>
                <a:gd name="connsiteY52" fmla="*/ 5326 h 8790"/>
                <a:gd name="connsiteX53" fmla="*/ 8747 w 10000"/>
                <a:gd name="connsiteY53" fmla="*/ 5326 h 8790"/>
                <a:gd name="connsiteX54" fmla="*/ 5208 w 10000"/>
                <a:gd name="connsiteY54" fmla="*/ 5326 h 8790"/>
                <a:gd name="connsiteX55" fmla="*/ 5208 w 10000"/>
                <a:gd name="connsiteY55" fmla="*/ 4792 h 8790"/>
                <a:gd name="connsiteX56" fmla="*/ 8747 w 10000"/>
                <a:gd name="connsiteY56" fmla="*/ 4792 h 8790"/>
                <a:gd name="connsiteX57" fmla="*/ 8747 w 10000"/>
                <a:gd name="connsiteY57" fmla="*/ 5326 h 8790"/>
                <a:gd name="connsiteX58" fmla="*/ 8747 w 10000"/>
                <a:gd name="connsiteY58" fmla="*/ 3734 h 8790"/>
                <a:gd name="connsiteX59" fmla="*/ 8747 w 10000"/>
                <a:gd name="connsiteY59" fmla="*/ 3734 h 8790"/>
                <a:gd name="connsiteX60" fmla="*/ 5208 w 10000"/>
                <a:gd name="connsiteY60" fmla="*/ 3734 h 8790"/>
                <a:gd name="connsiteX61" fmla="*/ 5208 w 10000"/>
                <a:gd name="connsiteY61" fmla="*/ 3205 h 8790"/>
                <a:gd name="connsiteX62" fmla="*/ 8747 w 10000"/>
                <a:gd name="connsiteY62" fmla="*/ 3205 h 8790"/>
                <a:gd name="connsiteX63" fmla="*/ 8747 w 10000"/>
                <a:gd name="connsiteY63" fmla="*/ 3734 h 8790"/>
                <a:gd name="connsiteX64" fmla="*/ 8747 w 10000"/>
                <a:gd name="connsiteY64" fmla="*/ 2137 h 8790"/>
                <a:gd name="connsiteX65" fmla="*/ 8747 w 10000"/>
                <a:gd name="connsiteY65" fmla="*/ 2137 h 8790"/>
                <a:gd name="connsiteX66" fmla="*/ 5208 w 10000"/>
                <a:gd name="connsiteY66" fmla="*/ 2137 h 8790"/>
                <a:gd name="connsiteX67" fmla="*/ 5208 w 10000"/>
                <a:gd name="connsiteY67" fmla="*/ 1603 h 8790"/>
                <a:gd name="connsiteX68" fmla="*/ 8747 w 10000"/>
                <a:gd name="connsiteY68" fmla="*/ 1603 h 8790"/>
                <a:gd name="connsiteX69" fmla="*/ 8747 w 10000"/>
                <a:gd name="connsiteY69" fmla="*/ 2137 h 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8790">
                  <a:moveTo>
                    <a:pt x="2390" y="3929"/>
                  </a:moveTo>
                  <a:lnTo>
                    <a:pt x="2390" y="3929"/>
                  </a:lnTo>
                  <a:cubicBezTo>
                    <a:pt x="2346" y="3866"/>
                    <a:pt x="2346" y="3734"/>
                    <a:pt x="2288" y="3599"/>
                  </a:cubicBezTo>
                  <a:cubicBezTo>
                    <a:pt x="2244" y="3599"/>
                    <a:pt x="2186" y="3536"/>
                    <a:pt x="2133" y="3468"/>
                  </a:cubicBezTo>
                  <a:lnTo>
                    <a:pt x="2133" y="3264"/>
                  </a:lnTo>
                  <a:cubicBezTo>
                    <a:pt x="2133" y="3205"/>
                    <a:pt x="2186" y="3132"/>
                    <a:pt x="2244" y="3074"/>
                  </a:cubicBezTo>
                  <a:lnTo>
                    <a:pt x="2244" y="2933"/>
                  </a:lnTo>
                  <a:cubicBezTo>
                    <a:pt x="2244" y="2869"/>
                    <a:pt x="2244" y="2598"/>
                    <a:pt x="2449" y="2466"/>
                  </a:cubicBezTo>
                  <a:cubicBezTo>
                    <a:pt x="2449" y="2802"/>
                    <a:pt x="2706" y="3074"/>
                    <a:pt x="2968" y="3074"/>
                  </a:cubicBezTo>
                  <a:lnTo>
                    <a:pt x="3075" y="3074"/>
                  </a:lnTo>
                  <a:cubicBezTo>
                    <a:pt x="3123" y="3074"/>
                    <a:pt x="3177" y="3132"/>
                    <a:pt x="3177" y="3205"/>
                  </a:cubicBezTo>
                  <a:cubicBezTo>
                    <a:pt x="3177" y="3468"/>
                    <a:pt x="3123" y="3929"/>
                    <a:pt x="2919" y="4069"/>
                  </a:cubicBezTo>
                  <a:lnTo>
                    <a:pt x="3279" y="4069"/>
                  </a:lnTo>
                  <a:cubicBezTo>
                    <a:pt x="3439" y="3866"/>
                    <a:pt x="3491" y="3405"/>
                    <a:pt x="3491" y="3132"/>
                  </a:cubicBezTo>
                  <a:lnTo>
                    <a:pt x="3491" y="3132"/>
                  </a:lnTo>
                  <a:lnTo>
                    <a:pt x="3491" y="3132"/>
                  </a:lnTo>
                  <a:lnTo>
                    <a:pt x="3491" y="3074"/>
                  </a:lnTo>
                  <a:cubicBezTo>
                    <a:pt x="3491" y="2399"/>
                    <a:pt x="3226" y="2064"/>
                    <a:pt x="2808" y="2064"/>
                  </a:cubicBezTo>
                  <a:cubicBezTo>
                    <a:pt x="2773" y="2020"/>
                    <a:pt x="2741" y="1976"/>
                    <a:pt x="2706" y="1933"/>
                  </a:cubicBezTo>
                  <a:cubicBezTo>
                    <a:pt x="2346" y="1933"/>
                    <a:pt x="1930" y="2269"/>
                    <a:pt x="1930" y="3000"/>
                  </a:cubicBezTo>
                  <a:cubicBezTo>
                    <a:pt x="1930" y="3336"/>
                    <a:pt x="2031" y="3797"/>
                    <a:pt x="2390" y="3929"/>
                  </a:cubicBezTo>
                  <a:close/>
                  <a:moveTo>
                    <a:pt x="9686" y="0"/>
                  </a:moveTo>
                  <a:lnTo>
                    <a:pt x="9686" y="0"/>
                  </a:lnTo>
                  <a:lnTo>
                    <a:pt x="262" y="0"/>
                  </a:lnTo>
                  <a:cubicBezTo>
                    <a:pt x="102" y="0"/>
                    <a:pt x="0" y="131"/>
                    <a:pt x="0" y="335"/>
                  </a:cubicBezTo>
                  <a:lnTo>
                    <a:pt x="0" y="8459"/>
                  </a:lnTo>
                  <a:cubicBezTo>
                    <a:pt x="0" y="8658"/>
                    <a:pt x="102" y="8790"/>
                    <a:pt x="262" y="8790"/>
                  </a:cubicBezTo>
                  <a:lnTo>
                    <a:pt x="9686" y="8790"/>
                  </a:lnTo>
                  <a:cubicBezTo>
                    <a:pt x="9840" y="8790"/>
                    <a:pt x="10000" y="8658"/>
                    <a:pt x="10000" y="8459"/>
                  </a:cubicBezTo>
                  <a:lnTo>
                    <a:pt x="10000" y="335"/>
                  </a:lnTo>
                  <a:cubicBezTo>
                    <a:pt x="10000" y="131"/>
                    <a:pt x="9840" y="0"/>
                    <a:pt x="9686" y="0"/>
                  </a:cubicBezTo>
                  <a:close/>
                  <a:moveTo>
                    <a:pt x="1253" y="1603"/>
                  </a:moveTo>
                  <a:lnTo>
                    <a:pt x="1253" y="1603"/>
                  </a:lnTo>
                  <a:lnTo>
                    <a:pt x="4171" y="1603"/>
                  </a:lnTo>
                  <a:lnTo>
                    <a:pt x="4171" y="5326"/>
                  </a:lnTo>
                  <a:lnTo>
                    <a:pt x="3958" y="5326"/>
                  </a:lnTo>
                  <a:lnTo>
                    <a:pt x="3958" y="5195"/>
                  </a:lnTo>
                  <a:cubicBezTo>
                    <a:pt x="3900" y="4933"/>
                    <a:pt x="3753" y="4661"/>
                    <a:pt x="3594" y="4604"/>
                  </a:cubicBezTo>
                  <a:lnTo>
                    <a:pt x="3075" y="4331"/>
                  </a:lnTo>
                  <a:cubicBezTo>
                    <a:pt x="3075" y="4331"/>
                    <a:pt x="3022" y="4792"/>
                    <a:pt x="2706" y="5064"/>
                  </a:cubicBezTo>
                  <a:cubicBezTo>
                    <a:pt x="2346" y="4792"/>
                    <a:pt x="2288" y="4331"/>
                    <a:pt x="2288" y="4331"/>
                  </a:cubicBezTo>
                  <a:lnTo>
                    <a:pt x="1826" y="4604"/>
                  </a:lnTo>
                  <a:cubicBezTo>
                    <a:pt x="1613" y="4661"/>
                    <a:pt x="1457" y="4933"/>
                    <a:pt x="1410" y="5195"/>
                  </a:cubicBezTo>
                  <a:lnTo>
                    <a:pt x="1410" y="5326"/>
                  </a:lnTo>
                  <a:lnTo>
                    <a:pt x="1253" y="5326"/>
                  </a:lnTo>
                  <a:lnTo>
                    <a:pt x="1253" y="1603"/>
                  </a:lnTo>
                  <a:close/>
                  <a:moveTo>
                    <a:pt x="8747" y="6929"/>
                  </a:moveTo>
                  <a:lnTo>
                    <a:pt x="8747" y="6929"/>
                  </a:lnTo>
                  <a:lnTo>
                    <a:pt x="1253" y="6929"/>
                  </a:lnTo>
                  <a:lnTo>
                    <a:pt x="1253" y="6395"/>
                  </a:lnTo>
                  <a:lnTo>
                    <a:pt x="8747" y="6395"/>
                  </a:lnTo>
                  <a:lnTo>
                    <a:pt x="8747" y="6929"/>
                  </a:lnTo>
                  <a:close/>
                  <a:moveTo>
                    <a:pt x="8747" y="5326"/>
                  </a:moveTo>
                  <a:lnTo>
                    <a:pt x="8747" y="5326"/>
                  </a:lnTo>
                  <a:lnTo>
                    <a:pt x="5208" y="5326"/>
                  </a:lnTo>
                  <a:lnTo>
                    <a:pt x="5208" y="4792"/>
                  </a:lnTo>
                  <a:lnTo>
                    <a:pt x="8747" y="4792"/>
                  </a:lnTo>
                  <a:lnTo>
                    <a:pt x="8747" y="5326"/>
                  </a:lnTo>
                  <a:close/>
                  <a:moveTo>
                    <a:pt x="8747" y="3734"/>
                  </a:moveTo>
                  <a:lnTo>
                    <a:pt x="8747" y="3734"/>
                  </a:lnTo>
                  <a:lnTo>
                    <a:pt x="5208" y="3734"/>
                  </a:lnTo>
                  <a:lnTo>
                    <a:pt x="5208" y="3205"/>
                  </a:lnTo>
                  <a:lnTo>
                    <a:pt x="8747" y="3205"/>
                  </a:lnTo>
                  <a:lnTo>
                    <a:pt x="8747" y="3734"/>
                  </a:lnTo>
                  <a:close/>
                  <a:moveTo>
                    <a:pt x="8747" y="2137"/>
                  </a:moveTo>
                  <a:lnTo>
                    <a:pt x="8747" y="2137"/>
                  </a:lnTo>
                  <a:lnTo>
                    <a:pt x="5208" y="2137"/>
                  </a:lnTo>
                  <a:lnTo>
                    <a:pt x="5208" y="1603"/>
                  </a:lnTo>
                  <a:lnTo>
                    <a:pt x="8747" y="1603"/>
                  </a:lnTo>
                  <a:lnTo>
                    <a:pt x="8747" y="2137"/>
                  </a:lnTo>
                  <a:close/>
                </a:path>
              </a:pathLst>
            </a:custGeom>
            <a:solidFill>
              <a:schemeClr val="tx1"/>
            </a:solidFill>
            <a:ln>
              <a:noFill/>
            </a:ln>
            <a:effectLst/>
            <a:extLst/>
          </p:spPr>
          <p:txBody>
            <a:bodyPr wrap="none" anchor="ctr"/>
            <a:lstStyle/>
            <a:p>
              <a:pPr defTabSz="913852">
                <a:defRPr/>
              </a:pPr>
              <a:endParaRPr lang="en-US" sz="1798">
                <a:solidFill>
                  <a:srgbClr val="58595B"/>
                </a:solidFill>
                <a:latin typeface="Calibri"/>
              </a:endParaRPr>
            </a:p>
          </p:txBody>
        </p:sp>
        <p:cxnSp>
          <p:nvCxnSpPr>
            <p:cNvPr id="63" name="Straight Connector 62">
              <a:extLst>
                <a:ext uri="{FF2B5EF4-FFF2-40B4-BE49-F238E27FC236}">
                  <a16:creationId xmlns:a16="http://schemas.microsoft.com/office/drawing/2014/main" id="{33B874D3-288E-492C-B63C-978C426885D7}"/>
                </a:ext>
              </a:extLst>
            </p:cNvPr>
            <p:cNvCxnSpPr/>
            <p:nvPr/>
          </p:nvCxnSpPr>
          <p:spPr>
            <a:xfrm>
              <a:off x="6825977"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1CF12AF-8B34-44FD-B85C-D204BEC3C918}"/>
                </a:ext>
              </a:extLst>
            </p:cNvPr>
            <p:cNvSpPr/>
            <p:nvPr/>
          </p:nvSpPr>
          <p:spPr bwMode="gray">
            <a:xfrm>
              <a:off x="8975132" y="5048994"/>
              <a:ext cx="595972" cy="27746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000">
                  <a:solidFill>
                    <a:srgbClr val="2C2C2E"/>
                  </a:solidFill>
                  <a:latin typeface="Calibri"/>
                </a:rPr>
                <a:t>Data Services</a:t>
              </a:r>
            </a:p>
          </p:txBody>
        </p:sp>
        <p:cxnSp>
          <p:nvCxnSpPr>
            <p:cNvPr id="65" name="Straight Connector 64">
              <a:extLst>
                <a:ext uri="{FF2B5EF4-FFF2-40B4-BE49-F238E27FC236}">
                  <a16:creationId xmlns:a16="http://schemas.microsoft.com/office/drawing/2014/main" id="{6E0D0055-9E2E-4A0D-B294-39C4053FD31F}"/>
                </a:ext>
              </a:extLst>
            </p:cNvPr>
            <p:cNvCxnSpPr/>
            <p:nvPr/>
          </p:nvCxnSpPr>
          <p:spPr>
            <a:xfrm>
              <a:off x="5524652"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8655900" y="5058534"/>
              <a:ext cx="240839" cy="209291"/>
              <a:chOff x="5954917" y="4897762"/>
              <a:chExt cx="235499" cy="214228"/>
            </a:xfrm>
            <a:solidFill>
              <a:schemeClr val="tx1"/>
            </a:solidFill>
          </p:grpSpPr>
          <p:sp>
            <p:nvSpPr>
              <p:cNvPr id="68" name="Freeform 11">
                <a:extLst>
                  <a:ext uri="{FF2B5EF4-FFF2-40B4-BE49-F238E27FC236}">
                    <a16:creationId xmlns:a16="http://schemas.microsoft.com/office/drawing/2014/main" id="{29C848E7-9DBE-4634-AFBD-B53AC1361F73}"/>
                  </a:ext>
                </a:extLst>
              </p:cNvPr>
              <p:cNvSpPr>
                <a:spLocks noChangeAspect="1" noChangeArrowheads="1"/>
              </p:cNvSpPr>
              <p:nvPr/>
            </p:nvSpPr>
            <p:spPr bwMode="auto">
              <a:xfrm>
                <a:off x="6068640" y="4975816"/>
                <a:ext cx="121776" cy="136174"/>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grpFill/>
              <a:ln>
                <a:noFill/>
              </a:ln>
              <a:effectLst/>
              <a:extLst/>
            </p:spPr>
            <p:txBody>
              <a:bodyPr wrap="none" anchor="ctr"/>
              <a:lstStyle/>
              <a:p>
                <a:pPr defTabSz="913852">
                  <a:defRPr/>
                </a:pPr>
                <a:endParaRPr lang="en-US" sz="1798">
                  <a:solidFill>
                    <a:srgbClr val="58595B"/>
                  </a:solidFill>
                  <a:latin typeface="Calibri"/>
                </a:endParaRPr>
              </a:p>
            </p:txBody>
          </p:sp>
          <p:grpSp>
            <p:nvGrpSpPr>
              <p:cNvPr id="69" name="Group 68">
                <a:extLst>
                  <a:ext uri="{FF2B5EF4-FFF2-40B4-BE49-F238E27FC236}">
                    <a16:creationId xmlns:a16="http://schemas.microsoft.com/office/drawing/2014/main" id="{3E4C698C-E335-4EB7-ADAF-80A4F48485A0}"/>
                  </a:ext>
                </a:extLst>
              </p:cNvPr>
              <p:cNvGrpSpPr/>
              <p:nvPr/>
            </p:nvGrpSpPr>
            <p:grpSpPr>
              <a:xfrm>
                <a:off x="5954917" y="4897762"/>
                <a:ext cx="111172" cy="149478"/>
                <a:chOff x="2181125" y="4685588"/>
                <a:chExt cx="153111" cy="203145"/>
              </a:xfrm>
              <a:grpFill/>
            </p:grpSpPr>
            <p:sp>
              <p:nvSpPr>
                <p:cNvPr id="70" name="Freeform 1330">
                  <a:extLst>
                    <a:ext uri="{FF2B5EF4-FFF2-40B4-BE49-F238E27FC236}">
                      <a16:creationId xmlns:a16="http://schemas.microsoft.com/office/drawing/2014/main" id="{81ECABFF-CFB9-4242-8022-E5EB90CBBD06}"/>
                    </a:ext>
                  </a:extLst>
                </p:cNvPr>
                <p:cNvSpPr>
                  <a:spLocks/>
                </p:cNvSpPr>
                <p:nvPr/>
              </p:nvSpPr>
              <p:spPr bwMode="auto">
                <a:xfrm>
                  <a:off x="2263887" y="4685588"/>
                  <a:ext cx="70349" cy="67715"/>
                </a:xfrm>
                <a:custGeom>
                  <a:avLst/>
                  <a:gdLst/>
                  <a:ahLst/>
                  <a:cxnLst>
                    <a:cxn ang="0">
                      <a:pos x="26" y="52"/>
                    </a:cxn>
                    <a:cxn ang="0">
                      <a:pos x="0" y="26"/>
                    </a:cxn>
                    <a:cxn ang="0">
                      <a:pos x="25" y="0"/>
                    </a:cxn>
                    <a:cxn ang="0">
                      <a:pos x="52" y="26"/>
                    </a:cxn>
                    <a:cxn ang="0">
                      <a:pos x="26" y="52"/>
                    </a:cxn>
                  </a:cxnLst>
                  <a:rect l="0" t="0" r="r" b="b"/>
                  <a:pathLst>
                    <a:path w="52" h="52">
                      <a:moveTo>
                        <a:pt x="26" y="52"/>
                      </a:moveTo>
                      <a:cubicBezTo>
                        <a:pt x="12" y="52"/>
                        <a:pt x="0" y="40"/>
                        <a:pt x="0" y="26"/>
                      </a:cubicBezTo>
                      <a:cubicBezTo>
                        <a:pt x="0" y="11"/>
                        <a:pt x="11" y="1"/>
                        <a:pt x="25" y="0"/>
                      </a:cubicBezTo>
                      <a:cubicBezTo>
                        <a:pt x="40" y="0"/>
                        <a:pt x="51" y="11"/>
                        <a:pt x="52" y="26"/>
                      </a:cubicBezTo>
                      <a:cubicBezTo>
                        <a:pt x="52" y="39"/>
                        <a:pt x="39" y="52"/>
                        <a:pt x="26" y="52"/>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sp>
              <p:nvSpPr>
                <p:cNvPr id="71" name="Freeform 1331">
                  <a:extLst>
                    <a:ext uri="{FF2B5EF4-FFF2-40B4-BE49-F238E27FC236}">
                      <a16:creationId xmlns:a16="http://schemas.microsoft.com/office/drawing/2014/main" id="{82B46364-0F99-4C46-B592-5C2D02EBEB81}"/>
                    </a:ext>
                  </a:extLst>
                </p:cNvPr>
                <p:cNvSpPr>
                  <a:spLocks/>
                </p:cNvSpPr>
                <p:nvPr/>
              </p:nvSpPr>
              <p:spPr bwMode="auto">
                <a:xfrm>
                  <a:off x="2181125" y="4824780"/>
                  <a:ext cx="57934" cy="60192"/>
                </a:xfrm>
                <a:custGeom>
                  <a:avLst/>
                  <a:gdLst/>
                  <a:ahLst/>
                  <a:cxnLst>
                    <a:cxn ang="0">
                      <a:pos x="43" y="25"/>
                    </a:cxn>
                    <a:cxn ang="0">
                      <a:pos x="41" y="40"/>
                    </a:cxn>
                    <a:cxn ang="0">
                      <a:pos x="22" y="48"/>
                    </a:cxn>
                    <a:cxn ang="0">
                      <a:pos x="3" y="40"/>
                    </a:cxn>
                    <a:cxn ang="0">
                      <a:pos x="1" y="21"/>
                    </a:cxn>
                    <a:cxn ang="0">
                      <a:pos x="22" y="1"/>
                    </a:cxn>
                    <a:cxn ang="0">
                      <a:pos x="41" y="9"/>
                    </a:cxn>
                    <a:cxn ang="0">
                      <a:pos x="43" y="25"/>
                    </a:cxn>
                  </a:cxnLst>
                  <a:rect l="0" t="0" r="r" b="b"/>
                  <a:pathLst>
                    <a:path w="44" h="48">
                      <a:moveTo>
                        <a:pt x="43" y="25"/>
                      </a:moveTo>
                      <a:cubicBezTo>
                        <a:pt x="43" y="30"/>
                        <a:pt x="44" y="37"/>
                        <a:pt x="41" y="40"/>
                      </a:cubicBezTo>
                      <a:cubicBezTo>
                        <a:pt x="36" y="44"/>
                        <a:pt x="28" y="48"/>
                        <a:pt x="22" y="48"/>
                      </a:cubicBezTo>
                      <a:cubicBezTo>
                        <a:pt x="15" y="48"/>
                        <a:pt x="7" y="44"/>
                        <a:pt x="3" y="40"/>
                      </a:cubicBezTo>
                      <a:cubicBezTo>
                        <a:pt x="0" y="36"/>
                        <a:pt x="1" y="28"/>
                        <a:pt x="1" y="21"/>
                      </a:cubicBezTo>
                      <a:cubicBezTo>
                        <a:pt x="1" y="10"/>
                        <a:pt x="11" y="0"/>
                        <a:pt x="22" y="1"/>
                      </a:cubicBezTo>
                      <a:cubicBezTo>
                        <a:pt x="29" y="2"/>
                        <a:pt x="36" y="5"/>
                        <a:pt x="41" y="9"/>
                      </a:cubicBezTo>
                      <a:cubicBezTo>
                        <a:pt x="44" y="12"/>
                        <a:pt x="43" y="20"/>
                        <a:pt x="43" y="25"/>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sp>
              <p:nvSpPr>
                <p:cNvPr id="72" name="Freeform 1332">
                  <a:extLst>
                    <a:ext uri="{FF2B5EF4-FFF2-40B4-BE49-F238E27FC236}">
                      <a16:creationId xmlns:a16="http://schemas.microsoft.com/office/drawing/2014/main" id="{EDC28641-1B5D-4ED8-88E6-036A4AF56544}"/>
                    </a:ext>
                  </a:extLst>
                </p:cNvPr>
                <p:cNvSpPr>
                  <a:spLocks/>
                </p:cNvSpPr>
                <p:nvPr/>
              </p:nvSpPr>
              <p:spPr bwMode="auto">
                <a:xfrm>
                  <a:off x="2255611" y="4787161"/>
                  <a:ext cx="45520" cy="37620"/>
                </a:xfrm>
                <a:custGeom>
                  <a:avLst/>
                  <a:gdLst/>
                  <a:ahLst/>
                  <a:cxnLst>
                    <a:cxn ang="0">
                      <a:pos x="0" y="31"/>
                    </a:cxn>
                    <a:cxn ang="0">
                      <a:pos x="0" y="0"/>
                    </a:cxn>
                    <a:cxn ang="0">
                      <a:pos x="31" y="0"/>
                    </a:cxn>
                    <a:cxn ang="0">
                      <a:pos x="31" y="31"/>
                    </a:cxn>
                    <a:cxn ang="0">
                      <a:pos x="0" y="31"/>
                    </a:cxn>
                  </a:cxnLst>
                  <a:rect l="0" t="0" r="r" b="b"/>
                  <a:pathLst>
                    <a:path w="31" h="31">
                      <a:moveTo>
                        <a:pt x="0" y="31"/>
                      </a:moveTo>
                      <a:cubicBezTo>
                        <a:pt x="0" y="21"/>
                        <a:pt x="0" y="11"/>
                        <a:pt x="0" y="0"/>
                      </a:cubicBezTo>
                      <a:cubicBezTo>
                        <a:pt x="10" y="0"/>
                        <a:pt x="20" y="0"/>
                        <a:pt x="31" y="0"/>
                      </a:cubicBezTo>
                      <a:cubicBezTo>
                        <a:pt x="31" y="10"/>
                        <a:pt x="31" y="20"/>
                        <a:pt x="31" y="31"/>
                      </a:cubicBezTo>
                      <a:cubicBezTo>
                        <a:pt x="21" y="31"/>
                        <a:pt x="11" y="31"/>
                        <a:pt x="0" y="31"/>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sp>
              <p:nvSpPr>
                <p:cNvPr id="73" name="Freeform 1336">
                  <a:extLst>
                    <a:ext uri="{FF2B5EF4-FFF2-40B4-BE49-F238E27FC236}">
                      <a16:creationId xmlns:a16="http://schemas.microsoft.com/office/drawing/2014/main" id="{5224A069-CD3B-4F4F-96FA-1AE9DC7D93AD}"/>
                    </a:ext>
                  </a:extLst>
                </p:cNvPr>
                <p:cNvSpPr>
                  <a:spLocks/>
                </p:cNvSpPr>
                <p:nvPr/>
              </p:nvSpPr>
              <p:spPr bwMode="auto">
                <a:xfrm>
                  <a:off x="2203885" y="4710257"/>
                  <a:ext cx="45520" cy="41382"/>
                </a:xfrm>
                <a:custGeom>
                  <a:avLst/>
                  <a:gdLst/>
                  <a:ahLst/>
                  <a:cxnLst>
                    <a:cxn ang="0">
                      <a:pos x="34" y="33"/>
                    </a:cxn>
                    <a:cxn ang="0">
                      <a:pos x="0" y="33"/>
                    </a:cxn>
                    <a:cxn ang="0">
                      <a:pos x="17" y="0"/>
                    </a:cxn>
                    <a:cxn ang="0">
                      <a:pos x="34" y="33"/>
                    </a:cxn>
                  </a:cxnLst>
                  <a:rect l="0" t="0" r="r" b="b"/>
                  <a:pathLst>
                    <a:path w="34" h="33">
                      <a:moveTo>
                        <a:pt x="34" y="33"/>
                      </a:moveTo>
                      <a:cubicBezTo>
                        <a:pt x="22" y="33"/>
                        <a:pt x="12" y="33"/>
                        <a:pt x="0" y="33"/>
                      </a:cubicBezTo>
                      <a:cubicBezTo>
                        <a:pt x="6" y="22"/>
                        <a:pt x="11" y="12"/>
                        <a:pt x="17" y="0"/>
                      </a:cubicBezTo>
                      <a:cubicBezTo>
                        <a:pt x="23" y="11"/>
                        <a:pt x="28" y="22"/>
                        <a:pt x="34" y="33"/>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sp>
              <p:nvSpPr>
                <p:cNvPr id="74" name="Freeform 1338">
                  <a:extLst>
                    <a:ext uri="{FF2B5EF4-FFF2-40B4-BE49-F238E27FC236}">
                      <a16:creationId xmlns:a16="http://schemas.microsoft.com/office/drawing/2014/main" id="{3E6E80D9-1F09-45EF-A7F1-7F1C5FF8B3F8}"/>
                    </a:ext>
                  </a:extLst>
                </p:cNvPr>
                <p:cNvSpPr>
                  <a:spLocks/>
                </p:cNvSpPr>
                <p:nvPr/>
              </p:nvSpPr>
              <p:spPr bwMode="auto">
                <a:xfrm>
                  <a:off x="2189401" y="4775874"/>
                  <a:ext cx="37244" cy="33857"/>
                </a:xfrm>
                <a:custGeom>
                  <a:avLst/>
                  <a:gdLst/>
                  <a:ahLst/>
                  <a:cxnLst>
                    <a:cxn ang="0">
                      <a:pos x="13" y="24"/>
                    </a:cxn>
                    <a:cxn ang="0">
                      <a:pos x="1" y="12"/>
                    </a:cxn>
                    <a:cxn ang="0">
                      <a:pos x="13" y="1"/>
                    </a:cxn>
                    <a:cxn ang="0">
                      <a:pos x="25" y="12"/>
                    </a:cxn>
                    <a:cxn ang="0">
                      <a:pos x="13" y="24"/>
                    </a:cxn>
                  </a:cxnLst>
                  <a:rect l="0" t="0" r="r" b="b"/>
                  <a:pathLst>
                    <a:path w="26" h="25">
                      <a:moveTo>
                        <a:pt x="13" y="24"/>
                      </a:moveTo>
                      <a:cubicBezTo>
                        <a:pt x="6" y="24"/>
                        <a:pt x="0" y="19"/>
                        <a:pt x="1" y="12"/>
                      </a:cubicBezTo>
                      <a:cubicBezTo>
                        <a:pt x="1" y="6"/>
                        <a:pt x="7" y="0"/>
                        <a:pt x="13" y="1"/>
                      </a:cubicBezTo>
                      <a:cubicBezTo>
                        <a:pt x="21" y="1"/>
                        <a:pt x="25" y="6"/>
                        <a:pt x="25" y="12"/>
                      </a:cubicBezTo>
                      <a:cubicBezTo>
                        <a:pt x="26" y="19"/>
                        <a:pt x="20" y="25"/>
                        <a:pt x="13" y="24"/>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sp>
              <p:nvSpPr>
                <p:cNvPr id="75" name="Freeform 1340">
                  <a:extLst>
                    <a:ext uri="{FF2B5EF4-FFF2-40B4-BE49-F238E27FC236}">
                      <a16:creationId xmlns:a16="http://schemas.microsoft.com/office/drawing/2014/main" id="{E7E17237-5D89-4151-B25C-8783ACAFCAE6}"/>
                    </a:ext>
                  </a:extLst>
                </p:cNvPr>
                <p:cNvSpPr>
                  <a:spLocks/>
                </p:cNvSpPr>
                <p:nvPr/>
              </p:nvSpPr>
              <p:spPr bwMode="auto">
                <a:xfrm>
                  <a:off x="2251785" y="4858638"/>
                  <a:ext cx="33106" cy="30095"/>
                </a:xfrm>
                <a:custGeom>
                  <a:avLst/>
                  <a:gdLst/>
                  <a:ahLst/>
                  <a:cxnLst>
                    <a:cxn ang="0">
                      <a:pos x="24" y="11"/>
                    </a:cxn>
                    <a:cxn ang="0">
                      <a:pos x="12" y="25"/>
                    </a:cxn>
                    <a:cxn ang="0">
                      <a:pos x="0" y="12"/>
                    </a:cxn>
                    <a:cxn ang="0">
                      <a:pos x="13" y="0"/>
                    </a:cxn>
                    <a:cxn ang="0">
                      <a:pos x="24" y="11"/>
                    </a:cxn>
                  </a:cxnLst>
                  <a:rect l="0" t="0" r="r" b="b"/>
                  <a:pathLst>
                    <a:path w="24" h="25">
                      <a:moveTo>
                        <a:pt x="24" y="11"/>
                      </a:moveTo>
                      <a:cubicBezTo>
                        <a:pt x="24" y="19"/>
                        <a:pt x="18" y="25"/>
                        <a:pt x="12" y="25"/>
                      </a:cubicBezTo>
                      <a:cubicBezTo>
                        <a:pt x="6" y="25"/>
                        <a:pt x="0" y="18"/>
                        <a:pt x="0" y="12"/>
                      </a:cubicBezTo>
                      <a:cubicBezTo>
                        <a:pt x="0" y="5"/>
                        <a:pt x="6" y="0"/>
                        <a:pt x="13" y="0"/>
                      </a:cubicBezTo>
                      <a:cubicBezTo>
                        <a:pt x="20" y="1"/>
                        <a:pt x="24" y="5"/>
                        <a:pt x="24" y="11"/>
                      </a:cubicBezTo>
                      <a:close/>
                    </a:path>
                  </a:pathLst>
                </a:custGeom>
                <a:grp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58595B"/>
                    </a:solidFill>
                    <a:latin typeface="Calibri"/>
                  </a:endParaRPr>
                </a:p>
              </p:txBody>
            </p:sp>
          </p:grpSp>
        </p:grpSp>
        <p:sp>
          <p:nvSpPr>
            <p:cNvPr id="76" name="Freeform 3">
              <a:extLst>
                <a:ext uri="{FF2B5EF4-FFF2-40B4-BE49-F238E27FC236}">
                  <a16:creationId xmlns:a16="http://schemas.microsoft.com/office/drawing/2014/main" id="{096F7ADF-386E-44D4-8CCE-98A30F62D116}"/>
                </a:ext>
              </a:extLst>
            </p:cNvPr>
            <p:cNvSpPr>
              <a:spLocks noChangeAspect="1" noChangeArrowheads="1"/>
            </p:cNvSpPr>
            <p:nvPr/>
          </p:nvSpPr>
          <p:spPr bwMode="auto">
            <a:xfrm>
              <a:off x="5701672" y="5046527"/>
              <a:ext cx="296539" cy="233305"/>
            </a:xfrm>
            <a:custGeom>
              <a:avLst/>
              <a:gdLst>
                <a:gd name="T0" fmla="*/ 2812 w 2848"/>
                <a:gd name="T1" fmla="*/ 2315 h 2316"/>
                <a:gd name="T2" fmla="*/ 35 w 2848"/>
                <a:gd name="T3" fmla="*/ 2177 h 2316"/>
                <a:gd name="T4" fmla="*/ 2789 w 2848"/>
                <a:gd name="T5" fmla="*/ 915 h 2316"/>
                <a:gd name="T6" fmla="*/ 2118 w 2848"/>
                <a:gd name="T7" fmla="*/ 371 h 2316"/>
                <a:gd name="T8" fmla="*/ 2465 w 2848"/>
                <a:gd name="T9" fmla="*/ 324 h 2316"/>
                <a:gd name="T10" fmla="*/ 2118 w 2848"/>
                <a:gd name="T11" fmla="*/ 185 h 2316"/>
                <a:gd name="T12" fmla="*/ 2095 w 2848"/>
                <a:gd name="T13" fmla="*/ 139 h 2316"/>
                <a:gd name="T14" fmla="*/ 2072 w 2848"/>
                <a:gd name="T15" fmla="*/ 776 h 2316"/>
                <a:gd name="T16" fmla="*/ 1447 w 2848"/>
                <a:gd name="T17" fmla="*/ 232 h 2316"/>
                <a:gd name="T18" fmla="*/ 1794 w 2848"/>
                <a:gd name="T19" fmla="*/ 185 h 2316"/>
                <a:gd name="T20" fmla="*/ 1447 w 2848"/>
                <a:gd name="T21" fmla="*/ 46 h 2316"/>
                <a:gd name="T22" fmla="*/ 1424 w 2848"/>
                <a:gd name="T23" fmla="*/ 0 h 2316"/>
                <a:gd name="T24" fmla="*/ 1401 w 2848"/>
                <a:gd name="T25" fmla="*/ 741 h 2316"/>
                <a:gd name="T26" fmla="*/ 775 w 2848"/>
                <a:gd name="T27" fmla="*/ 371 h 2316"/>
                <a:gd name="T28" fmla="*/ 1123 w 2848"/>
                <a:gd name="T29" fmla="*/ 324 h 2316"/>
                <a:gd name="T30" fmla="*/ 775 w 2848"/>
                <a:gd name="T31" fmla="*/ 185 h 2316"/>
                <a:gd name="T32" fmla="*/ 753 w 2848"/>
                <a:gd name="T33" fmla="*/ 139 h 2316"/>
                <a:gd name="T34" fmla="*/ 729 w 2848"/>
                <a:gd name="T35" fmla="*/ 787 h 2316"/>
                <a:gd name="T36" fmla="*/ 0 w 2848"/>
                <a:gd name="T37" fmla="*/ 938 h 2316"/>
                <a:gd name="T38" fmla="*/ 104 w 2848"/>
                <a:gd name="T39" fmla="*/ 1054 h 2316"/>
                <a:gd name="T40" fmla="*/ 173 w 2848"/>
                <a:gd name="T41" fmla="*/ 2130 h 2316"/>
                <a:gd name="T42" fmla="*/ 729 w 2848"/>
                <a:gd name="T43" fmla="*/ 1783 h 2316"/>
                <a:gd name="T44" fmla="*/ 1007 w 2848"/>
                <a:gd name="T45" fmla="*/ 2130 h 2316"/>
                <a:gd name="T46" fmla="*/ 1100 w 2848"/>
                <a:gd name="T47" fmla="*/ 1783 h 2316"/>
                <a:gd name="T48" fmla="*/ 1378 w 2848"/>
                <a:gd name="T49" fmla="*/ 2130 h 2316"/>
                <a:gd name="T50" fmla="*/ 1470 w 2848"/>
                <a:gd name="T51" fmla="*/ 1783 h 2316"/>
                <a:gd name="T52" fmla="*/ 1748 w 2848"/>
                <a:gd name="T53" fmla="*/ 2130 h 2316"/>
                <a:gd name="T54" fmla="*/ 1841 w 2848"/>
                <a:gd name="T55" fmla="*/ 1783 h 2316"/>
                <a:gd name="T56" fmla="*/ 2118 w 2848"/>
                <a:gd name="T57" fmla="*/ 2130 h 2316"/>
                <a:gd name="T58" fmla="*/ 2673 w 2848"/>
                <a:gd name="T59" fmla="*/ 1030 h 2316"/>
                <a:gd name="T60" fmla="*/ 2812 w 2848"/>
                <a:gd name="T61" fmla="*/ 1077 h 2316"/>
                <a:gd name="T62" fmla="*/ 2789 w 2848"/>
                <a:gd name="T63" fmla="*/ 915 h 2316"/>
                <a:gd name="T64" fmla="*/ 567 w 2848"/>
                <a:gd name="T65" fmla="*/ 1575 h 2316"/>
                <a:gd name="T66" fmla="*/ 2349 w 2848"/>
                <a:gd name="T67" fmla="*/ 1714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8" h="2316">
                  <a:moveTo>
                    <a:pt x="35" y="2315"/>
                  </a:moveTo>
                  <a:cubicBezTo>
                    <a:pt x="2812" y="2315"/>
                    <a:pt x="2812" y="2315"/>
                    <a:pt x="2812" y="2315"/>
                  </a:cubicBezTo>
                  <a:cubicBezTo>
                    <a:pt x="2812" y="2177"/>
                    <a:pt x="2812" y="2177"/>
                    <a:pt x="2812" y="2177"/>
                  </a:cubicBezTo>
                  <a:cubicBezTo>
                    <a:pt x="35" y="2177"/>
                    <a:pt x="35" y="2177"/>
                    <a:pt x="35" y="2177"/>
                  </a:cubicBezTo>
                  <a:lnTo>
                    <a:pt x="35" y="2315"/>
                  </a:lnTo>
                  <a:close/>
                  <a:moveTo>
                    <a:pt x="2789" y="915"/>
                  </a:moveTo>
                  <a:cubicBezTo>
                    <a:pt x="2766" y="915"/>
                    <a:pt x="2511" y="834"/>
                    <a:pt x="2118" y="787"/>
                  </a:cubicBezTo>
                  <a:cubicBezTo>
                    <a:pt x="2118" y="371"/>
                    <a:pt x="2118" y="371"/>
                    <a:pt x="2118" y="371"/>
                  </a:cubicBezTo>
                  <a:cubicBezTo>
                    <a:pt x="2153" y="371"/>
                    <a:pt x="2176" y="382"/>
                    <a:pt x="2200" y="382"/>
                  </a:cubicBezTo>
                  <a:cubicBezTo>
                    <a:pt x="2280" y="417"/>
                    <a:pt x="2314" y="452"/>
                    <a:pt x="2465" y="324"/>
                  </a:cubicBezTo>
                  <a:cubicBezTo>
                    <a:pt x="2384" y="324"/>
                    <a:pt x="2338" y="301"/>
                    <a:pt x="2303" y="278"/>
                  </a:cubicBezTo>
                  <a:cubicBezTo>
                    <a:pt x="2245" y="243"/>
                    <a:pt x="2211" y="197"/>
                    <a:pt x="2118" y="185"/>
                  </a:cubicBezTo>
                  <a:cubicBezTo>
                    <a:pt x="2118" y="162"/>
                    <a:pt x="2118" y="162"/>
                    <a:pt x="2118" y="162"/>
                  </a:cubicBezTo>
                  <a:cubicBezTo>
                    <a:pt x="2118" y="151"/>
                    <a:pt x="2107" y="139"/>
                    <a:pt x="2095" y="139"/>
                  </a:cubicBezTo>
                  <a:cubicBezTo>
                    <a:pt x="2084" y="139"/>
                    <a:pt x="2072" y="151"/>
                    <a:pt x="2072" y="162"/>
                  </a:cubicBezTo>
                  <a:cubicBezTo>
                    <a:pt x="2072" y="776"/>
                    <a:pt x="2072" y="776"/>
                    <a:pt x="2072" y="776"/>
                  </a:cubicBezTo>
                  <a:cubicBezTo>
                    <a:pt x="1887" y="764"/>
                    <a:pt x="1679" y="741"/>
                    <a:pt x="1447" y="741"/>
                  </a:cubicBezTo>
                  <a:cubicBezTo>
                    <a:pt x="1447" y="232"/>
                    <a:pt x="1447" y="232"/>
                    <a:pt x="1447" y="232"/>
                  </a:cubicBezTo>
                  <a:cubicBezTo>
                    <a:pt x="1482" y="232"/>
                    <a:pt x="1505" y="243"/>
                    <a:pt x="1528" y="243"/>
                  </a:cubicBezTo>
                  <a:cubicBezTo>
                    <a:pt x="1609" y="278"/>
                    <a:pt x="1644" y="313"/>
                    <a:pt x="1794" y="185"/>
                  </a:cubicBezTo>
                  <a:cubicBezTo>
                    <a:pt x="1713" y="185"/>
                    <a:pt x="1667" y="162"/>
                    <a:pt x="1632" y="139"/>
                  </a:cubicBezTo>
                  <a:cubicBezTo>
                    <a:pt x="1574" y="104"/>
                    <a:pt x="1540" y="58"/>
                    <a:pt x="1447" y="46"/>
                  </a:cubicBezTo>
                  <a:cubicBezTo>
                    <a:pt x="1447" y="23"/>
                    <a:pt x="1447" y="23"/>
                    <a:pt x="1447" y="23"/>
                  </a:cubicBezTo>
                  <a:cubicBezTo>
                    <a:pt x="1447" y="12"/>
                    <a:pt x="1435" y="0"/>
                    <a:pt x="1424" y="0"/>
                  </a:cubicBezTo>
                  <a:cubicBezTo>
                    <a:pt x="1412" y="0"/>
                    <a:pt x="1401" y="12"/>
                    <a:pt x="1401" y="23"/>
                  </a:cubicBezTo>
                  <a:cubicBezTo>
                    <a:pt x="1401" y="741"/>
                    <a:pt x="1401" y="741"/>
                    <a:pt x="1401" y="741"/>
                  </a:cubicBezTo>
                  <a:cubicBezTo>
                    <a:pt x="1169" y="741"/>
                    <a:pt x="961" y="764"/>
                    <a:pt x="775" y="776"/>
                  </a:cubicBezTo>
                  <a:cubicBezTo>
                    <a:pt x="775" y="371"/>
                    <a:pt x="775" y="371"/>
                    <a:pt x="775" y="371"/>
                  </a:cubicBezTo>
                  <a:cubicBezTo>
                    <a:pt x="810" y="371"/>
                    <a:pt x="833" y="382"/>
                    <a:pt x="857" y="382"/>
                  </a:cubicBezTo>
                  <a:cubicBezTo>
                    <a:pt x="938" y="417"/>
                    <a:pt x="972" y="452"/>
                    <a:pt x="1123" y="324"/>
                  </a:cubicBezTo>
                  <a:cubicBezTo>
                    <a:pt x="1042" y="324"/>
                    <a:pt x="996" y="301"/>
                    <a:pt x="961" y="278"/>
                  </a:cubicBezTo>
                  <a:cubicBezTo>
                    <a:pt x="903" y="243"/>
                    <a:pt x="868" y="197"/>
                    <a:pt x="775" y="185"/>
                  </a:cubicBezTo>
                  <a:cubicBezTo>
                    <a:pt x="775" y="162"/>
                    <a:pt x="775" y="162"/>
                    <a:pt x="775" y="162"/>
                  </a:cubicBezTo>
                  <a:cubicBezTo>
                    <a:pt x="775" y="151"/>
                    <a:pt x="764" y="139"/>
                    <a:pt x="753" y="139"/>
                  </a:cubicBezTo>
                  <a:cubicBezTo>
                    <a:pt x="741" y="139"/>
                    <a:pt x="729" y="151"/>
                    <a:pt x="729" y="162"/>
                  </a:cubicBezTo>
                  <a:cubicBezTo>
                    <a:pt x="729" y="787"/>
                    <a:pt x="729" y="787"/>
                    <a:pt x="729" y="787"/>
                  </a:cubicBezTo>
                  <a:cubicBezTo>
                    <a:pt x="336" y="834"/>
                    <a:pt x="81" y="915"/>
                    <a:pt x="58" y="915"/>
                  </a:cubicBezTo>
                  <a:cubicBezTo>
                    <a:pt x="0" y="938"/>
                    <a:pt x="0" y="938"/>
                    <a:pt x="0" y="938"/>
                  </a:cubicBezTo>
                  <a:cubicBezTo>
                    <a:pt x="35" y="1077"/>
                    <a:pt x="35" y="1077"/>
                    <a:pt x="35" y="1077"/>
                  </a:cubicBezTo>
                  <a:cubicBezTo>
                    <a:pt x="104" y="1054"/>
                    <a:pt x="104" y="1054"/>
                    <a:pt x="104" y="1054"/>
                  </a:cubicBezTo>
                  <a:cubicBezTo>
                    <a:pt x="104" y="1054"/>
                    <a:pt x="127" y="1042"/>
                    <a:pt x="173" y="1030"/>
                  </a:cubicBezTo>
                  <a:cubicBezTo>
                    <a:pt x="173" y="2130"/>
                    <a:pt x="173" y="2130"/>
                    <a:pt x="173" y="2130"/>
                  </a:cubicBezTo>
                  <a:cubicBezTo>
                    <a:pt x="729" y="2130"/>
                    <a:pt x="729" y="2130"/>
                    <a:pt x="729" y="2130"/>
                  </a:cubicBezTo>
                  <a:cubicBezTo>
                    <a:pt x="729" y="1783"/>
                    <a:pt x="729" y="1783"/>
                    <a:pt x="729" y="1783"/>
                  </a:cubicBezTo>
                  <a:cubicBezTo>
                    <a:pt x="1007" y="1783"/>
                    <a:pt x="1007" y="1783"/>
                    <a:pt x="1007" y="1783"/>
                  </a:cubicBezTo>
                  <a:cubicBezTo>
                    <a:pt x="1007" y="2130"/>
                    <a:pt x="1007" y="2130"/>
                    <a:pt x="1007" y="2130"/>
                  </a:cubicBezTo>
                  <a:cubicBezTo>
                    <a:pt x="1100" y="2130"/>
                    <a:pt x="1100" y="2130"/>
                    <a:pt x="1100" y="2130"/>
                  </a:cubicBezTo>
                  <a:cubicBezTo>
                    <a:pt x="1100" y="1783"/>
                    <a:pt x="1100" y="1783"/>
                    <a:pt x="1100" y="1783"/>
                  </a:cubicBezTo>
                  <a:cubicBezTo>
                    <a:pt x="1378" y="1783"/>
                    <a:pt x="1378" y="1783"/>
                    <a:pt x="1378" y="1783"/>
                  </a:cubicBezTo>
                  <a:cubicBezTo>
                    <a:pt x="1378" y="2130"/>
                    <a:pt x="1378" y="2130"/>
                    <a:pt x="1378" y="2130"/>
                  </a:cubicBezTo>
                  <a:cubicBezTo>
                    <a:pt x="1470" y="2130"/>
                    <a:pt x="1470" y="2130"/>
                    <a:pt x="1470" y="2130"/>
                  </a:cubicBezTo>
                  <a:cubicBezTo>
                    <a:pt x="1470" y="1783"/>
                    <a:pt x="1470" y="1783"/>
                    <a:pt x="1470" y="1783"/>
                  </a:cubicBezTo>
                  <a:cubicBezTo>
                    <a:pt x="1748" y="1783"/>
                    <a:pt x="1748" y="1783"/>
                    <a:pt x="1748" y="1783"/>
                  </a:cubicBezTo>
                  <a:cubicBezTo>
                    <a:pt x="1748" y="2130"/>
                    <a:pt x="1748" y="2130"/>
                    <a:pt x="1748" y="2130"/>
                  </a:cubicBezTo>
                  <a:cubicBezTo>
                    <a:pt x="1841" y="2130"/>
                    <a:pt x="1841" y="2130"/>
                    <a:pt x="1841" y="2130"/>
                  </a:cubicBezTo>
                  <a:cubicBezTo>
                    <a:pt x="1841" y="1783"/>
                    <a:pt x="1841" y="1783"/>
                    <a:pt x="1841" y="1783"/>
                  </a:cubicBezTo>
                  <a:cubicBezTo>
                    <a:pt x="2118" y="1783"/>
                    <a:pt x="2118" y="1783"/>
                    <a:pt x="2118" y="1783"/>
                  </a:cubicBezTo>
                  <a:cubicBezTo>
                    <a:pt x="2118" y="2130"/>
                    <a:pt x="2118" y="2130"/>
                    <a:pt x="2118" y="2130"/>
                  </a:cubicBezTo>
                  <a:cubicBezTo>
                    <a:pt x="2673" y="2130"/>
                    <a:pt x="2673" y="2130"/>
                    <a:pt x="2673" y="2130"/>
                  </a:cubicBezTo>
                  <a:cubicBezTo>
                    <a:pt x="2673" y="1030"/>
                    <a:pt x="2673" y="1030"/>
                    <a:pt x="2673" y="1030"/>
                  </a:cubicBezTo>
                  <a:cubicBezTo>
                    <a:pt x="2719" y="1042"/>
                    <a:pt x="2743" y="1054"/>
                    <a:pt x="2743" y="1054"/>
                  </a:cubicBezTo>
                  <a:cubicBezTo>
                    <a:pt x="2812" y="1077"/>
                    <a:pt x="2812" y="1077"/>
                    <a:pt x="2812" y="1077"/>
                  </a:cubicBezTo>
                  <a:cubicBezTo>
                    <a:pt x="2847" y="938"/>
                    <a:pt x="2847" y="938"/>
                    <a:pt x="2847" y="938"/>
                  </a:cubicBezTo>
                  <a:lnTo>
                    <a:pt x="2789" y="915"/>
                  </a:lnTo>
                  <a:close/>
                  <a:moveTo>
                    <a:pt x="498" y="1714"/>
                  </a:moveTo>
                  <a:cubicBezTo>
                    <a:pt x="567" y="1575"/>
                    <a:pt x="567" y="1575"/>
                    <a:pt x="567" y="1575"/>
                  </a:cubicBezTo>
                  <a:cubicBezTo>
                    <a:pt x="2280" y="1575"/>
                    <a:pt x="2280" y="1575"/>
                    <a:pt x="2280" y="1575"/>
                  </a:cubicBezTo>
                  <a:cubicBezTo>
                    <a:pt x="2349" y="1714"/>
                    <a:pt x="2349" y="1714"/>
                    <a:pt x="2349" y="1714"/>
                  </a:cubicBezTo>
                  <a:lnTo>
                    <a:pt x="498" y="1714"/>
                  </a:lnTo>
                  <a:close/>
                </a:path>
              </a:pathLst>
            </a:custGeom>
            <a:solidFill>
              <a:schemeClr val="tx1"/>
            </a:solidFill>
            <a:ln>
              <a:noFill/>
            </a:ln>
            <a:effectLst/>
            <a:extLst/>
          </p:spPr>
          <p:txBody>
            <a:bodyPr wrap="none" anchor="ctr"/>
            <a:lstStyle/>
            <a:p>
              <a:pPr defTabSz="913852">
                <a:defRPr/>
              </a:pPr>
              <a:endParaRPr lang="en-US" sz="1798">
                <a:solidFill>
                  <a:srgbClr val="58595B"/>
                </a:solidFill>
                <a:latin typeface="Calibri"/>
              </a:endParaRPr>
            </a:p>
          </p:txBody>
        </p:sp>
        <p:cxnSp>
          <p:nvCxnSpPr>
            <p:cNvPr id="78" name="Straight Connector 77">
              <a:extLst>
                <a:ext uri="{FF2B5EF4-FFF2-40B4-BE49-F238E27FC236}">
                  <a16:creationId xmlns:a16="http://schemas.microsoft.com/office/drawing/2014/main" id="{5070E6FA-8648-4F9D-B36B-27F1B9C643A7}"/>
                </a:ext>
              </a:extLst>
            </p:cNvPr>
            <p:cNvCxnSpPr/>
            <p:nvPr/>
          </p:nvCxnSpPr>
          <p:spPr>
            <a:xfrm>
              <a:off x="4040669" y="5058450"/>
              <a:ext cx="0" cy="209458"/>
            </a:xfrm>
            <a:prstGeom prst="line">
              <a:avLst/>
            </a:prstGeom>
            <a:ln w="63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9" name="Freeform 12"/>
            <p:cNvSpPr>
              <a:spLocks noChangeAspect="1" noChangeArrowheads="1"/>
            </p:cNvSpPr>
            <p:nvPr/>
          </p:nvSpPr>
          <p:spPr bwMode="auto">
            <a:xfrm>
              <a:off x="2973556" y="5066844"/>
              <a:ext cx="268917" cy="192670"/>
            </a:xfrm>
            <a:custGeom>
              <a:avLst/>
              <a:gdLst>
                <a:gd name="T0" fmla="*/ 2072 w 2964"/>
                <a:gd name="T1" fmla="*/ 325 h 2224"/>
                <a:gd name="T2" fmla="*/ 2963 w 2964"/>
                <a:gd name="T3" fmla="*/ 82 h 2224"/>
                <a:gd name="T4" fmla="*/ 2511 w 2964"/>
                <a:gd name="T5" fmla="*/ 151 h 2224"/>
                <a:gd name="T6" fmla="*/ 2511 w 2964"/>
                <a:gd name="T7" fmla="*/ 58 h 2224"/>
                <a:gd name="T8" fmla="*/ 1482 w 2964"/>
                <a:gd name="T9" fmla="*/ 869 h 2224"/>
                <a:gd name="T10" fmla="*/ 1482 w 2964"/>
                <a:gd name="T11" fmla="*/ 463 h 2224"/>
                <a:gd name="T12" fmla="*/ 1482 w 2964"/>
                <a:gd name="T13" fmla="*/ 869 h 2224"/>
                <a:gd name="T14" fmla="*/ 1876 w 2964"/>
                <a:gd name="T15" fmla="*/ 568 h 2224"/>
                <a:gd name="T16" fmla="*/ 1088 w 2964"/>
                <a:gd name="T17" fmla="*/ 579 h 2224"/>
                <a:gd name="T18" fmla="*/ 1933 w 2964"/>
                <a:gd name="T19" fmla="*/ 1066 h 2224"/>
                <a:gd name="T20" fmla="*/ 1030 w 2964"/>
                <a:gd name="T21" fmla="*/ 845 h 2224"/>
                <a:gd name="T22" fmla="*/ 1297 w 2964"/>
                <a:gd name="T23" fmla="*/ 1447 h 2224"/>
                <a:gd name="T24" fmla="*/ 1644 w 2964"/>
                <a:gd name="T25" fmla="*/ 1668 h 2224"/>
                <a:gd name="T26" fmla="*/ 1933 w 2964"/>
                <a:gd name="T27" fmla="*/ 1378 h 2224"/>
                <a:gd name="T28" fmla="*/ 1030 w 2964"/>
                <a:gd name="T29" fmla="*/ 1123 h 2224"/>
                <a:gd name="T30" fmla="*/ 1528 w 2964"/>
                <a:gd name="T31" fmla="*/ 1575 h 2224"/>
                <a:gd name="T32" fmla="*/ 1528 w 2964"/>
                <a:gd name="T33" fmla="*/ 1621 h 2224"/>
                <a:gd name="T34" fmla="*/ 1436 w 2964"/>
                <a:gd name="T35" fmla="*/ 1575 h 2224"/>
                <a:gd name="T36" fmla="*/ 1343 w 2964"/>
                <a:gd name="T37" fmla="*/ 1575 h 2224"/>
                <a:gd name="T38" fmla="*/ 289 w 2964"/>
                <a:gd name="T39" fmla="*/ 1668 h 2224"/>
                <a:gd name="T40" fmla="*/ 637 w 2964"/>
                <a:gd name="T41" fmla="*/ 1447 h 2224"/>
                <a:gd name="T42" fmla="*/ 452 w 2964"/>
                <a:gd name="T43" fmla="*/ 1204 h 2224"/>
                <a:gd name="T44" fmla="*/ 266 w 2964"/>
                <a:gd name="T45" fmla="*/ 1447 h 2224"/>
                <a:gd name="T46" fmla="*/ 590 w 2964"/>
                <a:gd name="T47" fmla="*/ 1621 h 2224"/>
                <a:gd name="T48" fmla="*/ 313 w 2964"/>
                <a:gd name="T49" fmla="*/ 1575 h 2224"/>
                <a:gd name="T50" fmla="*/ 313 w 2964"/>
                <a:gd name="T51" fmla="*/ 1621 h 2224"/>
                <a:gd name="T52" fmla="*/ 2072 w 2964"/>
                <a:gd name="T53" fmla="*/ 660 h 2224"/>
                <a:gd name="T54" fmla="*/ 2326 w 2964"/>
                <a:gd name="T55" fmla="*/ 1181 h 2224"/>
                <a:gd name="T56" fmla="*/ 2696 w 2964"/>
                <a:gd name="T57" fmla="*/ 1181 h 2224"/>
                <a:gd name="T58" fmla="*/ 2963 w 2964"/>
                <a:gd name="T59" fmla="*/ 660 h 2224"/>
                <a:gd name="T60" fmla="*/ 2372 w 2964"/>
                <a:gd name="T61" fmla="*/ 1158 h 2224"/>
                <a:gd name="T62" fmla="*/ 2465 w 2964"/>
                <a:gd name="T63" fmla="*/ 1158 h 2224"/>
                <a:gd name="T64" fmla="*/ 2557 w 2964"/>
                <a:gd name="T65" fmla="*/ 1112 h 2224"/>
                <a:gd name="T66" fmla="*/ 2511 w 2964"/>
                <a:gd name="T67" fmla="*/ 1830 h 2224"/>
                <a:gd name="T68" fmla="*/ 2581 w 2964"/>
                <a:gd name="T69" fmla="*/ 1899 h 2224"/>
                <a:gd name="T70" fmla="*/ 1713 w 2964"/>
                <a:gd name="T71" fmla="*/ 1575 h 2224"/>
                <a:gd name="T72" fmla="*/ 1320 w 2964"/>
                <a:gd name="T73" fmla="*/ 1714 h 2224"/>
                <a:gd name="T74" fmla="*/ 683 w 2964"/>
                <a:gd name="T75" fmla="*/ 1575 h 2224"/>
                <a:gd name="T76" fmla="*/ 289 w 2964"/>
                <a:gd name="T77" fmla="*/ 1714 h 2224"/>
                <a:gd name="T78" fmla="*/ 70 w 2964"/>
                <a:gd name="T79" fmla="*/ 1575 h 2224"/>
                <a:gd name="T80" fmla="*/ 70 w 2964"/>
                <a:gd name="T81" fmla="*/ 2223 h 2224"/>
                <a:gd name="T82" fmla="*/ 2963 w 2964"/>
                <a:gd name="T83" fmla="*/ 1645 h 2224"/>
                <a:gd name="T84" fmla="*/ 336 w 2964"/>
                <a:gd name="T85" fmla="*/ 1899 h 2224"/>
                <a:gd name="T86" fmla="*/ 452 w 2964"/>
                <a:gd name="T87" fmla="*/ 2015 h 2224"/>
                <a:gd name="T88" fmla="*/ 1482 w 2964"/>
                <a:gd name="T89" fmla="*/ 1783 h 2224"/>
                <a:gd name="T90" fmla="*/ 2511 w 2964"/>
                <a:gd name="T91" fmla="*/ 2015 h 2224"/>
                <a:gd name="T92" fmla="*/ 2627 w 2964"/>
                <a:gd name="T93" fmla="*/ 1899 h 2224"/>
                <a:gd name="T94" fmla="*/ 891 w 2964"/>
                <a:gd name="T95" fmla="*/ 788 h 2224"/>
                <a:gd name="T96" fmla="*/ 0 w 2964"/>
                <a:gd name="T97" fmla="*/ 545 h 2224"/>
                <a:gd name="T98" fmla="*/ 58 w 2964"/>
                <a:gd name="T99" fmla="*/ 568 h 2224"/>
                <a:gd name="T100" fmla="*/ 833 w 2964"/>
                <a:gd name="T101" fmla="*/ 579 h 2224"/>
                <a:gd name="T102" fmla="*/ 58 w 2964"/>
                <a:gd name="T103" fmla="*/ 568 h 2224"/>
                <a:gd name="T104" fmla="*/ 891 w 2964"/>
                <a:gd name="T105" fmla="*/ 845 h 2224"/>
                <a:gd name="T106" fmla="*/ 0 w 2964"/>
                <a:gd name="T107" fmla="*/ 1066 h 2224"/>
                <a:gd name="T108" fmla="*/ 2072 w 2964"/>
                <a:gd name="T109" fmla="*/ 382 h 2224"/>
                <a:gd name="T110" fmla="*/ 2963 w 2964"/>
                <a:gd name="T11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4" h="2224">
                  <a:moveTo>
                    <a:pt x="2511" y="0"/>
                  </a:moveTo>
                  <a:cubicBezTo>
                    <a:pt x="2268" y="0"/>
                    <a:pt x="2072" y="35"/>
                    <a:pt x="2072" y="82"/>
                  </a:cubicBezTo>
                  <a:cubicBezTo>
                    <a:pt x="2072" y="325"/>
                    <a:pt x="2072" y="325"/>
                    <a:pt x="2072" y="325"/>
                  </a:cubicBezTo>
                  <a:cubicBezTo>
                    <a:pt x="2072" y="371"/>
                    <a:pt x="2268" y="406"/>
                    <a:pt x="2511" y="406"/>
                  </a:cubicBezTo>
                  <a:cubicBezTo>
                    <a:pt x="2766" y="406"/>
                    <a:pt x="2963" y="371"/>
                    <a:pt x="2963" y="325"/>
                  </a:cubicBezTo>
                  <a:cubicBezTo>
                    <a:pt x="2963" y="82"/>
                    <a:pt x="2963" y="82"/>
                    <a:pt x="2963" y="82"/>
                  </a:cubicBezTo>
                  <a:cubicBezTo>
                    <a:pt x="2963" y="35"/>
                    <a:pt x="2766" y="0"/>
                    <a:pt x="2511" y="0"/>
                  </a:cubicBezTo>
                  <a:close/>
                  <a:moveTo>
                    <a:pt x="2905" y="116"/>
                  </a:moveTo>
                  <a:cubicBezTo>
                    <a:pt x="2824" y="139"/>
                    <a:pt x="2685" y="151"/>
                    <a:pt x="2511" y="151"/>
                  </a:cubicBezTo>
                  <a:cubicBezTo>
                    <a:pt x="2349" y="151"/>
                    <a:pt x="2200" y="139"/>
                    <a:pt x="2130" y="116"/>
                  </a:cubicBezTo>
                  <a:cubicBezTo>
                    <a:pt x="2119" y="116"/>
                    <a:pt x="2119" y="105"/>
                    <a:pt x="2130" y="105"/>
                  </a:cubicBezTo>
                  <a:cubicBezTo>
                    <a:pt x="2200" y="82"/>
                    <a:pt x="2349" y="58"/>
                    <a:pt x="2511" y="58"/>
                  </a:cubicBezTo>
                  <a:cubicBezTo>
                    <a:pt x="2685" y="58"/>
                    <a:pt x="2824" y="82"/>
                    <a:pt x="2905" y="105"/>
                  </a:cubicBezTo>
                  <a:cubicBezTo>
                    <a:pt x="2916" y="105"/>
                    <a:pt x="2916" y="116"/>
                    <a:pt x="2905" y="116"/>
                  </a:cubicBezTo>
                  <a:close/>
                  <a:moveTo>
                    <a:pt x="1482" y="869"/>
                  </a:moveTo>
                  <a:cubicBezTo>
                    <a:pt x="1725" y="869"/>
                    <a:pt x="1933" y="834"/>
                    <a:pt x="1933" y="788"/>
                  </a:cubicBezTo>
                  <a:cubicBezTo>
                    <a:pt x="1933" y="545"/>
                    <a:pt x="1933" y="545"/>
                    <a:pt x="1933" y="545"/>
                  </a:cubicBezTo>
                  <a:cubicBezTo>
                    <a:pt x="1933" y="498"/>
                    <a:pt x="1725" y="463"/>
                    <a:pt x="1482" y="463"/>
                  </a:cubicBezTo>
                  <a:cubicBezTo>
                    <a:pt x="1239" y="463"/>
                    <a:pt x="1030" y="498"/>
                    <a:pt x="1030" y="545"/>
                  </a:cubicBezTo>
                  <a:cubicBezTo>
                    <a:pt x="1030" y="788"/>
                    <a:pt x="1030" y="788"/>
                    <a:pt x="1030" y="788"/>
                  </a:cubicBezTo>
                  <a:cubicBezTo>
                    <a:pt x="1030" y="834"/>
                    <a:pt x="1239" y="869"/>
                    <a:pt x="1482" y="869"/>
                  </a:cubicBezTo>
                  <a:close/>
                  <a:moveTo>
                    <a:pt x="1088" y="568"/>
                  </a:moveTo>
                  <a:cubicBezTo>
                    <a:pt x="1169" y="545"/>
                    <a:pt x="1320" y="521"/>
                    <a:pt x="1482" y="521"/>
                  </a:cubicBezTo>
                  <a:cubicBezTo>
                    <a:pt x="1644" y="521"/>
                    <a:pt x="1794" y="545"/>
                    <a:pt x="1876" y="568"/>
                  </a:cubicBezTo>
                  <a:lnTo>
                    <a:pt x="1876" y="579"/>
                  </a:lnTo>
                  <a:cubicBezTo>
                    <a:pt x="1794" y="602"/>
                    <a:pt x="1644" y="614"/>
                    <a:pt x="1482" y="614"/>
                  </a:cubicBezTo>
                  <a:cubicBezTo>
                    <a:pt x="1320" y="614"/>
                    <a:pt x="1169" y="602"/>
                    <a:pt x="1088" y="579"/>
                  </a:cubicBezTo>
                  <a:lnTo>
                    <a:pt x="1088" y="568"/>
                  </a:lnTo>
                  <a:close/>
                  <a:moveTo>
                    <a:pt x="1482" y="1147"/>
                  </a:moveTo>
                  <a:cubicBezTo>
                    <a:pt x="1725" y="1147"/>
                    <a:pt x="1933" y="1112"/>
                    <a:pt x="1933" y="1066"/>
                  </a:cubicBezTo>
                  <a:cubicBezTo>
                    <a:pt x="1933" y="845"/>
                    <a:pt x="1933" y="845"/>
                    <a:pt x="1933" y="845"/>
                  </a:cubicBezTo>
                  <a:cubicBezTo>
                    <a:pt x="1933" y="892"/>
                    <a:pt x="1725" y="927"/>
                    <a:pt x="1482" y="927"/>
                  </a:cubicBezTo>
                  <a:cubicBezTo>
                    <a:pt x="1239" y="927"/>
                    <a:pt x="1030" y="892"/>
                    <a:pt x="1030" y="845"/>
                  </a:cubicBezTo>
                  <a:cubicBezTo>
                    <a:pt x="1030" y="1066"/>
                    <a:pt x="1030" y="1066"/>
                    <a:pt x="1030" y="1066"/>
                  </a:cubicBezTo>
                  <a:cubicBezTo>
                    <a:pt x="1030" y="1112"/>
                    <a:pt x="1239" y="1147"/>
                    <a:pt x="1482" y="1147"/>
                  </a:cubicBezTo>
                  <a:close/>
                  <a:moveTo>
                    <a:pt x="1297" y="1447"/>
                  </a:moveTo>
                  <a:cubicBezTo>
                    <a:pt x="1297" y="1645"/>
                    <a:pt x="1297" y="1645"/>
                    <a:pt x="1297" y="1645"/>
                  </a:cubicBezTo>
                  <a:cubicBezTo>
                    <a:pt x="1297" y="1656"/>
                    <a:pt x="1308" y="1668"/>
                    <a:pt x="1320" y="1668"/>
                  </a:cubicBezTo>
                  <a:cubicBezTo>
                    <a:pt x="1644" y="1668"/>
                    <a:pt x="1644" y="1668"/>
                    <a:pt x="1644" y="1668"/>
                  </a:cubicBezTo>
                  <a:cubicBezTo>
                    <a:pt x="1656" y="1668"/>
                    <a:pt x="1667" y="1656"/>
                    <a:pt x="1667" y="1645"/>
                  </a:cubicBezTo>
                  <a:cubicBezTo>
                    <a:pt x="1667" y="1447"/>
                    <a:pt x="1667" y="1447"/>
                    <a:pt x="1667" y="1447"/>
                  </a:cubicBezTo>
                  <a:cubicBezTo>
                    <a:pt x="1817" y="1436"/>
                    <a:pt x="1933" y="1401"/>
                    <a:pt x="1933" y="1378"/>
                  </a:cubicBezTo>
                  <a:cubicBezTo>
                    <a:pt x="1933" y="1123"/>
                    <a:pt x="1933" y="1123"/>
                    <a:pt x="1933" y="1123"/>
                  </a:cubicBezTo>
                  <a:cubicBezTo>
                    <a:pt x="1933" y="1170"/>
                    <a:pt x="1725" y="1204"/>
                    <a:pt x="1482" y="1204"/>
                  </a:cubicBezTo>
                  <a:cubicBezTo>
                    <a:pt x="1239" y="1204"/>
                    <a:pt x="1030" y="1170"/>
                    <a:pt x="1030" y="1123"/>
                  </a:cubicBezTo>
                  <a:cubicBezTo>
                    <a:pt x="1030" y="1378"/>
                    <a:pt x="1030" y="1378"/>
                    <a:pt x="1030" y="1378"/>
                  </a:cubicBezTo>
                  <a:cubicBezTo>
                    <a:pt x="1030" y="1401"/>
                    <a:pt x="1146" y="1436"/>
                    <a:pt x="1297" y="1447"/>
                  </a:cubicBezTo>
                  <a:close/>
                  <a:moveTo>
                    <a:pt x="1528" y="1575"/>
                  </a:moveTo>
                  <a:cubicBezTo>
                    <a:pt x="1621" y="1575"/>
                    <a:pt x="1621" y="1575"/>
                    <a:pt x="1621" y="1575"/>
                  </a:cubicBezTo>
                  <a:cubicBezTo>
                    <a:pt x="1621" y="1621"/>
                    <a:pt x="1621" y="1621"/>
                    <a:pt x="1621" y="1621"/>
                  </a:cubicBezTo>
                  <a:cubicBezTo>
                    <a:pt x="1528" y="1621"/>
                    <a:pt x="1528" y="1621"/>
                    <a:pt x="1528" y="1621"/>
                  </a:cubicBezTo>
                  <a:lnTo>
                    <a:pt x="1528" y="1575"/>
                  </a:lnTo>
                  <a:close/>
                  <a:moveTo>
                    <a:pt x="1343" y="1575"/>
                  </a:moveTo>
                  <a:cubicBezTo>
                    <a:pt x="1436" y="1575"/>
                    <a:pt x="1436" y="1575"/>
                    <a:pt x="1436" y="1575"/>
                  </a:cubicBezTo>
                  <a:cubicBezTo>
                    <a:pt x="1436" y="1621"/>
                    <a:pt x="1436" y="1621"/>
                    <a:pt x="1436" y="1621"/>
                  </a:cubicBezTo>
                  <a:cubicBezTo>
                    <a:pt x="1343" y="1621"/>
                    <a:pt x="1343" y="1621"/>
                    <a:pt x="1343" y="1621"/>
                  </a:cubicBezTo>
                  <a:lnTo>
                    <a:pt x="1343" y="1575"/>
                  </a:lnTo>
                  <a:close/>
                  <a:moveTo>
                    <a:pt x="266" y="1447"/>
                  </a:moveTo>
                  <a:cubicBezTo>
                    <a:pt x="266" y="1645"/>
                    <a:pt x="266" y="1645"/>
                    <a:pt x="266" y="1645"/>
                  </a:cubicBezTo>
                  <a:cubicBezTo>
                    <a:pt x="266" y="1656"/>
                    <a:pt x="278" y="1668"/>
                    <a:pt x="289" y="1668"/>
                  </a:cubicBezTo>
                  <a:cubicBezTo>
                    <a:pt x="613" y="1668"/>
                    <a:pt x="613" y="1668"/>
                    <a:pt x="613" y="1668"/>
                  </a:cubicBezTo>
                  <a:cubicBezTo>
                    <a:pt x="625" y="1668"/>
                    <a:pt x="637" y="1656"/>
                    <a:pt x="637" y="1645"/>
                  </a:cubicBezTo>
                  <a:cubicBezTo>
                    <a:pt x="637" y="1447"/>
                    <a:pt x="637" y="1447"/>
                    <a:pt x="637" y="1447"/>
                  </a:cubicBezTo>
                  <a:cubicBezTo>
                    <a:pt x="787" y="1436"/>
                    <a:pt x="891" y="1401"/>
                    <a:pt x="891" y="1378"/>
                  </a:cubicBezTo>
                  <a:cubicBezTo>
                    <a:pt x="891" y="1123"/>
                    <a:pt x="891" y="1123"/>
                    <a:pt x="891" y="1123"/>
                  </a:cubicBezTo>
                  <a:cubicBezTo>
                    <a:pt x="891" y="1170"/>
                    <a:pt x="695" y="1204"/>
                    <a:pt x="452" y="1204"/>
                  </a:cubicBezTo>
                  <a:cubicBezTo>
                    <a:pt x="197" y="1204"/>
                    <a:pt x="0" y="1170"/>
                    <a:pt x="0" y="1123"/>
                  </a:cubicBezTo>
                  <a:cubicBezTo>
                    <a:pt x="0" y="1378"/>
                    <a:pt x="0" y="1378"/>
                    <a:pt x="0" y="1378"/>
                  </a:cubicBezTo>
                  <a:cubicBezTo>
                    <a:pt x="0" y="1401"/>
                    <a:pt x="104" y="1436"/>
                    <a:pt x="266" y="1447"/>
                  </a:cubicBezTo>
                  <a:close/>
                  <a:moveTo>
                    <a:pt x="498" y="1575"/>
                  </a:moveTo>
                  <a:cubicBezTo>
                    <a:pt x="590" y="1575"/>
                    <a:pt x="590" y="1575"/>
                    <a:pt x="590" y="1575"/>
                  </a:cubicBezTo>
                  <a:cubicBezTo>
                    <a:pt x="590" y="1621"/>
                    <a:pt x="590" y="1621"/>
                    <a:pt x="590" y="1621"/>
                  </a:cubicBezTo>
                  <a:cubicBezTo>
                    <a:pt x="498" y="1621"/>
                    <a:pt x="498" y="1621"/>
                    <a:pt x="498" y="1621"/>
                  </a:cubicBezTo>
                  <a:lnTo>
                    <a:pt x="498" y="1575"/>
                  </a:lnTo>
                  <a:close/>
                  <a:moveTo>
                    <a:pt x="313" y="1575"/>
                  </a:moveTo>
                  <a:cubicBezTo>
                    <a:pt x="405" y="1575"/>
                    <a:pt x="405" y="1575"/>
                    <a:pt x="405" y="1575"/>
                  </a:cubicBezTo>
                  <a:cubicBezTo>
                    <a:pt x="405" y="1621"/>
                    <a:pt x="405" y="1621"/>
                    <a:pt x="405" y="1621"/>
                  </a:cubicBezTo>
                  <a:cubicBezTo>
                    <a:pt x="313" y="1621"/>
                    <a:pt x="313" y="1621"/>
                    <a:pt x="313" y="1621"/>
                  </a:cubicBezTo>
                  <a:lnTo>
                    <a:pt x="313" y="1575"/>
                  </a:lnTo>
                  <a:close/>
                  <a:moveTo>
                    <a:pt x="2511" y="741"/>
                  </a:moveTo>
                  <a:cubicBezTo>
                    <a:pt x="2268" y="741"/>
                    <a:pt x="2072" y="707"/>
                    <a:pt x="2072" y="660"/>
                  </a:cubicBezTo>
                  <a:cubicBezTo>
                    <a:pt x="2072" y="915"/>
                    <a:pt x="2072" y="915"/>
                    <a:pt x="2072" y="915"/>
                  </a:cubicBezTo>
                  <a:cubicBezTo>
                    <a:pt x="2072" y="938"/>
                    <a:pt x="2176" y="973"/>
                    <a:pt x="2326" y="984"/>
                  </a:cubicBezTo>
                  <a:cubicBezTo>
                    <a:pt x="2326" y="1181"/>
                    <a:pt x="2326" y="1181"/>
                    <a:pt x="2326" y="1181"/>
                  </a:cubicBezTo>
                  <a:cubicBezTo>
                    <a:pt x="2326" y="1193"/>
                    <a:pt x="2338" y="1204"/>
                    <a:pt x="2349" y="1204"/>
                  </a:cubicBezTo>
                  <a:cubicBezTo>
                    <a:pt x="2673" y="1204"/>
                    <a:pt x="2673" y="1204"/>
                    <a:pt x="2673" y="1204"/>
                  </a:cubicBezTo>
                  <a:cubicBezTo>
                    <a:pt x="2685" y="1204"/>
                    <a:pt x="2696" y="1193"/>
                    <a:pt x="2696" y="1181"/>
                  </a:cubicBezTo>
                  <a:cubicBezTo>
                    <a:pt x="2696" y="984"/>
                    <a:pt x="2696" y="984"/>
                    <a:pt x="2696" y="984"/>
                  </a:cubicBezTo>
                  <a:cubicBezTo>
                    <a:pt x="2859" y="973"/>
                    <a:pt x="2963" y="938"/>
                    <a:pt x="2963" y="915"/>
                  </a:cubicBezTo>
                  <a:cubicBezTo>
                    <a:pt x="2963" y="660"/>
                    <a:pt x="2963" y="660"/>
                    <a:pt x="2963" y="660"/>
                  </a:cubicBezTo>
                  <a:cubicBezTo>
                    <a:pt x="2963" y="707"/>
                    <a:pt x="2766" y="741"/>
                    <a:pt x="2511" y="741"/>
                  </a:cubicBezTo>
                  <a:close/>
                  <a:moveTo>
                    <a:pt x="2465" y="1158"/>
                  </a:moveTo>
                  <a:cubicBezTo>
                    <a:pt x="2372" y="1158"/>
                    <a:pt x="2372" y="1158"/>
                    <a:pt x="2372" y="1158"/>
                  </a:cubicBezTo>
                  <a:cubicBezTo>
                    <a:pt x="2372" y="1112"/>
                    <a:pt x="2372" y="1112"/>
                    <a:pt x="2372" y="1112"/>
                  </a:cubicBezTo>
                  <a:cubicBezTo>
                    <a:pt x="2465" y="1112"/>
                    <a:pt x="2465" y="1112"/>
                    <a:pt x="2465" y="1112"/>
                  </a:cubicBezTo>
                  <a:lnTo>
                    <a:pt x="2465" y="1158"/>
                  </a:lnTo>
                  <a:close/>
                  <a:moveTo>
                    <a:pt x="2650" y="1158"/>
                  </a:moveTo>
                  <a:cubicBezTo>
                    <a:pt x="2557" y="1158"/>
                    <a:pt x="2557" y="1158"/>
                    <a:pt x="2557" y="1158"/>
                  </a:cubicBezTo>
                  <a:cubicBezTo>
                    <a:pt x="2557" y="1112"/>
                    <a:pt x="2557" y="1112"/>
                    <a:pt x="2557" y="1112"/>
                  </a:cubicBezTo>
                  <a:cubicBezTo>
                    <a:pt x="2650" y="1112"/>
                    <a:pt x="2650" y="1112"/>
                    <a:pt x="2650" y="1112"/>
                  </a:cubicBezTo>
                  <a:lnTo>
                    <a:pt x="2650" y="1158"/>
                  </a:lnTo>
                  <a:close/>
                  <a:moveTo>
                    <a:pt x="2511" y="1830"/>
                  </a:moveTo>
                  <a:cubicBezTo>
                    <a:pt x="2477" y="1830"/>
                    <a:pt x="2442" y="1864"/>
                    <a:pt x="2442" y="1899"/>
                  </a:cubicBezTo>
                  <a:cubicBezTo>
                    <a:pt x="2442" y="1934"/>
                    <a:pt x="2477" y="1969"/>
                    <a:pt x="2511" y="1969"/>
                  </a:cubicBezTo>
                  <a:cubicBezTo>
                    <a:pt x="2557" y="1969"/>
                    <a:pt x="2581" y="1934"/>
                    <a:pt x="2581" y="1899"/>
                  </a:cubicBezTo>
                  <a:cubicBezTo>
                    <a:pt x="2581" y="1864"/>
                    <a:pt x="2557" y="1830"/>
                    <a:pt x="2511" y="1830"/>
                  </a:cubicBezTo>
                  <a:close/>
                  <a:moveTo>
                    <a:pt x="2893" y="1575"/>
                  </a:moveTo>
                  <a:cubicBezTo>
                    <a:pt x="1713" y="1575"/>
                    <a:pt x="1713" y="1575"/>
                    <a:pt x="1713" y="1575"/>
                  </a:cubicBezTo>
                  <a:cubicBezTo>
                    <a:pt x="1713" y="1645"/>
                    <a:pt x="1713" y="1645"/>
                    <a:pt x="1713" y="1645"/>
                  </a:cubicBezTo>
                  <a:cubicBezTo>
                    <a:pt x="1713" y="1679"/>
                    <a:pt x="1679" y="1714"/>
                    <a:pt x="1644" y="1714"/>
                  </a:cubicBezTo>
                  <a:cubicBezTo>
                    <a:pt x="1320" y="1714"/>
                    <a:pt x="1320" y="1714"/>
                    <a:pt x="1320" y="1714"/>
                  </a:cubicBezTo>
                  <a:cubicBezTo>
                    <a:pt x="1285" y="1714"/>
                    <a:pt x="1250" y="1679"/>
                    <a:pt x="1250" y="1645"/>
                  </a:cubicBezTo>
                  <a:cubicBezTo>
                    <a:pt x="1250" y="1575"/>
                    <a:pt x="1250" y="1575"/>
                    <a:pt x="1250" y="1575"/>
                  </a:cubicBezTo>
                  <a:cubicBezTo>
                    <a:pt x="683" y="1575"/>
                    <a:pt x="683" y="1575"/>
                    <a:pt x="683" y="1575"/>
                  </a:cubicBezTo>
                  <a:cubicBezTo>
                    <a:pt x="683" y="1645"/>
                    <a:pt x="683" y="1645"/>
                    <a:pt x="683" y="1645"/>
                  </a:cubicBezTo>
                  <a:cubicBezTo>
                    <a:pt x="683" y="1679"/>
                    <a:pt x="648" y="1714"/>
                    <a:pt x="613" y="1714"/>
                  </a:cubicBezTo>
                  <a:cubicBezTo>
                    <a:pt x="289" y="1714"/>
                    <a:pt x="289" y="1714"/>
                    <a:pt x="289" y="1714"/>
                  </a:cubicBezTo>
                  <a:cubicBezTo>
                    <a:pt x="243" y="1714"/>
                    <a:pt x="220" y="1679"/>
                    <a:pt x="220" y="1645"/>
                  </a:cubicBezTo>
                  <a:cubicBezTo>
                    <a:pt x="220" y="1575"/>
                    <a:pt x="220" y="1575"/>
                    <a:pt x="220" y="1575"/>
                  </a:cubicBezTo>
                  <a:cubicBezTo>
                    <a:pt x="70" y="1575"/>
                    <a:pt x="70" y="1575"/>
                    <a:pt x="70" y="1575"/>
                  </a:cubicBezTo>
                  <a:cubicBezTo>
                    <a:pt x="35" y="1575"/>
                    <a:pt x="0" y="1610"/>
                    <a:pt x="0" y="1645"/>
                  </a:cubicBezTo>
                  <a:cubicBezTo>
                    <a:pt x="0" y="2154"/>
                    <a:pt x="0" y="2154"/>
                    <a:pt x="0" y="2154"/>
                  </a:cubicBezTo>
                  <a:cubicBezTo>
                    <a:pt x="0" y="2188"/>
                    <a:pt x="35" y="2223"/>
                    <a:pt x="70" y="2223"/>
                  </a:cubicBezTo>
                  <a:cubicBezTo>
                    <a:pt x="2893" y="2223"/>
                    <a:pt x="2893" y="2223"/>
                    <a:pt x="2893" y="2223"/>
                  </a:cubicBezTo>
                  <a:cubicBezTo>
                    <a:pt x="2928" y="2223"/>
                    <a:pt x="2963" y="2188"/>
                    <a:pt x="2963" y="2154"/>
                  </a:cubicBezTo>
                  <a:cubicBezTo>
                    <a:pt x="2963" y="1645"/>
                    <a:pt x="2963" y="1645"/>
                    <a:pt x="2963" y="1645"/>
                  </a:cubicBezTo>
                  <a:cubicBezTo>
                    <a:pt x="2963" y="1610"/>
                    <a:pt x="2928" y="1575"/>
                    <a:pt x="2893" y="1575"/>
                  </a:cubicBezTo>
                  <a:close/>
                  <a:moveTo>
                    <a:pt x="452" y="2015"/>
                  </a:moveTo>
                  <a:cubicBezTo>
                    <a:pt x="382" y="2015"/>
                    <a:pt x="336" y="1969"/>
                    <a:pt x="336" y="1899"/>
                  </a:cubicBezTo>
                  <a:cubicBezTo>
                    <a:pt x="336" y="1830"/>
                    <a:pt x="382" y="1783"/>
                    <a:pt x="452" y="1783"/>
                  </a:cubicBezTo>
                  <a:cubicBezTo>
                    <a:pt x="509" y="1783"/>
                    <a:pt x="567" y="1830"/>
                    <a:pt x="567" y="1899"/>
                  </a:cubicBezTo>
                  <a:cubicBezTo>
                    <a:pt x="567" y="1969"/>
                    <a:pt x="509" y="2015"/>
                    <a:pt x="452" y="2015"/>
                  </a:cubicBezTo>
                  <a:close/>
                  <a:moveTo>
                    <a:pt x="1482" y="2015"/>
                  </a:moveTo>
                  <a:cubicBezTo>
                    <a:pt x="1413" y="2015"/>
                    <a:pt x="1366" y="1969"/>
                    <a:pt x="1366" y="1899"/>
                  </a:cubicBezTo>
                  <a:cubicBezTo>
                    <a:pt x="1366" y="1830"/>
                    <a:pt x="1413" y="1783"/>
                    <a:pt x="1482" y="1783"/>
                  </a:cubicBezTo>
                  <a:cubicBezTo>
                    <a:pt x="1551" y="1783"/>
                    <a:pt x="1598" y="1830"/>
                    <a:pt x="1598" y="1899"/>
                  </a:cubicBezTo>
                  <a:cubicBezTo>
                    <a:pt x="1598" y="1969"/>
                    <a:pt x="1551" y="2015"/>
                    <a:pt x="1482" y="2015"/>
                  </a:cubicBezTo>
                  <a:close/>
                  <a:moveTo>
                    <a:pt x="2511" y="2015"/>
                  </a:moveTo>
                  <a:cubicBezTo>
                    <a:pt x="2453" y="2015"/>
                    <a:pt x="2396" y="1969"/>
                    <a:pt x="2396" y="1899"/>
                  </a:cubicBezTo>
                  <a:cubicBezTo>
                    <a:pt x="2396" y="1830"/>
                    <a:pt x="2453" y="1783"/>
                    <a:pt x="2511" y="1783"/>
                  </a:cubicBezTo>
                  <a:cubicBezTo>
                    <a:pt x="2581" y="1783"/>
                    <a:pt x="2627" y="1830"/>
                    <a:pt x="2627" y="1899"/>
                  </a:cubicBezTo>
                  <a:cubicBezTo>
                    <a:pt x="2627" y="1969"/>
                    <a:pt x="2581" y="2015"/>
                    <a:pt x="2511" y="2015"/>
                  </a:cubicBezTo>
                  <a:close/>
                  <a:moveTo>
                    <a:pt x="452" y="869"/>
                  </a:moveTo>
                  <a:cubicBezTo>
                    <a:pt x="695" y="869"/>
                    <a:pt x="891" y="834"/>
                    <a:pt x="891" y="788"/>
                  </a:cubicBezTo>
                  <a:cubicBezTo>
                    <a:pt x="891" y="545"/>
                    <a:pt x="891" y="545"/>
                    <a:pt x="891" y="545"/>
                  </a:cubicBezTo>
                  <a:cubicBezTo>
                    <a:pt x="891" y="498"/>
                    <a:pt x="695" y="463"/>
                    <a:pt x="452" y="463"/>
                  </a:cubicBezTo>
                  <a:cubicBezTo>
                    <a:pt x="197" y="463"/>
                    <a:pt x="0" y="498"/>
                    <a:pt x="0" y="545"/>
                  </a:cubicBezTo>
                  <a:cubicBezTo>
                    <a:pt x="0" y="788"/>
                    <a:pt x="0" y="788"/>
                    <a:pt x="0" y="788"/>
                  </a:cubicBezTo>
                  <a:cubicBezTo>
                    <a:pt x="0" y="834"/>
                    <a:pt x="197" y="869"/>
                    <a:pt x="452" y="869"/>
                  </a:cubicBezTo>
                  <a:close/>
                  <a:moveTo>
                    <a:pt x="58" y="568"/>
                  </a:moveTo>
                  <a:cubicBezTo>
                    <a:pt x="139" y="545"/>
                    <a:pt x="278" y="521"/>
                    <a:pt x="452" y="521"/>
                  </a:cubicBezTo>
                  <a:cubicBezTo>
                    <a:pt x="613" y="521"/>
                    <a:pt x="764" y="545"/>
                    <a:pt x="833" y="568"/>
                  </a:cubicBezTo>
                  <a:cubicBezTo>
                    <a:pt x="845" y="568"/>
                    <a:pt x="845" y="579"/>
                    <a:pt x="833" y="579"/>
                  </a:cubicBezTo>
                  <a:cubicBezTo>
                    <a:pt x="764" y="602"/>
                    <a:pt x="613" y="614"/>
                    <a:pt x="452" y="614"/>
                  </a:cubicBezTo>
                  <a:cubicBezTo>
                    <a:pt x="278" y="614"/>
                    <a:pt x="139" y="602"/>
                    <a:pt x="58" y="579"/>
                  </a:cubicBezTo>
                  <a:cubicBezTo>
                    <a:pt x="46" y="579"/>
                    <a:pt x="46" y="568"/>
                    <a:pt x="58" y="568"/>
                  </a:cubicBezTo>
                  <a:close/>
                  <a:moveTo>
                    <a:pt x="452" y="1147"/>
                  </a:moveTo>
                  <a:cubicBezTo>
                    <a:pt x="695" y="1147"/>
                    <a:pt x="891" y="1112"/>
                    <a:pt x="891" y="1066"/>
                  </a:cubicBezTo>
                  <a:cubicBezTo>
                    <a:pt x="891" y="845"/>
                    <a:pt x="891" y="845"/>
                    <a:pt x="891" y="845"/>
                  </a:cubicBezTo>
                  <a:cubicBezTo>
                    <a:pt x="891" y="892"/>
                    <a:pt x="695" y="927"/>
                    <a:pt x="452" y="927"/>
                  </a:cubicBezTo>
                  <a:cubicBezTo>
                    <a:pt x="197" y="927"/>
                    <a:pt x="0" y="892"/>
                    <a:pt x="0" y="845"/>
                  </a:cubicBezTo>
                  <a:cubicBezTo>
                    <a:pt x="0" y="1066"/>
                    <a:pt x="0" y="1066"/>
                    <a:pt x="0" y="1066"/>
                  </a:cubicBezTo>
                  <a:cubicBezTo>
                    <a:pt x="0" y="1112"/>
                    <a:pt x="197" y="1147"/>
                    <a:pt x="452" y="1147"/>
                  </a:cubicBezTo>
                  <a:close/>
                  <a:moveTo>
                    <a:pt x="2511" y="463"/>
                  </a:moveTo>
                  <a:cubicBezTo>
                    <a:pt x="2268" y="463"/>
                    <a:pt x="2072" y="429"/>
                    <a:pt x="2072" y="382"/>
                  </a:cubicBezTo>
                  <a:cubicBezTo>
                    <a:pt x="2072" y="602"/>
                    <a:pt x="2072" y="602"/>
                    <a:pt x="2072" y="602"/>
                  </a:cubicBezTo>
                  <a:cubicBezTo>
                    <a:pt x="2072" y="649"/>
                    <a:pt x="2268" y="684"/>
                    <a:pt x="2511" y="684"/>
                  </a:cubicBezTo>
                  <a:cubicBezTo>
                    <a:pt x="2766" y="684"/>
                    <a:pt x="2963" y="649"/>
                    <a:pt x="2963" y="602"/>
                  </a:cubicBezTo>
                  <a:cubicBezTo>
                    <a:pt x="2963" y="382"/>
                    <a:pt x="2963" y="382"/>
                    <a:pt x="2963" y="382"/>
                  </a:cubicBezTo>
                  <a:cubicBezTo>
                    <a:pt x="2963" y="429"/>
                    <a:pt x="2766" y="463"/>
                    <a:pt x="2511" y="463"/>
                  </a:cubicBezTo>
                  <a:close/>
                </a:path>
              </a:pathLst>
            </a:custGeom>
            <a:solidFill>
              <a:schemeClr val="tx1"/>
            </a:solidFill>
            <a:ln>
              <a:noFill/>
            </a:ln>
            <a:effectLst/>
            <a:extLst/>
          </p:spPr>
          <p:txBody>
            <a:bodyPr wrap="none" anchor="ctr"/>
            <a:lstStyle/>
            <a:p>
              <a:pPr defTabSz="913852">
                <a:defRPr/>
              </a:pPr>
              <a:endParaRPr lang="en-US" sz="1798">
                <a:solidFill>
                  <a:srgbClr val="58595B"/>
                </a:solidFill>
                <a:latin typeface="Calibri"/>
              </a:endParaRPr>
            </a:p>
          </p:txBody>
        </p:sp>
        <p:sp>
          <p:nvSpPr>
            <p:cNvPr id="80" name="Rounded Rectangle 168">
              <a:extLst>
                <a:ext uri="{FF2B5EF4-FFF2-40B4-BE49-F238E27FC236}">
                  <a16:creationId xmlns:a16="http://schemas.microsoft.com/office/drawing/2014/main" id="{002CDA1F-F401-48F6-843D-7D2A3A951705}"/>
                </a:ext>
              </a:extLst>
            </p:cNvPr>
            <p:cNvSpPr/>
            <p:nvPr/>
          </p:nvSpPr>
          <p:spPr bwMode="gray">
            <a:xfrm>
              <a:off x="2832089" y="2925987"/>
              <a:ext cx="6882418" cy="1389771"/>
            </a:xfrm>
            <a:prstGeom prst="roundRect">
              <a:avLst>
                <a:gd name="adj" fmla="val 0"/>
              </a:avLst>
            </a:prstGeom>
            <a:solidFill>
              <a:schemeClr val="accent3">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1" rIns="0" bIns="0" numCol="1" spcCol="0" rtlCol="0" fromWordArt="0" anchor="t" anchorCtr="0" forceAA="0" compatLnSpc="1">
              <a:prstTxWarp prst="textNoShape">
                <a:avLst/>
              </a:prstTxWarp>
              <a:noAutofit/>
            </a:bodyPr>
            <a:lstStyle/>
            <a:p>
              <a:pPr algn="ctr" defTabSz="913852">
                <a:lnSpc>
                  <a:spcPct val="90000"/>
                </a:lnSpc>
                <a:defRPr/>
              </a:pPr>
              <a:r>
                <a:rPr lang="en-US" sz="1400" b="1">
                  <a:solidFill>
                    <a:srgbClr val="FF8D14">
                      <a:lumMod val="50000"/>
                    </a:srgbClr>
                  </a:solidFill>
                  <a:latin typeface="Calibri"/>
                </a:rPr>
                <a:t>Governance</a:t>
              </a:r>
              <a:r>
                <a:rPr lang="en-US" sz="1200" b="1">
                  <a:solidFill>
                    <a:srgbClr val="FF8D14">
                      <a:lumMod val="50000"/>
                    </a:srgbClr>
                  </a:solidFill>
                  <a:latin typeface="Calibri"/>
                </a:rPr>
                <a:t>*</a:t>
              </a:r>
              <a:endParaRPr lang="en-US" sz="1200">
                <a:solidFill>
                  <a:srgbClr val="FF8D14">
                    <a:lumMod val="50000"/>
                  </a:srgbClr>
                </a:solidFill>
                <a:latin typeface="Calibri"/>
              </a:endParaRPr>
            </a:p>
          </p:txBody>
        </p:sp>
        <p:sp>
          <p:nvSpPr>
            <p:cNvPr id="81" name="Rectangle 80">
              <a:extLst>
                <a:ext uri="{FF2B5EF4-FFF2-40B4-BE49-F238E27FC236}">
                  <a16:creationId xmlns:a16="http://schemas.microsoft.com/office/drawing/2014/main" id="{603CC775-FDBB-4A15-9976-152202E75919}"/>
                </a:ext>
              </a:extLst>
            </p:cNvPr>
            <p:cNvSpPr/>
            <p:nvPr/>
          </p:nvSpPr>
          <p:spPr bwMode="gray">
            <a:xfrm>
              <a:off x="7942908" y="3883627"/>
              <a:ext cx="977078" cy="237976"/>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400" b="1">
                  <a:solidFill>
                    <a:srgbClr val="FF8D14">
                      <a:lumMod val="50000"/>
                    </a:srgbClr>
                  </a:solidFill>
                  <a:latin typeface="Calibri"/>
                </a:rPr>
                <a:t>Consensus</a:t>
              </a:r>
            </a:p>
          </p:txBody>
        </p:sp>
        <p:sp>
          <p:nvSpPr>
            <p:cNvPr id="82" name="Rectangle 81">
              <a:extLst>
                <a:ext uri="{FF2B5EF4-FFF2-40B4-BE49-F238E27FC236}">
                  <a16:creationId xmlns:a16="http://schemas.microsoft.com/office/drawing/2014/main" id="{CCAA19A6-9247-42AE-88E8-3E6253A07E69}"/>
                </a:ext>
              </a:extLst>
            </p:cNvPr>
            <p:cNvSpPr/>
            <p:nvPr/>
          </p:nvSpPr>
          <p:spPr bwMode="gray">
            <a:xfrm>
              <a:off x="3692967" y="3357730"/>
              <a:ext cx="1351731" cy="250557"/>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400" b="1">
                  <a:solidFill>
                    <a:srgbClr val="FF8D14">
                      <a:lumMod val="50000"/>
                    </a:srgbClr>
                  </a:solidFill>
                  <a:latin typeface="Calibri"/>
                </a:rPr>
                <a:t>Smart Contracts</a:t>
              </a:r>
            </a:p>
          </p:txBody>
        </p:sp>
        <p:sp>
          <p:nvSpPr>
            <p:cNvPr id="83" name="Rectangle 82">
              <a:extLst>
                <a:ext uri="{FF2B5EF4-FFF2-40B4-BE49-F238E27FC236}">
                  <a16:creationId xmlns:a16="http://schemas.microsoft.com/office/drawing/2014/main" id="{91B5BE57-0902-4FDB-A23D-5FF5E13825AE}"/>
                </a:ext>
              </a:extLst>
            </p:cNvPr>
            <p:cNvSpPr/>
            <p:nvPr/>
          </p:nvSpPr>
          <p:spPr bwMode="gray">
            <a:xfrm>
              <a:off x="7942908" y="3346195"/>
              <a:ext cx="1255335" cy="258306"/>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400" b="1">
                  <a:solidFill>
                    <a:srgbClr val="FF8D14">
                      <a:lumMod val="50000"/>
                    </a:srgbClr>
                  </a:solidFill>
                  <a:latin typeface="Calibri"/>
                </a:rPr>
                <a:t>Confidentiality </a:t>
              </a:r>
              <a:endParaRPr lang="en-US" sz="1400">
                <a:solidFill>
                  <a:srgbClr val="FF8D14">
                    <a:lumMod val="50000"/>
                  </a:srgbClr>
                </a:solidFill>
                <a:latin typeface="Calibri"/>
              </a:endParaRPr>
            </a:p>
          </p:txBody>
        </p:sp>
        <p:sp>
          <p:nvSpPr>
            <p:cNvPr id="85" name="Rectangle 84">
              <a:extLst>
                <a:ext uri="{FF2B5EF4-FFF2-40B4-BE49-F238E27FC236}">
                  <a16:creationId xmlns:a16="http://schemas.microsoft.com/office/drawing/2014/main" id="{A2F2CF13-F6A0-4BC6-9EAB-556DE62235D3}"/>
                </a:ext>
              </a:extLst>
            </p:cNvPr>
            <p:cNvSpPr/>
            <p:nvPr/>
          </p:nvSpPr>
          <p:spPr bwMode="gray">
            <a:xfrm>
              <a:off x="2832087" y="2920589"/>
              <a:ext cx="6882419" cy="293504"/>
            </a:xfrm>
            <a:prstGeom prst="rect">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0000"/>
                </a:lnSpc>
                <a:defRPr/>
              </a:pPr>
              <a:r>
                <a:rPr lang="en-US" sz="1400" b="1">
                  <a:solidFill>
                    <a:srgbClr val="FFFFFF"/>
                  </a:solidFill>
                  <a:latin typeface="Calibri"/>
                </a:rPr>
                <a:t>REST API       SDKs for Go, Java, and Node.js       OIC Adapters</a:t>
              </a:r>
            </a:p>
          </p:txBody>
        </p:sp>
        <p:sp>
          <p:nvSpPr>
            <p:cNvPr id="86" name="Freeform 2"/>
            <p:cNvSpPr>
              <a:spLocks noChangeAspect="1" noChangeArrowheads="1"/>
            </p:cNvSpPr>
            <p:nvPr/>
          </p:nvSpPr>
          <p:spPr bwMode="auto">
            <a:xfrm>
              <a:off x="3211327" y="3324059"/>
              <a:ext cx="304831" cy="302579"/>
            </a:xfrm>
            <a:custGeom>
              <a:avLst/>
              <a:gdLst>
                <a:gd name="T0" fmla="*/ 2824 w 2987"/>
                <a:gd name="T1" fmla="*/ 672 h 2964"/>
                <a:gd name="T2" fmla="*/ 2893 w 2987"/>
                <a:gd name="T3" fmla="*/ 533 h 2964"/>
                <a:gd name="T4" fmla="*/ 2847 w 2987"/>
                <a:gd name="T5" fmla="*/ 475 h 2964"/>
                <a:gd name="T6" fmla="*/ 2743 w 2987"/>
                <a:gd name="T7" fmla="*/ 567 h 2964"/>
                <a:gd name="T8" fmla="*/ 2639 w 2987"/>
                <a:gd name="T9" fmla="*/ 660 h 2964"/>
                <a:gd name="T10" fmla="*/ 2314 w 2987"/>
                <a:gd name="T11" fmla="*/ 0 h 2964"/>
                <a:gd name="T12" fmla="*/ 0 w 2987"/>
                <a:gd name="T13" fmla="*/ 463 h 2964"/>
                <a:gd name="T14" fmla="*/ 2314 w 2987"/>
                <a:gd name="T15" fmla="*/ 2963 h 2964"/>
                <a:gd name="T16" fmla="*/ 1760 w 2987"/>
                <a:gd name="T17" fmla="*/ 2407 h 2964"/>
                <a:gd name="T18" fmla="*/ 1748 w 2987"/>
                <a:gd name="T19" fmla="*/ 2396 h 2964"/>
                <a:gd name="T20" fmla="*/ 2407 w 2987"/>
                <a:gd name="T21" fmla="*/ 1551 h 2964"/>
                <a:gd name="T22" fmla="*/ 2812 w 2987"/>
                <a:gd name="T23" fmla="*/ 776 h 2964"/>
                <a:gd name="T24" fmla="*/ 2859 w 2987"/>
                <a:gd name="T25" fmla="*/ 903 h 2964"/>
                <a:gd name="T26" fmla="*/ 2662 w 2987"/>
                <a:gd name="T27" fmla="*/ 1493 h 2964"/>
                <a:gd name="T28" fmla="*/ 2870 w 2987"/>
                <a:gd name="T29" fmla="*/ 695 h 2964"/>
                <a:gd name="T30" fmla="*/ 857 w 2987"/>
                <a:gd name="T31" fmla="*/ 2453 h 2964"/>
                <a:gd name="T32" fmla="*/ 787 w 2987"/>
                <a:gd name="T33" fmla="*/ 2477 h 2964"/>
                <a:gd name="T34" fmla="*/ 533 w 2987"/>
                <a:gd name="T35" fmla="*/ 2477 h 2964"/>
                <a:gd name="T36" fmla="*/ 475 w 2987"/>
                <a:gd name="T37" fmla="*/ 2453 h 2964"/>
                <a:gd name="T38" fmla="*/ 602 w 2987"/>
                <a:gd name="T39" fmla="*/ 2291 h 2964"/>
                <a:gd name="T40" fmla="*/ 475 w 2987"/>
                <a:gd name="T41" fmla="*/ 2119 h 2964"/>
                <a:gd name="T42" fmla="*/ 533 w 2987"/>
                <a:gd name="T43" fmla="*/ 2095 h 2964"/>
                <a:gd name="T44" fmla="*/ 787 w 2987"/>
                <a:gd name="T45" fmla="*/ 2095 h 2964"/>
                <a:gd name="T46" fmla="*/ 857 w 2987"/>
                <a:gd name="T47" fmla="*/ 2119 h 2964"/>
                <a:gd name="T48" fmla="*/ 729 w 2987"/>
                <a:gd name="T49" fmla="*/ 2291 h 2964"/>
                <a:gd name="T50" fmla="*/ 1621 w 2987"/>
                <a:gd name="T51" fmla="*/ 2500 h 2964"/>
                <a:gd name="T52" fmla="*/ 1019 w 2987"/>
                <a:gd name="T53" fmla="*/ 2407 h 2964"/>
                <a:gd name="T54" fmla="*/ 1621 w 2987"/>
                <a:gd name="T55" fmla="*/ 2500 h 2964"/>
                <a:gd name="T56" fmla="*/ 463 w 2987"/>
                <a:gd name="T57" fmla="*/ 1852 h 2964"/>
                <a:gd name="T58" fmla="*/ 1621 w 2987"/>
                <a:gd name="T59" fmla="*/ 1760 h 2964"/>
                <a:gd name="T60" fmla="*/ 1852 w 2987"/>
                <a:gd name="T61" fmla="*/ 1528 h 2964"/>
                <a:gd name="T62" fmla="*/ 463 w 2987"/>
                <a:gd name="T63" fmla="*/ 1436 h 2964"/>
                <a:gd name="T64" fmla="*/ 1852 w 2987"/>
                <a:gd name="T65" fmla="*/ 1528 h 2964"/>
                <a:gd name="T66" fmla="*/ 463 w 2987"/>
                <a:gd name="T67" fmla="*/ 1204 h 2964"/>
                <a:gd name="T68" fmla="*/ 1852 w 2987"/>
                <a:gd name="T69" fmla="*/ 1111 h 2964"/>
                <a:gd name="T70" fmla="*/ 1852 w 2987"/>
                <a:gd name="T71" fmla="*/ 880 h 2964"/>
                <a:gd name="T72" fmla="*/ 463 w 2987"/>
                <a:gd name="T73" fmla="*/ 787 h 2964"/>
                <a:gd name="T74" fmla="*/ 1852 w 2987"/>
                <a:gd name="T75"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7" h="2964">
                  <a:moveTo>
                    <a:pt x="2870" y="695"/>
                  </a:moveTo>
                  <a:cubicBezTo>
                    <a:pt x="2824" y="672"/>
                    <a:pt x="2824" y="672"/>
                    <a:pt x="2824" y="672"/>
                  </a:cubicBezTo>
                  <a:cubicBezTo>
                    <a:pt x="2847" y="637"/>
                    <a:pt x="2847" y="637"/>
                    <a:pt x="2847" y="637"/>
                  </a:cubicBezTo>
                  <a:cubicBezTo>
                    <a:pt x="2893" y="533"/>
                    <a:pt x="2893" y="533"/>
                    <a:pt x="2893" y="533"/>
                  </a:cubicBezTo>
                  <a:cubicBezTo>
                    <a:pt x="2893" y="521"/>
                    <a:pt x="2893" y="498"/>
                    <a:pt x="2882" y="486"/>
                  </a:cubicBezTo>
                  <a:cubicBezTo>
                    <a:pt x="2847" y="475"/>
                    <a:pt x="2847" y="475"/>
                    <a:pt x="2847" y="475"/>
                  </a:cubicBezTo>
                  <a:cubicBezTo>
                    <a:pt x="2835" y="463"/>
                    <a:pt x="2812" y="475"/>
                    <a:pt x="2812" y="486"/>
                  </a:cubicBezTo>
                  <a:cubicBezTo>
                    <a:pt x="2743" y="567"/>
                    <a:pt x="2743" y="567"/>
                    <a:pt x="2743" y="567"/>
                  </a:cubicBezTo>
                  <a:cubicBezTo>
                    <a:pt x="2708" y="625"/>
                    <a:pt x="2708" y="625"/>
                    <a:pt x="2708" y="625"/>
                  </a:cubicBezTo>
                  <a:cubicBezTo>
                    <a:pt x="2685" y="625"/>
                    <a:pt x="2662" y="648"/>
                    <a:pt x="2639" y="660"/>
                  </a:cubicBezTo>
                  <a:cubicBezTo>
                    <a:pt x="2569" y="764"/>
                    <a:pt x="2430" y="972"/>
                    <a:pt x="2314" y="1158"/>
                  </a:cubicBezTo>
                  <a:cubicBezTo>
                    <a:pt x="2314" y="0"/>
                    <a:pt x="2314" y="0"/>
                    <a:pt x="2314" y="0"/>
                  </a:cubicBezTo>
                  <a:cubicBezTo>
                    <a:pt x="463" y="0"/>
                    <a:pt x="463" y="0"/>
                    <a:pt x="463" y="0"/>
                  </a:cubicBezTo>
                  <a:cubicBezTo>
                    <a:pt x="0" y="463"/>
                    <a:pt x="0" y="463"/>
                    <a:pt x="0" y="463"/>
                  </a:cubicBezTo>
                  <a:cubicBezTo>
                    <a:pt x="0" y="2963"/>
                    <a:pt x="0" y="2963"/>
                    <a:pt x="0" y="2963"/>
                  </a:cubicBezTo>
                  <a:cubicBezTo>
                    <a:pt x="2314" y="2963"/>
                    <a:pt x="2314" y="2963"/>
                    <a:pt x="2314" y="2963"/>
                  </a:cubicBezTo>
                  <a:cubicBezTo>
                    <a:pt x="2314" y="1690"/>
                    <a:pt x="2314" y="1690"/>
                    <a:pt x="2314" y="1690"/>
                  </a:cubicBezTo>
                  <a:cubicBezTo>
                    <a:pt x="2049" y="2107"/>
                    <a:pt x="1817" y="2396"/>
                    <a:pt x="1760" y="2407"/>
                  </a:cubicBezTo>
                  <a:cubicBezTo>
                    <a:pt x="1748" y="2407"/>
                    <a:pt x="1748" y="2407"/>
                    <a:pt x="1748" y="2407"/>
                  </a:cubicBezTo>
                  <a:lnTo>
                    <a:pt x="1748" y="2396"/>
                  </a:lnTo>
                  <a:cubicBezTo>
                    <a:pt x="1737" y="2338"/>
                    <a:pt x="1899" y="1922"/>
                    <a:pt x="2165" y="1413"/>
                  </a:cubicBezTo>
                  <a:cubicBezTo>
                    <a:pt x="2407" y="1551"/>
                    <a:pt x="2407" y="1551"/>
                    <a:pt x="2407" y="1551"/>
                  </a:cubicBezTo>
                  <a:cubicBezTo>
                    <a:pt x="2442" y="1493"/>
                    <a:pt x="2477" y="1436"/>
                    <a:pt x="2511" y="1378"/>
                  </a:cubicBezTo>
                  <a:cubicBezTo>
                    <a:pt x="2627" y="1169"/>
                    <a:pt x="2754" y="903"/>
                    <a:pt x="2812" y="776"/>
                  </a:cubicBezTo>
                  <a:cubicBezTo>
                    <a:pt x="2824" y="776"/>
                    <a:pt x="2824" y="776"/>
                    <a:pt x="2824" y="776"/>
                  </a:cubicBezTo>
                  <a:cubicBezTo>
                    <a:pt x="2870" y="799"/>
                    <a:pt x="2882" y="857"/>
                    <a:pt x="2859" y="903"/>
                  </a:cubicBezTo>
                  <a:cubicBezTo>
                    <a:pt x="2801" y="1030"/>
                    <a:pt x="2708" y="1204"/>
                    <a:pt x="2627" y="1366"/>
                  </a:cubicBezTo>
                  <a:cubicBezTo>
                    <a:pt x="2592" y="1413"/>
                    <a:pt x="2616" y="1470"/>
                    <a:pt x="2662" y="1493"/>
                  </a:cubicBezTo>
                  <a:cubicBezTo>
                    <a:pt x="2766" y="1308"/>
                    <a:pt x="2870" y="1088"/>
                    <a:pt x="2940" y="938"/>
                  </a:cubicBezTo>
                  <a:cubicBezTo>
                    <a:pt x="2986" y="857"/>
                    <a:pt x="2951" y="752"/>
                    <a:pt x="2870" y="695"/>
                  </a:cubicBezTo>
                  <a:close/>
                  <a:moveTo>
                    <a:pt x="857" y="2407"/>
                  </a:moveTo>
                  <a:cubicBezTo>
                    <a:pt x="868" y="2418"/>
                    <a:pt x="868" y="2442"/>
                    <a:pt x="857" y="2453"/>
                  </a:cubicBezTo>
                  <a:cubicBezTo>
                    <a:pt x="833" y="2477"/>
                    <a:pt x="833" y="2477"/>
                    <a:pt x="833" y="2477"/>
                  </a:cubicBezTo>
                  <a:cubicBezTo>
                    <a:pt x="822" y="2488"/>
                    <a:pt x="799" y="2488"/>
                    <a:pt x="787" y="2477"/>
                  </a:cubicBezTo>
                  <a:cubicBezTo>
                    <a:pt x="660" y="2349"/>
                    <a:pt x="660" y="2349"/>
                    <a:pt x="660" y="2349"/>
                  </a:cubicBezTo>
                  <a:cubicBezTo>
                    <a:pt x="533" y="2477"/>
                    <a:pt x="533" y="2477"/>
                    <a:pt x="533" y="2477"/>
                  </a:cubicBezTo>
                  <a:cubicBezTo>
                    <a:pt x="521" y="2488"/>
                    <a:pt x="509" y="2488"/>
                    <a:pt x="498" y="2477"/>
                  </a:cubicBezTo>
                  <a:cubicBezTo>
                    <a:pt x="475" y="2453"/>
                    <a:pt x="475" y="2453"/>
                    <a:pt x="475" y="2453"/>
                  </a:cubicBezTo>
                  <a:cubicBezTo>
                    <a:pt x="463" y="2442"/>
                    <a:pt x="463" y="2418"/>
                    <a:pt x="475" y="2407"/>
                  </a:cubicBezTo>
                  <a:cubicBezTo>
                    <a:pt x="602" y="2291"/>
                    <a:pt x="602" y="2291"/>
                    <a:pt x="602" y="2291"/>
                  </a:cubicBezTo>
                  <a:cubicBezTo>
                    <a:pt x="475" y="2165"/>
                    <a:pt x="475" y="2165"/>
                    <a:pt x="475" y="2165"/>
                  </a:cubicBezTo>
                  <a:cubicBezTo>
                    <a:pt x="463" y="2153"/>
                    <a:pt x="463" y="2130"/>
                    <a:pt x="475" y="2119"/>
                  </a:cubicBezTo>
                  <a:cubicBezTo>
                    <a:pt x="498" y="2095"/>
                    <a:pt x="498" y="2095"/>
                    <a:pt x="498" y="2095"/>
                  </a:cubicBezTo>
                  <a:cubicBezTo>
                    <a:pt x="509" y="2084"/>
                    <a:pt x="521" y="2084"/>
                    <a:pt x="533" y="2095"/>
                  </a:cubicBezTo>
                  <a:cubicBezTo>
                    <a:pt x="660" y="2222"/>
                    <a:pt x="660" y="2223"/>
                    <a:pt x="660" y="2223"/>
                  </a:cubicBezTo>
                  <a:cubicBezTo>
                    <a:pt x="787" y="2095"/>
                    <a:pt x="787" y="2095"/>
                    <a:pt x="787" y="2095"/>
                  </a:cubicBezTo>
                  <a:cubicBezTo>
                    <a:pt x="799" y="2084"/>
                    <a:pt x="822" y="2084"/>
                    <a:pt x="833" y="2095"/>
                  </a:cubicBezTo>
                  <a:cubicBezTo>
                    <a:pt x="857" y="2119"/>
                    <a:pt x="857" y="2119"/>
                    <a:pt x="857" y="2119"/>
                  </a:cubicBezTo>
                  <a:cubicBezTo>
                    <a:pt x="868" y="2130"/>
                    <a:pt x="868" y="2153"/>
                    <a:pt x="857" y="2165"/>
                  </a:cubicBezTo>
                  <a:cubicBezTo>
                    <a:pt x="729" y="2291"/>
                    <a:pt x="729" y="2291"/>
                    <a:pt x="729" y="2291"/>
                  </a:cubicBezTo>
                  <a:lnTo>
                    <a:pt x="857" y="2407"/>
                  </a:lnTo>
                  <a:close/>
                  <a:moveTo>
                    <a:pt x="1621" y="2500"/>
                  </a:moveTo>
                  <a:cubicBezTo>
                    <a:pt x="1019" y="2500"/>
                    <a:pt x="1019" y="2500"/>
                    <a:pt x="1019" y="2500"/>
                  </a:cubicBezTo>
                  <a:cubicBezTo>
                    <a:pt x="1019" y="2407"/>
                    <a:pt x="1019" y="2407"/>
                    <a:pt x="1019" y="2407"/>
                  </a:cubicBezTo>
                  <a:cubicBezTo>
                    <a:pt x="1621" y="2407"/>
                    <a:pt x="1621" y="2407"/>
                    <a:pt x="1621" y="2407"/>
                  </a:cubicBezTo>
                  <a:lnTo>
                    <a:pt x="1621" y="2500"/>
                  </a:lnTo>
                  <a:close/>
                  <a:moveTo>
                    <a:pt x="1621" y="1852"/>
                  </a:moveTo>
                  <a:cubicBezTo>
                    <a:pt x="463" y="1852"/>
                    <a:pt x="463" y="1852"/>
                    <a:pt x="463" y="1852"/>
                  </a:cubicBezTo>
                  <a:cubicBezTo>
                    <a:pt x="463" y="1760"/>
                    <a:pt x="463" y="1760"/>
                    <a:pt x="463" y="1760"/>
                  </a:cubicBezTo>
                  <a:cubicBezTo>
                    <a:pt x="1621" y="1760"/>
                    <a:pt x="1621" y="1760"/>
                    <a:pt x="1621" y="1760"/>
                  </a:cubicBezTo>
                  <a:lnTo>
                    <a:pt x="1621" y="185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path>
              </a:pathLst>
            </a:custGeom>
            <a:solidFill>
              <a:schemeClr val="accent3">
                <a:lumMod val="75000"/>
              </a:schemeClr>
            </a:solidFill>
            <a:ln>
              <a:noFill/>
            </a:ln>
            <a:effectLst/>
            <a:extLst/>
          </p:spPr>
          <p:txBody>
            <a:bodyPr wrap="none" anchor="ctr"/>
            <a:lstStyle/>
            <a:p>
              <a:pPr defTabSz="913852">
                <a:defRPr/>
              </a:pPr>
              <a:endParaRPr lang="en-US" sz="1798">
                <a:solidFill>
                  <a:srgbClr val="58595B"/>
                </a:solidFill>
                <a:latin typeface="Calibri"/>
              </a:endParaRPr>
            </a:p>
          </p:txBody>
        </p:sp>
        <p:sp>
          <p:nvSpPr>
            <p:cNvPr id="87" name="Freeform 11"/>
            <p:cNvSpPr>
              <a:spLocks noChangeAspect="1" noChangeArrowheads="1"/>
            </p:cNvSpPr>
            <p:nvPr/>
          </p:nvSpPr>
          <p:spPr bwMode="auto">
            <a:xfrm>
              <a:off x="7527840" y="3291582"/>
              <a:ext cx="258695" cy="367532"/>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solidFill>
              <a:schemeClr val="accent3">
                <a:lumMod val="75000"/>
              </a:schemeClr>
            </a:solidFill>
            <a:ln>
              <a:noFill/>
            </a:ln>
            <a:effectLst/>
            <a:extLst/>
          </p:spPr>
          <p:txBody>
            <a:bodyPr wrap="none" anchor="ctr"/>
            <a:lstStyle/>
            <a:p>
              <a:pPr defTabSz="913852">
                <a:defRPr/>
              </a:pPr>
              <a:endParaRPr lang="en-US" sz="1798">
                <a:solidFill>
                  <a:srgbClr val="58595B"/>
                </a:solidFill>
                <a:latin typeface="Calibri"/>
              </a:endParaRPr>
            </a:p>
          </p:txBody>
        </p:sp>
        <p:sp>
          <p:nvSpPr>
            <p:cNvPr id="88" name="Freeform 238">
              <a:extLst>
                <a:ext uri="{FF2B5EF4-FFF2-40B4-BE49-F238E27FC236}">
                  <a16:creationId xmlns:a16="http://schemas.microsoft.com/office/drawing/2014/main" id="{66D835BC-DDE5-4C9C-82DD-216AD08399B2}"/>
                </a:ext>
              </a:extLst>
            </p:cNvPr>
            <p:cNvSpPr>
              <a:spLocks noChangeAspect="1" noEditPoints="1"/>
            </p:cNvSpPr>
            <p:nvPr/>
          </p:nvSpPr>
          <p:spPr bwMode="auto">
            <a:xfrm>
              <a:off x="7501057" y="3873838"/>
              <a:ext cx="312260" cy="257554"/>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3">
                <a:lumMod val="75000"/>
              </a:schemeClr>
            </a:solid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kern="0">
                <a:solidFill>
                  <a:sysClr val="windowText" lastClr="000000"/>
                </a:solidFill>
                <a:latin typeface="Calibri"/>
              </a:endParaRPr>
            </a:p>
          </p:txBody>
        </p:sp>
        <p:sp>
          <p:nvSpPr>
            <p:cNvPr id="90" name="Rectangle 89">
              <a:extLst>
                <a:ext uri="{FF2B5EF4-FFF2-40B4-BE49-F238E27FC236}">
                  <a16:creationId xmlns:a16="http://schemas.microsoft.com/office/drawing/2014/main" id="{E2654888-C620-40A1-91AA-D77300FC5C2D}"/>
                </a:ext>
              </a:extLst>
            </p:cNvPr>
            <p:cNvSpPr/>
            <p:nvPr/>
          </p:nvSpPr>
          <p:spPr bwMode="gray">
            <a:xfrm>
              <a:off x="3692967" y="3889159"/>
              <a:ext cx="1460219" cy="24223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852">
                <a:lnSpc>
                  <a:spcPct val="90000"/>
                </a:lnSpc>
                <a:defRPr/>
              </a:pPr>
              <a:r>
                <a:rPr lang="en-US" sz="1400" b="1">
                  <a:solidFill>
                    <a:srgbClr val="FF8D14">
                      <a:lumMod val="50000"/>
                    </a:srgbClr>
                  </a:solidFill>
                  <a:latin typeface="Calibri"/>
                </a:rPr>
                <a:t>Distributed Ledger</a:t>
              </a:r>
            </a:p>
          </p:txBody>
        </p:sp>
        <p:grpSp>
          <p:nvGrpSpPr>
            <p:cNvPr id="105" name="Group 104"/>
            <p:cNvGrpSpPr/>
            <p:nvPr/>
          </p:nvGrpSpPr>
          <p:grpSpPr>
            <a:xfrm>
              <a:off x="2832088" y="4316835"/>
              <a:ext cx="6882418" cy="285120"/>
              <a:chOff x="2832088" y="4702837"/>
              <a:chExt cx="6882418" cy="285120"/>
            </a:xfrm>
          </p:grpSpPr>
          <p:sp>
            <p:nvSpPr>
              <p:cNvPr id="91" name="Rectangle 90">
                <a:extLst>
                  <a:ext uri="{FF2B5EF4-FFF2-40B4-BE49-F238E27FC236}">
                    <a16:creationId xmlns:a16="http://schemas.microsoft.com/office/drawing/2014/main" id="{EF97C12A-F7AF-EE49-9981-7B89F0E40D6A}"/>
                  </a:ext>
                </a:extLst>
              </p:cNvPr>
              <p:cNvSpPr/>
              <p:nvPr/>
            </p:nvSpPr>
            <p:spPr bwMode="gray">
              <a:xfrm>
                <a:off x="2832088" y="4702837"/>
                <a:ext cx="6882418" cy="28512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0000"/>
                  </a:lnSpc>
                  <a:defRPr/>
                </a:pPr>
                <a:r>
                  <a:rPr lang="en-US" sz="1400" b="1">
                    <a:solidFill>
                      <a:srgbClr val="FFFFFF"/>
                    </a:solidFill>
                    <a:latin typeface="Calibri"/>
                  </a:rPr>
                  <a:t>Open Source Hyperledger Fabric</a:t>
                </a:r>
              </a:p>
            </p:txBody>
          </p:sp>
          <p:pic>
            <p:nvPicPr>
              <p:cNvPr id="92" name="Picture 91">
                <a:extLst>
                  <a:ext uri="{FF2B5EF4-FFF2-40B4-BE49-F238E27FC236}">
                    <a16:creationId xmlns:a16="http://schemas.microsoft.com/office/drawing/2014/main" id="{46C7AA13-8A5C-8840-B043-1CA99DCE2D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87588" y="4736229"/>
                <a:ext cx="585727" cy="218337"/>
              </a:xfrm>
              <a:prstGeom prst="rect">
                <a:avLst/>
              </a:prstGeom>
            </p:spPr>
          </p:pic>
          <p:pic>
            <p:nvPicPr>
              <p:cNvPr id="93" name="Picture 92">
                <a:extLst>
                  <a:ext uri="{FF2B5EF4-FFF2-40B4-BE49-F238E27FC236}">
                    <a16:creationId xmlns:a16="http://schemas.microsoft.com/office/drawing/2014/main" id="{CCEEB58C-D5DE-1140-A556-E397D7B9A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0101" y="4739264"/>
                <a:ext cx="987281" cy="212266"/>
              </a:xfrm>
              <a:prstGeom prst="rect">
                <a:avLst/>
              </a:prstGeom>
              <a:solidFill>
                <a:schemeClr val="bg1"/>
              </a:solidFill>
            </p:spPr>
          </p:pic>
        </p:grpSp>
        <p:sp>
          <p:nvSpPr>
            <p:cNvPr id="95" name="TextBox 94"/>
            <p:cNvSpPr txBox="1"/>
            <p:nvPr/>
          </p:nvSpPr>
          <p:spPr>
            <a:xfrm>
              <a:off x="5175248" y="5681565"/>
              <a:ext cx="2150544" cy="243066"/>
            </a:xfrm>
            <a:prstGeom prst="rect">
              <a:avLst/>
            </a:prstGeom>
            <a:noFill/>
          </p:spPr>
          <p:txBody>
            <a:bodyPr wrap="square" lIns="0" tIns="0" rIns="0" bIns="0" rtlCol="0">
              <a:noAutofit/>
            </a:bodyPr>
            <a:lstStyle/>
            <a:p>
              <a:pPr algn="ctr" defTabSz="913852">
                <a:lnSpc>
                  <a:spcPct val="90000"/>
                </a:lnSpc>
                <a:defRPr/>
              </a:pPr>
              <a:r>
                <a:rPr lang="en-US" sz="1798">
                  <a:solidFill>
                    <a:srgbClr val="58595B"/>
                  </a:solidFill>
                  <a:latin typeface="Calibri"/>
                </a:rPr>
                <a:t>Oracle-managed PaaS</a:t>
              </a:r>
            </a:p>
          </p:txBody>
        </p:sp>
        <p:sp>
          <p:nvSpPr>
            <p:cNvPr id="97" name="Freeform 96">
              <a:extLst>
                <a:ext uri="{FF2B5EF4-FFF2-40B4-BE49-F238E27FC236}">
                  <a16:creationId xmlns:a16="http://schemas.microsoft.com/office/drawing/2014/main" id="{B130DD09-28DC-4081-8946-580D124672E1}"/>
                </a:ext>
              </a:extLst>
            </p:cNvPr>
            <p:cNvSpPr>
              <a:spLocks noChangeAspect="1" noEditPoints="1"/>
            </p:cNvSpPr>
            <p:nvPr/>
          </p:nvSpPr>
          <p:spPr bwMode="auto">
            <a:xfrm>
              <a:off x="3153123" y="3824059"/>
              <a:ext cx="421238" cy="357112"/>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solidFill>
              <a:schemeClr val="accent3">
                <a:lumMod val="75000"/>
              </a:schemeClr>
            </a:solid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kern="0">
                <a:solidFill>
                  <a:sysClr val="windowText" lastClr="000000"/>
                </a:solidFill>
                <a:latin typeface="Calibri"/>
              </a:endParaRPr>
            </a:p>
          </p:txBody>
        </p:sp>
        <p:cxnSp>
          <p:nvCxnSpPr>
            <p:cNvPr id="98" name="Straight Arrow Connector 97"/>
            <p:cNvCxnSpPr>
              <a:cxnSpLocks/>
            </p:cNvCxnSpPr>
            <p:nvPr/>
          </p:nvCxnSpPr>
          <p:spPr>
            <a:xfrm>
              <a:off x="6265590" y="4738500"/>
              <a:ext cx="0" cy="205034"/>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Elbow Connector 99"/>
            <p:cNvCxnSpPr>
              <a:cxnSpLocks/>
              <a:stCxn id="95" idx="1"/>
              <a:endCxn id="95" idx="3"/>
            </p:cNvCxnSpPr>
            <p:nvPr/>
          </p:nvCxnSpPr>
          <p:spPr>
            <a:xfrm rot="10800000" flipH="1">
              <a:off x="5175248" y="5803098"/>
              <a:ext cx="2150544" cy="12700"/>
            </a:xfrm>
            <a:prstGeom prst="bentConnector5">
              <a:avLst>
                <a:gd name="adj1" fmla="val -119870"/>
                <a:gd name="adj2" fmla="val 26196890"/>
                <a:gd name="adj3" fmla="val 221671"/>
              </a:avLst>
            </a:prstGeom>
            <a:noFill/>
            <a:ln w="6350">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cxnSp>
      </p:grpSp>
      <p:sp>
        <p:nvSpPr>
          <p:cNvPr id="111" name="Rectangle 110">
            <a:extLst>
              <a:ext uri="{FF2B5EF4-FFF2-40B4-BE49-F238E27FC236}">
                <a16:creationId xmlns:a16="http://schemas.microsoft.com/office/drawing/2014/main" id="{FE89D0D8-2C90-40DE-BAED-8C4DCC064F42}"/>
              </a:ext>
            </a:extLst>
          </p:cNvPr>
          <p:cNvSpPr/>
          <p:nvPr/>
        </p:nvSpPr>
        <p:spPr bwMode="gray">
          <a:xfrm>
            <a:off x="7888278" y="2483055"/>
            <a:ext cx="1336866" cy="118304"/>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52">
              <a:lnSpc>
                <a:spcPct val="90000"/>
              </a:lnSpc>
              <a:defRPr/>
            </a:pPr>
            <a:endParaRPr lang="en-US" sz="1200" b="1">
              <a:solidFill>
                <a:srgbClr val="3A913F"/>
              </a:solidFill>
              <a:latin typeface="Calibri"/>
            </a:endParaRPr>
          </a:p>
          <a:p>
            <a:pPr algn="ctr" defTabSz="913852">
              <a:lnSpc>
                <a:spcPct val="90000"/>
              </a:lnSpc>
              <a:defRPr/>
            </a:pPr>
            <a:r>
              <a:rPr lang="en-US" sz="1200" b="1">
                <a:solidFill>
                  <a:srgbClr val="3A913F"/>
                </a:solidFill>
                <a:latin typeface="Calibri"/>
              </a:rPr>
              <a:t>On-Premises Apps</a:t>
            </a:r>
          </a:p>
          <a:p>
            <a:pPr algn="ctr" defTabSz="913852">
              <a:lnSpc>
                <a:spcPct val="90000"/>
              </a:lnSpc>
              <a:defRPr/>
            </a:pPr>
            <a:endParaRPr lang="en-US" sz="1200" b="1">
              <a:solidFill>
                <a:srgbClr val="3A913F"/>
              </a:solidFill>
              <a:latin typeface="Calibri"/>
            </a:endParaRPr>
          </a:p>
        </p:txBody>
      </p:sp>
      <p:cxnSp>
        <p:nvCxnSpPr>
          <p:cNvPr id="138" name="Straight Arrow Connector 137"/>
          <p:cNvCxnSpPr/>
          <p:nvPr/>
        </p:nvCxnSpPr>
        <p:spPr>
          <a:xfrm>
            <a:off x="3627462" y="2624812"/>
            <a:ext cx="0" cy="276563"/>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37" name="Freeform 3"/>
          <p:cNvSpPr>
            <a:spLocks noChangeAspect="1" noChangeArrowheads="1"/>
          </p:cNvSpPr>
          <p:nvPr/>
        </p:nvSpPr>
        <p:spPr bwMode="auto">
          <a:xfrm>
            <a:off x="2885487" y="1789993"/>
            <a:ext cx="1494882" cy="840871"/>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accent5"/>
          </a:solidFill>
          <a:ln>
            <a:noFill/>
          </a:ln>
          <a:effectLst/>
          <a:extLst/>
        </p:spPr>
        <p:txBody>
          <a:bodyPr wrap="none" anchor="ctr"/>
          <a:lstStyle/>
          <a:p>
            <a:pPr defTabSz="913852">
              <a:defRPr/>
            </a:pPr>
            <a:endParaRPr lang="en-US" sz="1798">
              <a:solidFill>
                <a:srgbClr val="58595B"/>
              </a:solidFill>
              <a:latin typeface="Calibri"/>
            </a:endParaRPr>
          </a:p>
        </p:txBody>
      </p:sp>
      <p:sp>
        <p:nvSpPr>
          <p:cNvPr id="116" name="Rectangle 115">
            <a:extLst>
              <a:ext uri="{FF2B5EF4-FFF2-40B4-BE49-F238E27FC236}">
                <a16:creationId xmlns:a16="http://schemas.microsoft.com/office/drawing/2014/main" id="{57DB6C82-C8B1-40A3-A33F-9BB54F430249}"/>
              </a:ext>
            </a:extLst>
          </p:cNvPr>
          <p:cNvSpPr>
            <a:spLocks/>
          </p:cNvSpPr>
          <p:nvPr/>
        </p:nvSpPr>
        <p:spPr bwMode="gray">
          <a:xfrm>
            <a:off x="4101884" y="2383810"/>
            <a:ext cx="234406" cy="136013"/>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715">
              <a:lnSpc>
                <a:spcPct val="90000"/>
              </a:lnSpc>
              <a:spcBef>
                <a:spcPts val="300"/>
              </a:spcBef>
              <a:buClr>
                <a:srgbClr val="5F5F5F">
                  <a:lumMod val="60000"/>
                  <a:lumOff val="40000"/>
                </a:srgbClr>
              </a:buClr>
              <a:defRPr/>
            </a:pPr>
            <a:r>
              <a:rPr lang="en-US" sz="900" b="1">
                <a:solidFill>
                  <a:srgbClr val="FFFFFF"/>
                </a:solidFill>
                <a:latin typeface="Calibri"/>
              </a:rPr>
              <a:t>SCM</a:t>
            </a:r>
            <a:endParaRPr lang="en-US" sz="1100" b="1">
              <a:solidFill>
                <a:srgbClr val="FFFFFF"/>
              </a:solidFill>
              <a:latin typeface="Calibri"/>
            </a:endParaRPr>
          </a:p>
        </p:txBody>
      </p:sp>
      <p:sp>
        <p:nvSpPr>
          <p:cNvPr id="117" name="Freeform 6">
            <a:extLst>
              <a:ext uri="{FF2B5EF4-FFF2-40B4-BE49-F238E27FC236}">
                <a16:creationId xmlns:a16="http://schemas.microsoft.com/office/drawing/2014/main" id="{56C85020-91F8-4D5E-8906-AA976F91F788}"/>
              </a:ext>
            </a:extLst>
          </p:cNvPr>
          <p:cNvSpPr>
            <a:spLocks noChangeAspect="1" noChangeArrowheads="1"/>
          </p:cNvSpPr>
          <p:nvPr/>
        </p:nvSpPr>
        <p:spPr bwMode="auto">
          <a:xfrm>
            <a:off x="3613238" y="2271888"/>
            <a:ext cx="143142" cy="110145"/>
          </a:xfrm>
          <a:custGeom>
            <a:avLst/>
            <a:gdLst>
              <a:gd name="T0" fmla="*/ 1693 w 1694"/>
              <a:gd name="T1" fmla="*/ 317 h 1429"/>
              <a:gd name="T2" fmla="*/ 1535 w 1694"/>
              <a:gd name="T3" fmla="*/ 1269 h 1429"/>
              <a:gd name="T4" fmla="*/ 1449 w 1694"/>
              <a:gd name="T5" fmla="*/ 503 h 1429"/>
              <a:gd name="T6" fmla="*/ 159 w 1694"/>
              <a:gd name="T7" fmla="*/ 589 h 1429"/>
              <a:gd name="T8" fmla="*/ 0 w 1694"/>
              <a:gd name="T9" fmla="*/ 1269 h 1429"/>
              <a:gd name="T10" fmla="*/ 464 w 1694"/>
              <a:gd name="T11" fmla="*/ 0 h 1429"/>
              <a:gd name="T12" fmla="*/ 583 w 1694"/>
              <a:gd name="T13" fmla="*/ 99 h 1429"/>
              <a:gd name="T14" fmla="*/ 1535 w 1694"/>
              <a:gd name="T15" fmla="*/ 159 h 1429"/>
              <a:gd name="T16" fmla="*/ 517 w 1694"/>
              <a:gd name="T17" fmla="*/ 938 h 1429"/>
              <a:gd name="T18" fmla="*/ 503 w 1694"/>
              <a:gd name="T19" fmla="*/ 912 h 1429"/>
              <a:gd name="T20" fmla="*/ 483 w 1694"/>
              <a:gd name="T21" fmla="*/ 872 h 1429"/>
              <a:gd name="T22" fmla="*/ 497 w 1694"/>
              <a:gd name="T23" fmla="*/ 846 h 1429"/>
              <a:gd name="T24" fmla="*/ 589 w 1694"/>
              <a:gd name="T25" fmla="*/ 859 h 1429"/>
              <a:gd name="T26" fmla="*/ 616 w 1694"/>
              <a:gd name="T27" fmla="*/ 872 h 1429"/>
              <a:gd name="T28" fmla="*/ 629 w 1694"/>
              <a:gd name="T29" fmla="*/ 952 h 1429"/>
              <a:gd name="T30" fmla="*/ 649 w 1694"/>
              <a:gd name="T31" fmla="*/ 859 h 1429"/>
              <a:gd name="T32" fmla="*/ 649 w 1694"/>
              <a:gd name="T33" fmla="*/ 859 h 1429"/>
              <a:gd name="T34" fmla="*/ 556 w 1694"/>
              <a:gd name="T35" fmla="*/ 746 h 1429"/>
              <a:gd name="T36" fmla="*/ 517 w 1694"/>
              <a:gd name="T37" fmla="*/ 938 h 1429"/>
              <a:gd name="T38" fmla="*/ 1482 w 1694"/>
              <a:gd name="T39" fmla="*/ 589 h 1429"/>
              <a:gd name="T40" fmla="*/ 1449 w 1694"/>
              <a:gd name="T41" fmla="*/ 1428 h 1429"/>
              <a:gd name="T42" fmla="*/ 212 w 1694"/>
              <a:gd name="T43" fmla="*/ 1395 h 1429"/>
              <a:gd name="T44" fmla="*/ 245 w 1694"/>
              <a:gd name="T45" fmla="*/ 556 h 1429"/>
              <a:gd name="T46" fmla="*/ 1482 w 1694"/>
              <a:gd name="T47" fmla="*/ 589 h 1429"/>
              <a:gd name="T48" fmla="*/ 371 w 1694"/>
              <a:gd name="T49" fmla="*/ 1084 h 1429"/>
              <a:gd name="T50" fmla="*/ 397 w 1694"/>
              <a:gd name="T51" fmla="*/ 1071 h 1429"/>
              <a:gd name="T52" fmla="*/ 503 w 1694"/>
              <a:gd name="T53" fmla="*/ 985 h 1429"/>
              <a:gd name="T54" fmla="*/ 609 w 1694"/>
              <a:gd name="T55" fmla="*/ 985 h 1429"/>
              <a:gd name="T56" fmla="*/ 715 w 1694"/>
              <a:gd name="T57" fmla="*/ 1071 h 1429"/>
              <a:gd name="T58" fmla="*/ 742 w 1694"/>
              <a:gd name="T59" fmla="*/ 1084 h 1429"/>
              <a:gd name="T60" fmla="*/ 371 w 1694"/>
              <a:gd name="T61" fmla="*/ 714 h 1429"/>
              <a:gd name="T62" fmla="*/ 1323 w 1694"/>
              <a:gd name="T63" fmla="*/ 1190 h 1429"/>
              <a:gd name="T64" fmla="*/ 371 w 1694"/>
              <a:gd name="T65" fmla="*/ 1190 h 1429"/>
              <a:gd name="T66" fmla="*/ 1323 w 1694"/>
              <a:gd name="T67" fmla="*/ 1243 h 1429"/>
              <a:gd name="T68" fmla="*/ 1323 w 1694"/>
              <a:gd name="T69" fmla="*/ 1031 h 1429"/>
              <a:gd name="T70" fmla="*/ 873 w 1694"/>
              <a:gd name="T71" fmla="*/ 1031 h 1429"/>
              <a:gd name="T72" fmla="*/ 1323 w 1694"/>
              <a:gd name="T73" fmla="*/ 1084 h 1429"/>
              <a:gd name="T74" fmla="*/ 1323 w 1694"/>
              <a:gd name="T75" fmla="*/ 872 h 1429"/>
              <a:gd name="T76" fmla="*/ 873 w 1694"/>
              <a:gd name="T77" fmla="*/ 872 h 1429"/>
              <a:gd name="T78" fmla="*/ 1323 w 1694"/>
              <a:gd name="T79" fmla="*/ 925 h 1429"/>
              <a:gd name="T80" fmla="*/ 1323 w 1694"/>
              <a:gd name="T81" fmla="*/ 714 h 1429"/>
              <a:gd name="T82" fmla="*/ 873 w 1694"/>
              <a:gd name="T83" fmla="*/ 714 h 1429"/>
              <a:gd name="T84" fmla="*/ 1323 w 1694"/>
              <a:gd name="T85" fmla="*/ 766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4" h="1429">
                <a:moveTo>
                  <a:pt x="1693" y="317"/>
                </a:moveTo>
                <a:lnTo>
                  <a:pt x="1693" y="317"/>
                </a:lnTo>
                <a:cubicBezTo>
                  <a:pt x="1693" y="1269"/>
                  <a:pt x="1693" y="1269"/>
                  <a:pt x="1693" y="1269"/>
                </a:cubicBezTo>
                <a:cubicBezTo>
                  <a:pt x="1535" y="1269"/>
                  <a:pt x="1535" y="1269"/>
                  <a:pt x="1535" y="1269"/>
                </a:cubicBezTo>
                <a:cubicBezTo>
                  <a:pt x="1535" y="589"/>
                  <a:pt x="1535" y="589"/>
                  <a:pt x="1535" y="589"/>
                </a:cubicBezTo>
                <a:cubicBezTo>
                  <a:pt x="1535" y="542"/>
                  <a:pt x="1495" y="503"/>
                  <a:pt x="1449" y="503"/>
                </a:cubicBezTo>
                <a:cubicBezTo>
                  <a:pt x="245" y="503"/>
                  <a:pt x="245" y="503"/>
                  <a:pt x="245" y="503"/>
                </a:cubicBezTo>
                <a:cubicBezTo>
                  <a:pt x="199" y="503"/>
                  <a:pt x="159" y="542"/>
                  <a:pt x="159" y="589"/>
                </a:cubicBezTo>
                <a:cubicBezTo>
                  <a:pt x="159" y="1269"/>
                  <a:pt x="159" y="1269"/>
                  <a:pt x="159" y="1269"/>
                </a:cubicBezTo>
                <a:cubicBezTo>
                  <a:pt x="0" y="1269"/>
                  <a:pt x="0" y="1269"/>
                  <a:pt x="0" y="1269"/>
                </a:cubicBezTo>
                <a:cubicBezTo>
                  <a:pt x="0" y="0"/>
                  <a:pt x="0" y="0"/>
                  <a:pt x="0" y="0"/>
                </a:cubicBezTo>
                <a:cubicBezTo>
                  <a:pt x="464" y="0"/>
                  <a:pt x="464" y="0"/>
                  <a:pt x="464" y="0"/>
                </a:cubicBezTo>
                <a:cubicBezTo>
                  <a:pt x="503" y="0"/>
                  <a:pt x="543" y="20"/>
                  <a:pt x="556" y="59"/>
                </a:cubicBezTo>
                <a:cubicBezTo>
                  <a:pt x="583" y="99"/>
                  <a:pt x="583" y="99"/>
                  <a:pt x="583" y="99"/>
                </a:cubicBezTo>
                <a:cubicBezTo>
                  <a:pt x="596" y="139"/>
                  <a:pt x="636" y="159"/>
                  <a:pt x="675" y="159"/>
                </a:cubicBezTo>
                <a:cubicBezTo>
                  <a:pt x="1535" y="159"/>
                  <a:pt x="1535" y="159"/>
                  <a:pt x="1535" y="159"/>
                </a:cubicBezTo>
                <a:cubicBezTo>
                  <a:pt x="1620" y="159"/>
                  <a:pt x="1693" y="231"/>
                  <a:pt x="1693" y="317"/>
                </a:cubicBezTo>
                <a:close/>
                <a:moveTo>
                  <a:pt x="517" y="938"/>
                </a:moveTo>
                <a:lnTo>
                  <a:pt x="517" y="938"/>
                </a:lnTo>
                <a:cubicBezTo>
                  <a:pt x="510" y="932"/>
                  <a:pt x="510" y="919"/>
                  <a:pt x="503" y="912"/>
                </a:cubicBezTo>
                <a:cubicBezTo>
                  <a:pt x="497" y="905"/>
                  <a:pt x="490" y="899"/>
                  <a:pt x="490" y="892"/>
                </a:cubicBezTo>
                <a:cubicBezTo>
                  <a:pt x="483" y="872"/>
                  <a:pt x="483" y="872"/>
                  <a:pt x="483" y="872"/>
                </a:cubicBezTo>
                <a:cubicBezTo>
                  <a:pt x="483" y="866"/>
                  <a:pt x="490" y="859"/>
                  <a:pt x="497" y="859"/>
                </a:cubicBezTo>
                <a:cubicBezTo>
                  <a:pt x="497" y="852"/>
                  <a:pt x="497" y="846"/>
                  <a:pt x="497" y="846"/>
                </a:cubicBezTo>
                <a:cubicBezTo>
                  <a:pt x="497" y="839"/>
                  <a:pt x="497" y="813"/>
                  <a:pt x="530" y="799"/>
                </a:cubicBezTo>
                <a:cubicBezTo>
                  <a:pt x="530" y="833"/>
                  <a:pt x="556" y="859"/>
                  <a:pt x="589" y="859"/>
                </a:cubicBezTo>
                <a:cubicBezTo>
                  <a:pt x="603" y="859"/>
                  <a:pt x="603" y="859"/>
                  <a:pt x="603" y="859"/>
                </a:cubicBezTo>
                <a:cubicBezTo>
                  <a:pt x="609" y="859"/>
                  <a:pt x="616" y="866"/>
                  <a:pt x="616" y="872"/>
                </a:cubicBezTo>
                <a:cubicBezTo>
                  <a:pt x="616" y="899"/>
                  <a:pt x="609" y="938"/>
                  <a:pt x="583" y="952"/>
                </a:cubicBezTo>
                <a:cubicBezTo>
                  <a:pt x="629" y="952"/>
                  <a:pt x="629" y="952"/>
                  <a:pt x="629" y="952"/>
                </a:cubicBezTo>
                <a:cubicBezTo>
                  <a:pt x="642" y="932"/>
                  <a:pt x="649" y="886"/>
                  <a:pt x="649" y="859"/>
                </a:cubicBezTo>
                <a:lnTo>
                  <a:pt x="649" y="859"/>
                </a:lnTo>
                <a:lnTo>
                  <a:pt x="649" y="859"/>
                </a:lnTo>
                <a:lnTo>
                  <a:pt x="649" y="859"/>
                </a:lnTo>
                <a:cubicBezTo>
                  <a:pt x="649" y="793"/>
                  <a:pt x="616" y="760"/>
                  <a:pt x="570" y="760"/>
                </a:cubicBezTo>
                <a:cubicBezTo>
                  <a:pt x="556" y="746"/>
                  <a:pt x="556" y="746"/>
                  <a:pt x="556" y="746"/>
                </a:cubicBezTo>
                <a:cubicBezTo>
                  <a:pt x="517" y="746"/>
                  <a:pt x="464" y="780"/>
                  <a:pt x="464" y="852"/>
                </a:cubicBezTo>
                <a:cubicBezTo>
                  <a:pt x="464" y="886"/>
                  <a:pt x="477" y="925"/>
                  <a:pt x="517" y="938"/>
                </a:cubicBezTo>
                <a:close/>
                <a:moveTo>
                  <a:pt x="1482" y="589"/>
                </a:moveTo>
                <a:lnTo>
                  <a:pt x="1482" y="589"/>
                </a:lnTo>
                <a:cubicBezTo>
                  <a:pt x="1482" y="1395"/>
                  <a:pt x="1482" y="1395"/>
                  <a:pt x="1482" y="1395"/>
                </a:cubicBezTo>
                <a:cubicBezTo>
                  <a:pt x="1482" y="1415"/>
                  <a:pt x="1468" y="1428"/>
                  <a:pt x="1449" y="1428"/>
                </a:cubicBezTo>
                <a:cubicBezTo>
                  <a:pt x="245" y="1428"/>
                  <a:pt x="245" y="1428"/>
                  <a:pt x="245" y="1428"/>
                </a:cubicBezTo>
                <a:cubicBezTo>
                  <a:pt x="226" y="1428"/>
                  <a:pt x="212" y="1415"/>
                  <a:pt x="212" y="1395"/>
                </a:cubicBezTo>
                <a:cubicBezTo>
                  <a:pt x="212" y="589"/>
                  <a:pt x="212" y="589"/>
                  <a:pt x="212" y="589"/>
                </a:cubicBezTo>
                <a:cubicBezTo>
                  <a:pt x="212" y="569"/>
                  <a:pt x="226" y="556"/>
                  <a:pt x="245" y="556"/>
                </a:cubicBezTo>
                <a:cubicBezTo>
                  <a:pt x="1449" y="556"/>
                  <a:pt x="1449" y="556"/>
                  <a:pt x="1449" y="556"/>
                </a:cubicBezTo>
                <a:cubicBezTo>
                  <a:pt x="1468" y="556"/>
                  <a:pt x="1482" y="569"/>
                  <a:pt x="1482" y="589"/>
                </a:cubicBezTo>
                <a:close/>
                <a:moveTo>
                  <a:pt x="371" y="1084"/>
                </a:moveTo>
                <a:lnTo>
                  <a:pt x="371" y="1084"/>
                </a:lnTo>
                <a:cubicBezTo>
                  <a:pt x="397" y="1084"/>
                  <a:pt x="397" y="1084"/>
                  <a:pt x="397" y="1084"/>
                </a:cubicBezTo>
                <a:cubicBezTo>
                  <a:pt x="397" y="1071"/>
                  <a:pt x="397" y="1071"/>
                  <a:pt x="397" y="1071"/>
                </a:cubicBezTo>
                <a:cubicBezTo>
                  <a:pt x="397" y="1044"/>
                  <a:pt x="417" y="1018"/>
                  <a:pt x="444" y="1011"/>
                </a:cubicBezTo>
                <a:cubicBezTo>
                  <a:pt x="503" y="985"/>
                  <a:pt x="503" y="985"/>
                  <a:pt x="503" y="985"/>
                </a:cubicBezTo>
                <a:cubicBezTo>
                  <a:pt x="503" y="985"/>
                  <a:pt x="517" y="1031"/>
                  <a:pt x="556" y="1057"/>
                </a:cubicBezTo>
                <a:cubicBezTo>
                  <a:pt x="596" y="1031"/>
                  <a:pt x="609" y="985"/>
                  <a:pt x="609" y="985"/>
                </a:cubicBezTo>
                <a:cubicBezTo>
                  <a:pt x="669" y="1011"/>
                  <a:pt x="669" y="1011"/>
                  <a:pt x="669" y="1011"/>
                </a:cubicBezTo>
                <a:cubicBezTo>
                  <a:pt x="695" y="1018"/>
                  <a:pt x="715" y="1044"/>
                  <a:pt x="715" y="1071"/>
                </a:cubicBezTo>
                <a:cubicBezTo>
                  <a:pt x="715" y="1084"/>
                  <a:pt x="715" y="1084"/>
                  <a:pt x="715" y="1084"/>
                </a:cubicBezTo>
                <a:cubicBezTo>
                  <a:pt x="742" y="1084"/>
                  <a:pt x="742" y="1084"/>
                  <a:pt x="742" y="1084"/>
                </a:cubicBezTo>
                <a:cubicBezTo>
                  <a:pt x="742" y="714"/>
                  <a:pt x="742" y="714"/>
                  <a:pt x="742" y="714"/>
                </a:cubicBezTo>
                <a:cubicBezTo>
                  <a:pt x="371" y="714"/>
                  <a:pt x="371" y="714"/>
                  <a:pt x="371" y="714"/>
                </a:cubicBezTo>
                <a:lnTo>
                  <a:pt x="371" y="1084"/>
                </a:lnTo>
                <a:close/>
                <a:moveTo>
                  <a:pt x="1323" y="1190"/>
                </a:moveTo>
                <a:lnTo>
                  <a:pt x="1323" y="1190"/>
                </a:lnTo>
                <a:cubicBezTo>
                  <a:pt x="371" y="1190"/>
                  <a:pt x="371" y="1190"/>
                  <a:pt x="371" y="1190"/>
                </a:cubicBezTo>
                <a:cubicBezTo>
                  <a:pt x="371" y="1243"/>
                  <a:pt x="371" y="1243"/>
                  <a:pt x="371" y="1243"/>
                </a:cubicBezTo>
                <a:cubicBezTo>
                  <a:pt x="1323" y="1243"/>
                  <a:pt x="1323" y="1243"/>
                  <a:pt x="1323" y="1243"/>
                </a:cubicBezTo>
                <a:lnTo>
                  <a:pt x="1323" y="1190"/>
                </a:lnTo>
                <a:close/>
                <a:moveTo>
                  <a:pt x="1323" y="1031"/>
                </a:moveTo>
                <a:lnTo>
                  <a:pt x="1323" y="1031"/>
                </a:lnTo>
                <a:cubicBezTo>
                  <a:pt x="873" y="1031"/>
                  <a:pt x="873" y="1031"/>
                  <a:pt x="873" y="1031"/>
                </a:cubicBezTo>
                <a:cubicBezTo>
                  <a:pt x="873" y="1084"/>
                  <a:pt x="873" y="1084"/>
                  <a:pt x="873" y="1084"/>
                </a:cubicBezTo>
                <a:cubicBezTo>
                  <a:pt x="1323" y="1084"/>
                  <a:pt x="1323" y="1084"/>
                  <a:pt x="1323" y="1084"/>
                </a:cubicBezTo>
                <a:lnTo>
                  <a:pt x="1323" y="1031"/>
                </a:lnTo>
                <a:close/>
                <a:moveTo>
                  <a:pt x="1323" y="872"/>
                </a:moveTo>
                <a:lnTo>
                  <a:pt x="1323" y="872"/>
                </a:lnTo>
                <a:cubicBezTo>
                  <a:pt x="873" y="872"/>
                  <a:pt x="873" y="872"/>
                  <a:pt x="873" y="872"/>
                </a:cubicBezTo>
                <a:cubicBezTo>
                  <a:pt x="873" y="925"/>
                  <a:pt x="873" y="925"/>
                  <a:pt x="873" y="925"/>
                </a:cubicBezTo>
                <a:cubicBezTo>
                  <a:pt x="1323" y="925"/>
                  <a:pt x="1323" y="925"/>
                  <a:pt x="1323" y="925"/>
                </a:cubicBezTo>
                <a:lnTo>
                  <a:pt x="1323" y="872"/>
                </a:lnTo>
                <a:close/>
                <a:moveTo>
                  <a:pt x="1323" y="714"/>
                </a:moveTo>
                <a:lnTo>
                  <a:pt x="1323" y="714"/>
                </a:lnTo>
                <a:cubicBezTo>
                  <a:pt x="873" y="714"/>
                  <a:pt x="873" y="714"/>
                  <a:pt x="873" y="714"/>
                </a:cubicBezTo>
                <a:cubicBezTo>
                  <a:pt x="873" y="766"/>
                  <a:pt x="873" y="766"/>
                  <a:pt x="873" y="766"/>
                </a:cubicBezTo>
                <a:cubicBezTo>
                  <a:pt x="1323" y="766"/>
                  <a:pt x="1323" y="766"/>
                  <a:pt x="1323" y="766"/>
                </a:cubicBezTo>
                <a:lnTo>
                  <a:pt x="1323" y="714"/>
                </a:lnTo>
                <a:close/>
              </a:path>
            </a:pathLst>
          </a:custGeom>
          <a:solidFill>
            <a:schemeClr val="bg1"/>
          </a:solidFill>
          <a:ln>
            <a:noFill/>
          </a:ln>
          <a:effectLst/>
          <a:extLst/>
        </p:spPr>
        <p:txBody>
          <a:bodyPr wrap="none" anchor="ctr"/>
          <a:lstStyle/>
          <a:p>
            <a:pPr defTabSz="913852">
              <a:defRPr/>
            </a:pPr>
            <a:endParaRPr lang="en-US" sz="1000">
              <a:solidFill>
                <a:srgbClr val="FFFFFF"/>
              </a:solidFill>
              <a:latin typeface="Calibri"/>
            </a:endParaRPr>
          </a:p>
        </p:txBody>
      </p:sp>
      <p:grpSp>
        <p:nvGrpSpPr>
          <p:cNvPr id="148" name="Group 147"/>
          <p:cNvGrpSpPr/>
          <p:nvPr/>
        </p:nvGrpSpPr>
        <p:grpSpPr>
          <a:xfrm>
            <a:off x="3868927" y="2262005"/>
            <a:ext cx="97330" cy="115377"/>
            <a:chOff x="4160772" y="2056575"/>
            <a:chExt cx="117799" cy="139643"/>
          </a:xfrm>
          <a:solidFill>
            <a:schemeClr val="bg1"/>
          </a:solidFill>
        </p:grpSpPr>
        <p:sp>
          <p:nvSpPr>
            <p:cNvPr id="127" name="Freeform 15">
              <a:extLst>
                <a:ext uri="{FF2B5EF4-FFF2-40B4-BE49-F238E27FC236}">
                  <a16:creationId xmlns:a16="http://schemas.microsoft.com/office/drawing/2014/main" id="{0A7B1F16-8BE0-4AA3-8E44-09CAE53A97BD}"/>
                </a:ext>
              </a:extLst>
            </p:cNvPr>
            <p:cNvSpPr>
              <a:spLocks noChangeArrowheads="1"/>
            </p:cNvSpPr>
            <p:nvPr/>
          </p:nvSpPr>
          <p:spPr bwMode="auto">
            <a:xfrm>
              <a:off x="4173955" y="2071834"/>
              <a:ext cx="13605" cy="12408"/>
            </a:xfrm>
            <a:custGeom>
              <a:avLst/>
              <a:gdLst>
                <a:gd name="T0" fmla="*/ 719 w 720"/>
                <a:gd name="T1" fmla="*/ 0 h 720"/>
                <a:gd name="T2" fmla="*/ 0 w 720"/>
                <a:gd name="T3" fmla="*/ 0 h 720"/>
                <a:gd name="T4" fmla="*/ 0 w 720"/>
                <a:gd name="T5" fmla="*/ 719 h 720"/>
                <a:gd name="T6" fmla="*/ 719 w 720"/>
                <a:gd name="T7" fmla="*/ 719 h 720"/>
                <a:gd name="T8" fmla="*/ 719 w 720"/>
                <a:gd name="T9" fmla="*/ 0 h 720"/>
              </a:gdLst>
              <a:ahLst/>
              <a:cxnLst>
                <a:cxn ang="0">
                  <a:pos x="T0" y="T1"/>
                </a:cxn>
                <a:cxn ang="0">
                  <a:pos x="T2" y="T3"/>
                </a:cxn>
                <a:cxn ang="0">
                  <a:pos x="T4" y="T5"/>
                </a:cxn>
                <a:cxn ang="0">
                  <a:pos x="T6" y="T7"/>
                </a:cxn>
                <a:cxn ang="0">
                  <a:pos x="T8" y="T9"/>
                </a:cxn>
              </a:cxnLst>
              <a:rect l="0" t="0" r="r" b="b"/>
              <a:pathLst>
                <a:path w="720" h="720">
                  <a:moveTo>
                    <a:pt x="719" y="0"/>
                  </a:moveTo>
                  <a:lnTo>
                    <a:pt x="0" y="0"/>
                  </a:lnTo>
                  <a:lnTo>
                    <a:pt x="0" y="719"/>
                  </a:lnTo>
                  <a:lnTo>
                    <a:pt x="719" y="719"/>
                  </a:lnTo>
                  <a:lnTo>
                    <a:pt x="719"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28" name="Freeform 16">
              <a:extLst>
                <a:ext uri="{FF2B5EF4-FFF2-40B4-BE49-F238E27FC236}">
                  <a16:creationId xmlns:a16="http://schemas.microsoft.com/office/drawing/2014/main" id="{CEC74A75-351D-4F1C-82DC-C5C35B0E8C45}"/>
                </a:ext>
              </a:extLst>
            </p:cNvPr>
            <p:cNvSpPr>
              <a:spLocks noChangeArrowheads="1"/>
            </p:cNvSpPr>
            <p:nvPr/>
          </p:nvSpPr>
          <p:spPr bwMode="auto">
            <a:xfrm>
              <a:off x="4161955" y="2115530"/>
              <a:ext cx="11831" cy="9710"/>
            </a:xfrm>
            <a:custGeom>
              <a:avLst/>
              <a:gdLst>
                <a:gd name="T0" fmla="*/ 469 w 626"/>
                <a:gd name="T1" fmla="*/ 281 h 564"/>
                <a:gd name="T2" fmla="*/ 625 w 626"/>
                <a:gd name="T3" fmla="*/ 563 h 564"/>
                <a:gd name="T4" fmla="*/ 469 w 626"/>
                <a:gd name="T5" fmla="*/ 563 h 564"/>
                <a:gd name="T6" fmla="*/ 313 w 626"/>
                <a:gd name="T7" fmla="*/ 563 h 564"/>
                <a:gd name="T8" fmla="*/ 0 w 626"/>
                <a:gd name="T9" fmla="*/ 563 h 564"/>
                <a:gd name="T10" fmla="*/ 156 w 626"/>
                <a:gd name="T11" fmla="*/ 281 h 564"/>
                <a:gd name="T12" fmla="*/ 313 w 626"/>
                <a:gd name="T13" fmla="*/ 0 h 564"/>
                <a:gd name="T14" fmla="*/ 469 w 626"/>
                <a:gd name="T15" fmla="*/ 28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564">
                  <a:moveTo>
                    <a:pt x="469" y="281"/>
                  </a:moveTo>
                  <a:lnTo>
                    <a:pt x="625" y="563"/>
                  </a:lnTo>
                  <a:lnTo>
                    <a:pt x="469" y="563"/>
                  </a:lnTo>
                  <a:lnTo>
                    <a:pt x="313" y="563"/>
                  </a:lnTo>
                  <a:lnTo>
                    <a:pt x="0" y="563"/>
                  </a:lnTo>
                  <a:lnTo>
                    <a:pt x="156" y="281"/>
                  </a:lnTo>
                  <a:lnTo>
                    <a:pt x="313" y="0"/>
                  </a:lnTo>
                  <a:lnTo>
                    <a:pt x="469" y="281"/>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29" name="Freeform 17">
              <a:extLst>
                <a:ext uri="{FF2B5EF4-FFF2-40B4-BE49-F238E27FC236}">
                  <a16:creationId xmlns:a16="http://schemas.microsoft.com/office/drawing/2014/main" id="{3E139302-9D79-4832-BEB3-0069FC654F4D}"/>
                </a:ext>
              </a:extLst>
            </p:cNvPr>
            <p:cNvSpPr>
              <a:spLocks noChangeArrowheads="1"/>
            </p:cNvSpPr>
            <p:nvPr/>
          </p:nvSpPr>
          <p:spPr bwMode="auto">
            <a:xfrm>
              <a:off x="4160772" y="2090484"/>
              <a:ext cx="14788" cy="12408"/>
            </a:xfrm>
            <a:custGeom>
              <a:avLst/>
              <a:gdLst>
                <a:gd name="T0" fmla="*/ 593 w 782"/>
                <a:gd name="T1" fmla="*/ 375 h 719"/>
                <a:gd name="T2" fmla="*/ 781 w 782"/>
                <a:gd name="T3" fmla="*/ 718 h 719"/>
                <a:gd name="T4" fmla="*/ 593 w 782"/>
                <a:gd name="T5" fmla="*/ 718 h 719"/>
                <a:gd name="T6" fmla="*/ 375 w 782"/>
                <a:gd name="T7" fmla="*/ 718 h 719"/>
                <a:gd name="T8" fmla="*/ 0 w 782"/>
                <a:gd name="T9" fmla="*/ 718 h 719"/>
                <a:gd name="T10" fmla="*/ 187 w 782"/>
                <a:gd name="T11" fmla="*/ 375 h 719"/>
                <a:gd name="T12" fmla="*/ 375 w 782"/>
                <a:gd name="T13" fmla="*/ 0 h 719"/>
                <a:gd name="T14" fmla="*/ 593 w 782"/>
                <a:gd name="T15" fmla="*/ 375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19">
                  <a:moveTo>
                    <a:pt x="593" y="375"/>
                  </a:moveTo>
                  <a:lnTo>
                    <a:pt x="781" y="718"/>
                  </a:lnTo>
                  <a:lnTo>
                    <a:pt x="593" y="718"/>
                  </a:lnTo>
                  <a:lnTo>
                    <a:pt x="375" y="718"/>
                  </a:lnTo>
                  <a:lnTo>
                    <a:pt x="0" y="718"/>
                  </a:lnTo>
                  <a:lnTo>
                    <a:pt x="187" y="375"/>
                  </a:lnTo>
                  <a:lnTo>
                    <a:pt x="375" y="0"/>
                  </a:lnTo>
                  <a:lnTo>
                    <a:pt x="593" y="37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0" name="Freeform 18">
              <a:extLst>
                <a:ext uri="{FF2B5EF4-FFF2-40B4-BE49-F238E27FC236}">
                  <a16:creationId xmlns:a16="http://schemas.microsoft.com/office/drawing/2014/main" id="{EFBB5EA9-A28B-4841-BCDD-3C2A16710CA3}"/>
                </a:ext>
              </a:extLst>
            </p:cNvPr>
            <p:cNvSpPr>
              <a:spLocks noChangeArrowheads="1"/>
            </p:cNvSpPr>
            <p:nvPr/>
          </p:nvSpPr>
          <p:spPr bwMode="auto">
            <a:xfrm>
              <a:off x="4252375" y="2114991"/>
              <a:ext cx="26196" cy="23351"/>
            </a:xfrm>
            <a:custGeom>
              <a:avLst/>
              <a:gdLst>
                <a:gd name="T0" fmla="*/ 1375 w 1376"/>
                <a:gd name="T1" fmla="*/ 656 h 1344"/>
                <a:gd name="T2" fmla="*/ 1363 w 1376"/>
                <a:gd name="T3" fmla="*/ 795 h 1344"/>
                <a:gd name="T4" fmla="*/ 1328 w 1376"/>
                <a:gd name="T5" fmla="*/ 929 h 1344"/>
                <a:gd name="T6" fmla="*/ 1286 w 1376"/>
                <a:gd name="T7" fmla="*/ 1022 h 1344"/>
                <a:gd name="T8" fmla="*/ 1251 w 1376"/>
                <a:gd name="T9" fmla="*/ 1079 h 1344"/>
                <a:gd name="T10" fmla="*/ 1210 w 1376"/>
                <a:gd name="T11" fmla="*/ 1131 h 1344"/>
                <a:gd name="T12" fmla="*/ 1163 w 1376"/>
                <a:gd name="T13" fmla="*/ 1178 h 1344"/>
                <a:gd name="T14" fmla="*/ 1111 w 1376"/>
                <a:gd name="T15" fmla="*/ 1219 h 1344"/>
                <a:gd name="T16" fmla="*/ 1054 w 1376"/>
                <a:gd name="T17" fmla="*/ 1254 h 1344"/>
                <a:gd name="T18" fmla="*/ 961 w 1376"/>
                <a:gd name="T19" fmla="*/ 1296 h 1344"/>
                <a:gd name="T20" fmla="*/ 827 w 1376"/>
                <a:gd name="T21" fmla="*/ 1332 h 1344"/>
                <a:gd name="T22" fmla="*/ 687 w 1376"/>
                <a:gd name="T23" fmla="*/ 1343 h 1344"/>
                <a:gd name="T24" fmla="*/ 553 w 1376"/>
                <a:gd name="T25" fmla="*/ 1332 h 1344"/>
                <a:gd name="T26" fmla="*/ 460 w 1376"/>
                <a:gd name="T27" fmla="*/ 1307 h 1344"/>
                <a:gd name="T28" fmla="*/ 401 w 1376"/>
                <a:gd name="T29" fmla="*/ 1284 h 1344"/>
                <a:gd name="T30" fmla="*/ 346 w 1376"/>
                <a:gd name="T31" fmla="*/ 1254 h 1344"/>
                <a:gd name="T32" fmla="*/ 268 w 1376"/>
                <a:gd name="T33" fmla="*/ 1199 h 1344"/>
                <a:gd name="T34" fmla="*/ 174 w 1376"/>
                <a:gd name="T35" fmla="*/ 1106 h 1344"/>
                <a:gd name="T36" fmla="*/ 95 w 1376"/>
                <a:gd name="T37" fmla="*/ 992 h 1344"/>
                <a:gd name="T38" fmla="*/ 37 w 1376"/>
                <a:gd name="T39" fmla="*/ 863 h 1344"/>
                <a:gd name="T40" fmla="*/ 17 w 1376"/>
                <a:gd name="T41" fmla="*/ 795 h 1344"/>
                <a:gd name="T42" fmla="*/ 5 w 1376"/>
                <a:gd name="T43" fmla="*/ 726 h 1344"/>
                <a:gd name="T44" fmla="*/ 0 w 1376"/>
                <a:gd name="T45" fmla="*/ 656 h 1344"/>
                <a:gd name="T46" fmla="*/ 5 w 1376"/>
                <a:gd name="T47" fmla="*/ 587 h 1344"/>
                <a:gd name="T48" fmla="*/ 17 w 1376"/>
                <a:gd name="T49" fmla="*/ 521 h 1344"/>
                <a:gd name="T50" fmla="*/ 37 w 1376"/>
                <a:gd name="T51" fmla="*/ 458 h 1344"/>
                <a:gd name="T52" fmla="*/ 63 w 1376"/>
                <a:gd name="T53" fmla="*/ 398 h 1344"/>
                <a:gd name="T54" fmla="*/ 132 w 1376"/>
                <a:gd name="T55" fmla="*/ 286 h 1344"/>
                <a:gd name="T56" fmla="*/ 219 w 1376"/>
                <a:gd name="T57" fmla="*/ 187 h 1344"/>
                <a:gd name="T58" fmla="*/ 293 w 1376"/>
                <a:gd name="T59" fmla="*/ 123 h 1344"/>
                <a:gd name="T60" fmla="*/ 346 w 1376"/>
                <a:gd name="T61" fmla="*/ 88 h 1344"/>
                <a:gd name="T62" fmla="*/ 401 w 1376"/>
                <a:gd name="T63" fmla="*/ 59 h 1344"/>
                <a:gd name="T64" fmla="*/ 460 w 1376"/>
                <a:gd name="T65" fmla="*/ 35 h 1344"/>
                <a:gd name="T66" fmla="*/ 553 w 1376"/>
                <a:gd name="T67" fmla="*/ 11 h 1344"/>
                <a:gd name="T68" fmla="*/ 687 w 1376"/>
                <a:gd name="T69" fmla="*/ 0 h 1344"/>
                <a:gd name="T70" fmla="*/ 827 w 1376"/>
                <a:gd name="T71" fmla="*/ 11 h 1344"/>
                <a:gd name="T72" fmla="*/ 961 w 1376"/>
                <a:gd name="T73" fmla="*/ 46 h 1344"/>
                <a:gd name="T74" fmla="*/ 1054 w 1376"/>
                <a:gd name="T75" fmla="*/ 88 h 1344"/>
                <a:gd name="T76" fmla="*/ 1111 w 1376"/>
                <a:gd name="T77" fmla="*/ 123 h 1344"/>
                <a:gd name="T78" fmla="*/ 1163 w 1376"/>
                <a:gd name="T79" fmla="*/ 164 h 1344"/>
                <a:gd name="T80" fmla="*/ 1231 w 1376"/>
                <a:gd name="T81" fmla="*/ 235 h 1344"/>
                <a:gd name="T82" fmla="*/ 1269 w 1376"/>
                <a:gd name="T83" fmla="*/ 286 h 1344"/>
                <a:gd name="T84" fmla="*/ 1302 w 1376"/>
                <a:gd name="T85" fmla="*/ 341 h 1344"/>
                <a:gd name="T86" fmla="*/ 1328 w 1376"/>
                <a:gd name="T87" fmla="*/ 398 h 1344"/>
                <a:gd name="T88" fmla="*/ 1349 w 1376"/>
                <a:gd name="T89" fmla="*/ 458 h 1344"/>
                <a:gd name="T90" fmla="*/ 1372 w 1376"/>
                <a:gd name="T91" fmla="*/ 587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6" h="1344">
                  <a:moveTo>
                    <a:pt x="1375" y="656"/>
                  </a:moveTo>
                  <a:lnTo>
                    <a:pt x="1375" y="656"/>
                  </a:lnTo>
                  <a:lnTo>
                    <a:pt x="1372" y="726"/>
                  </a:lnTo>
                  <a:lnTo>
                    <a:pt x="1363" y="795"/>
                  </a:lnTo>
                  <a:lnTo>
                    <a:pt x="1349" y="863"/>
                  </a:lnTo>
                  <a:lnTo>
                    <a:pt x="1328" y="929"/>
                  </a:lnTo>
                  <a:lnTo>
                    <a:pt x="1302" y="992"/>
                  </a:lnTo>
                  <a:lnTo>
                    <a:pt x="1286" y="1022"/>
                  </a:lnTo>
                  <a:lnTo>
                    <a:pt x="1269" y="1051"/>
                  </a:lnTo>
                  <a:lnTo>
                    <a:pt x="1251" y="1079"/>
                  </a:lnTo>
                  <a:lnTo>
                    <a:pt x="1231" y="1106"/>
                  </a:lnTo>
                  <a:lnTo>
                    <a:pt x="1210" y="1131"/>
                  </a:lnTo>
                  <a:lnTo>
                    <a:pt x="1187" y="1155"/>
                  </a:lnTo>
                  <a:lnTo>
                    <a:pt x="1163" y="1178"/>
                  </a:lnTo>
                  <a:lnTo>
                    <a:pt x="1138" y="1199"/>
                  </a:lnTo>
                  <a:lnTo>
                    <a:pt x="1111" y="1219"/>
                  </a:lnTo>
                  <a:lnTo>
                    <a:pt x="1083" y="1238"/>
                  </a:lnTo>
                  <a:lnTo>
                    <a:pt x="1054" y="1254"/>
                  </a:lnTo>
                  <a:lnTo>
                    <a:pt x="1024" y="1270"/>
                  </a:lnTo>
                  <a:lnTo>
                    <a:pt x="961" y="1296"/>
                  </a:lnTo>
                  <a:lnTo>
                    <a:pt x="895" y="1317"/>
                  </a:lnTo>
                  <a:lnTo>
                    <a:pt x="827" y="1332"/>
                  </a:lnTo>
                  <a:lnTo>
                    <a:pt x="758" y="1340"/>
                  </a:lnTo>
                  <a:lnTo>
                    <a:pt x="687" y="1343"/>
                  </a:lnTo>
                  <a:lnTo>
                    <a:pt x="619" y="1340"/>
                  </a:lnTo>
                  <a:lnTo>
                    <a:pt x="553" y="1332"/>
                  </a:lnTo>
                  <a:lnTo>
                    <a:pt x="490" y="1317"/>
                  </a:lnTo>
                  <a:lnTo>
                    <a:pt x="460" y="1307"/>
                  </a:lnTo>
                  <a:lnTo>
                    <a:pt x="430" y="1296"/>
                  </a:lnTo>
                  <a:lnTo>
                    <a:pt x="401" y="1284"/>
                  </a:lnTo>
                  <a:lnTo>
                    <a:pt x="373" y="1270"/>
                  </a:lnTo>
                  <a:lnTo>
                    <a:pt x="346" y="1254"/>
                  </a:lnTo>
                  <a:lnTo>
                    <a:pt x="319" y="1238"/>
                  </a:lnTo>
                  <a:lnTo>
                    <a:pt x="268" y="1199"/>
                  </a:lnTo>
                  <a:lnTo>
                    <a:pt x="219" y="1155"/>
                  </a:lnTo>
                  <a:lnTo>
                    <a:pt x="174" y="1106"/>
                  </a:lnTo>
                  <a:lnTo>
                    <a:pt x="132" y="1051"/>
                  </a:lnTo>
                  <a:lnTo>
                    <a:pt x="95" y="992"/>
                  </a:lnTo>
                  <a:lnTo>
                    <a:pt x="63" y="929"/>
                  </a:lnTo>
                  <a:lnTo>
                    <a:pt x="37" y="863"/>
                  </a:lnTo>
                  <a:lnTo>
                    <a:pt x="26" y="830"/>
                  </a:lnTo>
                  <a:lnTo>
                    <a:pt x="17" y="795"/>
                  </a:lnTo>
                  <a:lnTo>
                    <a:pt x="10" y="761"/>
                  </a:lnTo>
                  <a:lnTo>
                    <a:pt x="5" y="726"/>
                  </a:lnTo>
                  <a:lnTo>
                    <a:pt x="1" y="691"/>
                  </a:lnTo>
                  <a:lnTo>
                    <a:pt x="0" y="656"/>
                  </a:lnTo>
                  <a:lnTo>
                    <a:pt x="1" y="621"/>
                  </a:lnTo>
                  <a:lnTo>
                    <a:pt x="5" y="587"/>
                  </a:lnTo>
                  <a:lnTo>
                    <a:pt x="10" y="553"/>
                  </a:lnTo>
                  <a:lnTo>
                    <a:pt x="17" y="521"/>
                  </a:lnTo>
                  <a:lnTo>
                    <a:pt x="26" y="489"/>
                  </a:lnTo>
                  <a:lnTo>
                    <a:pt x="37" y="458"/>
                  </a:lnTo>
                  <a:lnTo>
                    <a:pt x="49" y="427"/>
                  </a:lnTo>
                  <a:lnTo>
                    <a:pt x="63" y="398"/>
                  </a:lnTo>
                  <a:lnTo>
                    <a:pt x="95" y="341"/>
                  </a:lnTo>
                  <a:lnTo>
                    <a:pt x="132" y="286"/>
                  </a:lnTo>
                  <a:lnTo>
                    <a:pt x="174" y="235"/>
                  </a:lnTo>
                  <a:lnTo>
                    <a:pt x="219" y="187"/>
                  </a:lnTo>
                  <a:lnTo>
                    <a:pt x="268" y="143"/>
                  </a:lnTo>
                  <a:lnTo>
                    <a:pt x="293" y="123"/>
                  </a:lnTo>
                  <a:lnTo>
                    <a:pt x="319" y="105"/>
                  </a:lnTo>
                  <a:lnTo>
                    <a:pt x="346" y="88"/>
                  </a:lnTo>
                  <a:lnTo>
                    <a:pt x="373" y="72"/>
                  </a:lnTo>
                  <a:lnTo>
                    <a:pt x="401" y="59"/>
                  </a:lnTo>
                  <a:lnTo>
                    <a:pt x="430" y="46"/>
                  </a:lnTo>
                  <a:lnTo>
                    <a:pt x="460" y="35"/>
                  </a:lnTo>
                  <a:lnTo>
                    <a:pt x="490" y="26"/>
                  </a:lnTo>
                  <a:lnTo>
                    <a:pt x="553" y="11"/>
                  </a:lnTo>
                  <a:lnTo>
                    <a:pt x="619" y="2"/>
                  </a:lnTo>
                  <a:lnTo>
                    <a:pt x="687" y="0"/>
                  </a:lnTo>
                  <a:lnTo>
                    <a:pt x="758" y="2"/>
                  </a:lnTo>
                  <a:lnTo>
                    <a:pt x="827" y="11"/>
                  </a:lnTo>
                  <a:lnTo>
                    <a:pt x="895" y="26"/>
                  </a:lnTo>
                  <a:lnTo>
                    <a:pt x="961" y="46"/>
                  </a:lnTo>
                  <a:lnTo>
                    <a:pt x="1024" y="72"/>
                  </a:lnTo>
                  <a:lnTo>
                    <a:pt x="1054" y="88"/>
                  </a:lnTo>
                  <a:lnTo>
                    <a:pt x="1083" y="105"/>
                  </a:lnTo>
                  <a:lnTo>
                    <a:pt x="1111" y="123"/>
                  </a:lnTo>
                  <a:lnTo>
                    <a:pt x="1138" y="143"/>
                  </a:lnTo>
                  <a:lnTo>
                    <a:pt x="1163" y="164"/>
                  </a:lnTo>
                  <a:lnTo>
                    <a:pt x="1187" y="187"/>
                  </a:lnTo>
                  <a:lnTo>
                    <a:pt x="1231" y="235"/>
                  </a:lnTo>
                  <a:lnTo>
                    <a:pt x="1251" y="260"/>
                  </a:lnTo>
                  <a:lnTo>
                    <a:pt x="1269" y="286"/>
                  </a:lnTo>
                  <a:lnTo>
                    <a:pt x="1286" y="313"/>
                  </a:lnTo>
                  <a:lnTo>
                    <a:pt x="1302" y="341"/>
                  </a:lnTo>
                  <a:lnTo>
                    <a:pt x="1316" y="369"/>
                  </a:lnTo>
                  <a:lnTo>
                    <a:pt x="1328" y="398"/>
                  </a:lnTo>
                  <a:lnTo>
                    <a:pt x="1339" y="427"/>
                  </a:lnTo>
                  <a:lnTo>
                    <a:pt x="1349" y="458"/>
                  </a:lnTo>
                  <a:lnTo>
                    <a:pt x="1363" y="521"/>
                  </a:lnTo>
                  <a:lnTo>
                    <a:pt x="1372" y="587"/>
                  </a:lnTo>
                  <a:lnTo>
                    <a:pt x="1375" y="656"/>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1" name="Freeform 19">
              <a:extLst>
                <a:ext uri="{FF2B5EF4-FFF2-40B4-BE49-F238E27FC236}">
                  <a16:creationId xmlns:a16="http://schemas.microsoft.com/office/drawing/2014/main" id="{F67A10AC-71A3-463B-AF08-F7822840FEE5}"/>
                </a:ext>
              </a:extLst>
            </p:cNvPr>
            <p:cNvSpPr>
              <a:spLocks noChangeArrowheads="1"/>
            </p:cNvSpPr>
            <p:nvPr/>
          </p:nvSpPr>
          <p:spPr bwMode="auto">
            <a:xfrm>
              <a:off x="4172772" y="2134103"/>
              <a:ext cx="9464" cy="7475"/>
            </a:xfrm>
            <a:custGeom>
              <a:avLst/>
              <a:gdLst>
                <a:gd name="T0" fmla="*/ 375 w 501"/>
                <a:gd name="T1" fmla="*/ 218 h 438"/>
                <a:gd name="T2" fmla="*/ 500 w 501"/>
                <a:gd name="T3" fmla="*/ 437 h 438"/>
                <a:gd name="T4" fmla="*/ 375 w 501"/>
                <a:gd name="T5" fmla="*/ 437 h 438"/>
                <a:gd name="T6" fmla="*/ 250 w 501"/>
                <a:gd name="T7" fmla="*/ 437 h 438"/>
                <a:gd name="T8" fmla="*/ 0 w 501"/>
                <a:gd name="T9" fmla="*/ 437 h 438"/>
                <a:gd name="T10" fmla="*/ 125 w 501"/>
                <a:gd name="T11" fmla="*/ 218 h 438"/>
                <a:gd name="T12" fmla="*/ 250 w 501"/>
                <a:gd name="T13" fmla="*/ 0 h 438"/>
                <a:gd name="T14" fmla="*/ 375 w 501"/>
                <a:gd name="T15" fmla="*/ 21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438">
                  <a:moveTo>
                    <a:pt x="375" y="218"/>
                  </a:moveTo>
                  <a:lnTo>
                    <a:pt x="500" y="437"/>
                  </a:lnTo>
                  <a:lnTo>
                    <a:pt x="375" y="437"/>
                  </a:lnTo>
                  <a:lnTo>
                    <a:pt x="250" y="437"/>
                  </a:lnTo>
                  <a:lnTo>
                    <a:pt x="0" y="437"/>
                  </a:lnTo>
                  <a:lnTo>
                    <a:pt x="125" y="218"/>
                  </a:lnTo>
                  <a:lnTo>
                    <a:pt x="250" y="0"/>
                  </a:lnTo>
                  <a:lnTo>
                    <a:pt x="375" y="218"/>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2" name="Freeform 20">
              <a:extLst>
                <a:ext uri="{FF2B5EF4-FFF2-40B4-BE49-F238E27FC236}">
                  <a16:creationId xmlns:a16="http://schemas.microsoft.com/office/drawing/2014/main" id="{7B6E82C9-93C1-4446-8A8C-D4799AA40304}"/>
                </a:ext>
              </a:extLst>
            </p:cNvPr>
            <p:cNvSpPr>
              <a:spLocks noChangeArrowheads="1"/>
            </p:cNvSpPr>
            <p:nvPr/>
          </p:nvSpPr>
          <p:spPr bwMode="auto">
            <a:xfrm>
              <a:off x="4197869" y="2056575"/>
              <a:ext cx="15464" cy="14103"/>
            </a:xfrm>
            <a:custGeom>
              <a:avLst/>
              <a:gdLst>
                <a:gd name="T0" fmla="*/ 813 w 814"/>
                <a:gd name="T1" fmla="*/ 813 h 814"/>
                <a:gd name="T2" fmla="*/ 0 w 814"/>
                <a:gd name="T3" fmla="*/ 813 h 814"/>
                <a:gd name="T4" fmla="*/ 0 w 814"/>
                <a:gd name="T5" fmla="*/ 0 h 814"/>
                <a:gd name="T6" fmla="*/ 813 w 814"/>
                <a:gd name="T7" fmla="*/ 0 h 814"/>
                <a:gd name="T8" fmla="*/ 813 w 814"/>
                <a:gd name="T9" fmla="*/ 813 h 814"/>
              </a:gdLst>
              <a:ahLst/>
              <a:cxnLst>
                <a:cxn ang="0">
                  <a:pos x="T0" y="T1"/>
                </a:cxn>
                <a:cxn ang="0">
                  <a:pos x="T2" y="T3"/>
                </a:cxn>
                <a:cxn ang="0">
                  <a:pos x="T4" y="T5"/>
                </a:cxn>
                <a:cxn ang="0">
                  <a:pos x="T6" y="T7"/>
                </a:cxn>
                <a:cxn ang="0">
                  <a:pos x="T8" y="T9"/>
                </a:cxn>
              </a:cxnLst>
              <a:rect l="0" t="0" r="r" b="b"/>
              <a:pathLst>
                <a:path w="814" h="814">
                  <a:moveTo>
                    <a:pt x="813" y="813"/>
                  </a:moveTo>
                  <a:lnTo>
                    <a:pt x="0" y="813"/>
                  </a:lnTo>
                  <a:lnTo>
                    <a:pt x="0" y="0"/>
                  </a:lnTo>
                  <a:lnTo>
                    <a:pt x="813" y="0"/>
                  </a:lnTo>
                  <a:lnTo>
                    <a:pt x="813" y="813"/>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3" name="Freeform 21">
              <a:extLst>
                <a:ext uri="{FF2B5EF4-FFF2-40B4-BE49-F238E27FC236}">
                  <a16:creationId xmlns:a16="http://schemas.microsoft.com/office/drawing/2014/main" id="{3850CB2F-C92A-459C-9B92-7388F892B62F}"/>
                </a:ext>
              </a:extLst>
            </p:cNvPr>
            <p:cNvSpPr>
              <a:spLocks noChangeArrowheads="1"/>
            </p:cNvSpPr>
            <p:nvPr/>
          </p:nvSpPr>
          <p:spPr bwMode="auto">
            <a:xfrm>
              <a:off x="4254741" y="2081159"/>
              <a:ext cx="22563" cy="20654"/>
            </a:xfrm>
            <a:custGeom>
              <a:avLst/>
              <a:gdLst>
                <a:gd name="T0" fmla="*/ 1187 w 1188"/>
                <a:gd name="T1" fmla="*/ 594 h 1189"/>
                <a:gd name="T2" fmla="*/ 1176 w 1188"/>
                <a:gd name="T3" fmla="*/ 710 h 1189"/>
                <a:gd name="T4" fmla="*/ 1145 w 1188"/>
                <a:gd name="T5" fmla="*/ 820 h 1189"/>
                <a:gd name="T6" fmla="*/ 1095 w 1188"/>
                <a:gd name="T7" fmla="*/ 919 h 1189"/>
                <a:gd name="T8" fmla="*/ 1065 w 1188"/>
                <a:gd name="T9" fmla="*/ 962 h 1189"/>
                <a:gd name="T10" fmla="*/ 1031 w 1188"/>
                <a:gd name="T11" fmla="*/ 1000 h 1189"/>
                <a:gd name="T12" fmla="*/ 932 w 1188"/>
                <a:gd name="T13" fmla="*/ 1082 h 1189"/>
                <a:gd name="T14" fmla="*/ 824 w 1188"/>
                <a:gd name="T15" fmla="*/ 1140 h 1189"/>
                <a:gd name="T16" fmla="*/ 711 w 1188"/>
                <a:gd name="T17" fmla="*/ 1176 h 1189"/>
                <a:gd name="T18" fmla="*/ 624 w 1188"/>
                <a:gd name="T19" fmla="*/ 1187 h 1189"/>
                <a:gd name="T20" fmla="*/ 565 w 1188"/>
                <a:gd name="T21" fmla="*/ 1187 h 1189"/>
                <a:gd name="T22" fmla="*/ 506 w 1188"/>
                <a:gd name="T23" fmla="*/ 1181 h 1189"/>
                <a:gd name="T24" fmla="*/ 449 w 1188"/>
                <a:gd name="T25" fmla="*/ 1169 h 1189"/>
                <a:gd name="T26" fmla="*/ 394 w 1188"/>
                <a:gd name="T27" fmla="*/ 1152 h 1189"/>
                <a:gd name="T28" fmla="*/ 341 w 1188"/>
                <a:gd name="T29" fmla="*/ 1128 h 1189"/>
                <a:gd name="T30" fmla="*/ 292 w 1188"/>
                <a:gd name="T31" fmla="*/ 1099 h 1189"/>
                <a:gd name="T32" fmla="*/ 246 w 1188"/>
                <a:gd name="T33" fmla="*/ 1063 h 1189"/>
                <a:gd name="T34" fmla="*/ 206 w 1188"/>
                <a:gd name="T35" fmla="*/ 1022 h 1189"/>
                <a:gd name="T36" fmla="*/ 165 w 1188"/>
                <a:gd name="T37" fmla="*/ 981 h 1189"/>
                <a:gd name="T38" fmla="*/ 124 w 1188"/>
                <a:gd name="T39" fmla="*/ 941 h 1189"/>
                <a:gd name="T40" fmla="*/ 89 w 1188"/>
                <a:gd name="T41" fmla="*/ 896 h 1189"/>
                <a:gd name="T42" fmla="*/ 59 w 1188"/>
                <a:gd name="T43" fmla="*/ 846 h 1189"/>
                <a:gd name="T44" fmla="*/ 36 w 1188"/>
                <a:gd name="T45" fmla="*/ 794 h 1189"/>
                <a:gd name="T46" fmla="*/ 19 w 1188"/>
                <a:gd name="T47" fmla="*/ 738 h 1189"/>
                <a:gd name="T48" fmla="*/ 7 w 1188"/>
                <a:gd name="T49" fmla="*/ 681 h 1189"/>
                <a:gd name="T50" fmla="*/ 0 w 1188"/>
                <a:gd name="T51" fmla="*/ 594 h 1189"/>
                <a:gd name="T52" fmla="*/ 7 w 1188"/>
                <a:gd name="T53" fmla="*/ 506 h 1189"/>
                <a:gd name="T54" fmla="*/ 19 w 1188"/>
                <a:gd name="T55" fmla="*/ 449 h 1189"/>
                <a:gd name="T56" fmla="*/ 36 w 1188"/>
                <a:gd name="T57" fmla="*/ 394 h 1189"/>
                <a:gd name="T58" fmla="*/ 59 w 1188"/>
                <a:gd name="T59" fmla="*/ 341 h 1189"/>
                <a:gd name="T60" fmla="*/ 89 w 1188"/>
                <a:gd name="T61" fmla="*/ 292 h 1189"/>
                <a:gd name="T62" fmla="*/ 124 w 1188"/>
                <a:gd name="T63" fmla="*/ 247 h 1189"/>
                <a:gd name="T64" fmla="*/ 165 w 1188"/>
                <a:gd name="T65" fmla="*/ 206 h 1189"/>
                <a:gd name="T66" fmla="*/ 206 w 1188"/>
                <a:gd name="T67" fmla="*/ 165 h 1189"/>
                <a:gd name="T68" fmla="*/ 246 w 1188"/>
                <a:gd name="T69" fmla="*/ 124 h 1189"/>
                <a:gd name="T70" fmla="*/ 292 w 1188"/>
                <a:gd name="T71" fmla="*/ 89 h 1189"/>
                <a:gd name="T72" fmla="*/ 341 w 1188"/>
                <a:gd name="T73" fmla="*/ 59 h 1189"/>
                <a:gd name="T74" fmla="*/ 394 w 1188"/>
                <a:gd name="T75" fmla="*/ 36 h 1189"/>
                <a:gd name="T76" fmla="*/ 449 w 1188"/>
                <a:gd name="T77" fmla="*/ 18 h 1189"/>
                <a:gd name="T78" fmla="*/ 506 w 1188"/>
                <a:gd name="T79" fmla="*/ 6 h 1189"/>
                <a:gd name="T80" fmla="*/ 565 w 1188"/>
                <a:gd name="T81" fmla="*/ 0 h 1189"/>
                <a:gd name="T82" fmla="*/ 624 w 1188"/>
                <a:gd name="T83" fmla="*/ 0 h 1189"/>
                <a:gd name="T84" fmla="*/ 711 w 1188"/>
                <a:gd name="T85" fmla="*/ 12 h 1189"/>
                <a:gd name="T86" fmla="*/ 824 w 1188"/>
                <a:gd name="T87" fmla="*/ 47 h 1189"/>
                <a:gd name="T88" fmla="*/ 932 w 1188"/>
                <a:gd name="T89" fmla="*/ 106 h 1189"/>
                <a:gd name="T90" fmla="*/ 1031 w 1188"/>
                <a:gd name="T91" fmla="*/ 188 h 1189"/>
                <a:gd name="T92" fmla="*/ 1065 w 1188"/>
                <a:gd name="T93" fmla="*/ 226 h 1189"/>
                <a:gd name="T94" fmla="*/ 1095 w 1188"/>
                <a:gd name="T95" fmla="*/ 269 h 1189"/>
                <a:gd name="T96" fmla="*/ 1145 w 1188"/>
                <a:gd name="T97" fmla="*/ 367 h 1189"/>
                <a:gd name="T98" fmla="*/ 1176 w 1188"/>
                <a:gd name="T99" fmla="*/ 478 h 1189"/>
                <a:gd name="T100" fmla="*/ 1187 w 1188"/>
                <a:gd name="T101" fmla="*/ 5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8" h="1189">
                  <a:moveTo>
                    <a:pt x="1187" y="594"/>
                  </a:moveTo>
                  <a:lnTo>
                    <a:pt x="1187" y="594"/>
                  </a:lnTo>
                  <a:lnTo>
                    <a:pt x="1184" y="652"/>
                  </a:lnTo>
                  <a:lnTo>
                    <a:pt x="1176" y="710"/>
                  </a:lnTo>
                  <a:lnTo>
                    <a:pt x="1163" y="766"/>
                  </a:lnTo>
                  <a:lnTo>
                    <a:pt x="1145" y="820"/>
                  </a:lnTo>
                  <a:lnTo>
                    <a:pt x="1122" y="871"/>
                  </a:lnTo>
                  <a:lnTo>
                    <a:pt x="1095" y="919"/>
                  </a:lnTo>
                  <a:lnTo>
                    <a:pt x="1081" y="941"/>
                  </a:lnTo>
                  <a:lnTo>
                    <a:pt x="1065" y="962"/>
                  </a:lnTo>
                  <a:lnTo>
                    <a:pt x="1049" y="981"/>
                  </a:lnTo>
                  <a:lnTo>
                    <a:pt x="1031" y="1000"/>
                  </a:lnTo>
                  <a:lnTo>
                    <a:pt x="983" y="1044"/>
                  </a:lnTo>
                  <a:lnTo>
                    <a:pt x="932" y="1082"/>
                  </a:lnTo>
                  <a:lnTo>
                    <a:pt x="879" y="1114"/>
                  </a:lnTo>
                  <a:lnTo>
                    <a:pt x="824" y="1140"/>
                  </a:lnTo>
                  <a:lnTo>
                    <a:pt x="768" y="1161"/>
                  </a:lnTo>
                  <a:lnTo>
                    <a:pt x="711" y="1176"/>
                  </a:lnTo>
                  <a:lnTo>
                    <a:pt x="653" y="1185"/>
                  </a:lnTo>
                  <a:lnTo>
                    <a:pt x="624" y="1187"/>
                  </a:lnTo>
                  <a:lnTo>
                    <a:pt x="594" y="1188"/>
                  </a:lnTo>
                  <a:lnTo>
                    <a:pt x="565" y="1187"/>
                  </a:lnTo>
                  <a:lnTo>
                    <a:pt x="536" y="1185"/>
                  </a:lnTo>
                  <a:lnTo>
                    <a:pt x="506" y="1181"/>
                  </a:lnTo>
                  <a:lnTo>
                    <a:pt x="478" y="1176"/>
                  </a:lnTo>
                  <a:lnTo>
                    <a:pt x="449" y="1169"/>
                  </a:lnTo>
                  <a:lnTo>
                    <a:pt x="421" y="1161"/>
                  </a:lnTo>
                  <a:lnTo>
                    <a:pt x="394" y="1152"/>
                  </a:lnTo>
                  <a:lnTo>
                    <a:pt x="367" y="1140"/>
                  </a:lnTo>
                  <a:lnTo>
                    <a:pt x="341" y="1128"/>
                  </a:lnTo>
                  <a:lnTo>
                    <a:pt x="316" y="1114"/>
                  </a:lnTo>
                  <a:lnTo>
                    <a:pt x="292" y="1099"/>
                  </a:lnTo>
                  <a:lnTo>
                    <a:pt x="268" y="1082"/>
                  </a:lnTo>
                  <a:lnTo>
                    <a:pt x="246" y="1063"/>
                  </a:lnTo>
                  <a:lnTo>
                    <a:pt x="225" y="1044"/>
                  </a:lnTo>
                  <a:lnTo>
                    <a:pt x="206" y="1022"/>
                  </a:lnTo>
                  <a:lnTo>
                    <a:pt x="187" y="1000"/>
                  </a:lnTo>
                  <a:lnTo>
                    <a:pt x="165" y="981"/>
                  </a:lnTo>
                  <a:lnTo>
                    <a:pt x="143" y="962"/>
                  </a:lnTo>
                  <a:lnTo>
                    <a:pt x="124" y="941"/>
                  </a:lnTo>
                  <a:lnTo>
                    <a:pt x="105" y="919"/>
                  </a:lnTo>
                  <a:lnTo>
                    <a:pt x="89" y="896"/>
                  </a:lnTo>
                  <a:lnTo>
                    <a:pt x="73" y="871"/>
                  </a:lnTo>
                  <a:lnTo>
                    <a:pt x="59" y="846"/>
                  </a:lnTo>
                  <a:lnTo>
                    <a:pt x="47" y="820"/>
                  </a:lnTo>
                  <a:lnTo>
                    <a:pt x="36" y="794"/>
                  </a:lnTo>
                  <a:lnTo>
                    <a:pt x="27" y="766"/>
                  </a:lnTo>
                  <a:lnTo>
                    <a:pt x="19" y="738"/>
                  </a:lnTo>
                  <a:lnTo>
                    <a:pt x="12" y="710"/>
                  </a:lnTo>
                  <a:lnTo>
                    <a:pt x="7" y="681"/>
                  </a:lnTo>
                  <a:lnTo>
                    <a:pt x="3" y="652"/>
                  </a:lnTo>
                  <a:lnTo>
                    <a:pt x="0" y="594"/>
                  </a:lnTo>
                  <a:lnTo>
                    <a:pt x="3" y="535"/>
                  </a:lnTo>
                  <a:lnTo>
                    <a:pt x="7" y="506"/>
                  </a:lnTo>
                  <a:lnTo>
                    <a:pt x="12" y="478"/>
                  </a:lnTo>
                  <a:lnTo>
                    <a:pt x="19" y="449"/>
                  </a:lnTo>
                  <a:lnTo>
                    <a:pt x="27" y="421"/>
                  </a:lnTo>
                  <a:lnTo>
                    <a:pt x="36" y="394"/>
                  </a:lnTo>
                  <a:lnTo>
                    <a:pt x="47" y="367"/>
                  </a:lnTo>
                  <a:lnTo>
                    <a:pt x="59" y="341"/>
                  </a:lnTo>
                  <a:lnTo>
                    <a:pt x="73" y="316"/>
                  </a:lnTo>
                  <a:lnTo>
                    <a:pt x="89" y="292"/>
                  </a:lnTo>
                  <a:lnTo>
                    <a:pt x="105" y="269"/>
                  </a:lnTo>
                  <a:lnTo>
                    <a:pt x="124" y="247"/>
                  </a:lnTo>
                  <a:lnTo>
                    <a:pt x="143" y="226"/>
                  </a:lnTo>
                  <a:lnTo>
                    <a:pt x="165" y="206"/>
                  </a:lnTo>
                  <a:lnTo>
                    <a:pt x="187" y="188"/>
                  </a:lnTo>
                  <a:lnTo>
                    <a:pt x="206" y="165"/>
                  </a:lnTo>
                  <a:lnTo>
                    <a:pt x="225" y="144"/>
                  </a:lnTo>
                  <a:lnTo>
                    <a:pt x="246" y="124"/>
                  </a:lnTo>
                  <a:lnTo>
                    <a:pt x="268" y="106"/>
                  </a:lnTo>
                  <a:lnTo>
                    <a:pt x="292" y="89"/>
                  </a:lnTo>
                  <a:lnTo>
                    <a:pt x="316" y="73"/>
                  </a:lnTo>
                  <a:lnTo>
                    <a:pt x="341" y="59"/>
                  </a:lnTo>
                  <a:lnTo>
                    <a:pt x="367" y="47"/>
                  </a:lnTo>
                  <a:lnTo>
                    <a:pt x="394" y="36"/>
                  </a:lnTo>
                  <a:lnTo>
                    <a:pt x="421" y="26"/>
                  </a:lnTo>
                  <a:lnTo>
                    <a:pt x="449" y="18"/>
                  </a:lnTo>
                  <a:lnTo>
                    <a:pt x="478" y="12"/>
                  </a:lnTo>
                  <a:lnTo>
                    <a:pt x="506" y="6"/>
                  </a:lnTo>
                  <a:lnTo>
                    <a:pt x="536" y="3"/>
                  </a:lnTo>
                  <a:lnTo>
                    <a:pt x="565" y="0"/>
                  </a:lnTo>
                  <a:lnTo>
                    <a:pt x="594" y="0"/>
                  </a:lnTo>
                  <a:lnTo>
                    <a:pt x="624" y="0"/>
                  </a:lnTo>
                  <a:lnTo>
                    <a:pt x="653" y="3"/>
                  </a:lnTo>
                  <a:lnTo>
                    <a:pt x="711" y="12"/>
                  </a:lnTo>
                  <a:lnTo>
                    <a:pt x="768" y="26"/>
                  </a:lnTo>
                  <a:lnTo>
                    <a:pt x="824" y="47"/>
                  </a:lnTo>
                  <a:lnTo>
                    <a:pt x="879" y="73"/>
                  </a:lnTo>
                  <a:lnTo>
                    <a:pt x="932" y="106"/>
                  </a:lnTo>
                  <a:lnTo>
                    <a:pt x="983" y="144"/>
                  </a:lnTo>
                  <a:lnTo>
                    <a:pt x="1031" y="188"/>
                  </a:lnTo>
                  <a:lnTo>
                    <a:pt x="1049" y="206"/>
                  </a:lnTo>
                  <a:lnTo>
                    <a:pt x="1065" y="226"/>
                  </a:lnTo>
                  <a:lnTo>
                    <a:pt x="1081" y="247"/>
                  </a:lnTo>
                  <a:lnTo>
                    <a:pt x="1095" y="269"/>
                  </a:lnTo>
                  <a:lnTo>
                    <a:pt x="1122" y="316"/>
                  </a:lnTo>
                  <a:lnTo>
                    <a:pt x="1145" y="367"/>
                  </a:lnTo>
                  <a:lnTo>
                    <a:pt x="1163" y="421"/>
                  </a:lnTo>
                  <a:lnTo>
                    <a:pt x="1176" y="478"/>
                  </a:lnTo>
                  <a:lnTo>
                    <a:pt x="1184" y="535"/>
                  </a:lnTo>
                  <a:lnTo>
                    <a:pt x="1187" y="59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4" name="Freeform 22">
              <a:extLst>
                <a:ext uri="{FF2B5EF4-FFF2-40B4-BE49-F238E27FC236}">
                  <a16:creationId xmlns:a16="http://schemas.microsoft.com/office/drawing/2014/main" id="{D9C6BD1C-FD66-421D-B6C2-4D99ACC45123}"/>
                </a:ext>
              </a:extLst>
            </p:cNvPr>
            <p:cNvSpPr>
              <a:spLocks noChangeArrowheads="1"/>
            </p:cNvSpPr>
            <p:nvPr/>
          </p:nvSpPr>
          <p:spPr bwMode="auto">
            <a:xfrm>
              <a:off x="4230826" y="2059272"/>
              <a:ext cx="18422" cy="16800"/>
            </a:xfrm>
            <a:custGeom>
              <a:avLst/>
              <a:gdLst>
                <a:gd name="T0" fmla="*/ 969 w 970"/>
                <a:gd name="T1" fmla="*/ 969 h 970"/>
                <a:gd name="T2" fmla="*/ 0 w 970"/>
                <a:gd name="T3" fmla="*/ 969 h 970"/>
                <a:gd name="T4" fmla="*/ 0 w 970"/>
                <a:gd name="T5" fmla="*/ 0 h 970"/>
                <a:gd name="T6" fmla="*/ 969 w 970"/>
                <a:gd name="T7" fmla="*/ 0 h 970"/>
                <a:gd name="T8" fmla="*/ 969 w 970"/>
                <a:gd name="T9" fmla="*/ 969 h 970"/>
              </a:gdLst>
              <a:ahLst/>
              <a:cxnLst>
                <a:cxn ang="0">
                  <a:pos x="T0" y="T1"/>
                </a:cxn>
                <a:cxn ang="0">
                  <a:pos x="T2" y="T3"/>
                </a:cxn>
                <a:cxn ang="0">
                  <a:pos x="T4" y="T5"/>
                </a:cxn>
                <a:cxn ang="0">
                  <a:pos x="T6" y="T7"/>
                </a:cxn>
                <a:cxn ang="0">
                  <a:pos x="T8" y="T9"/>
                </a:cxn>
              </a:cxnLst>
              <a:rect l="0" t="0" r="r" b="b"/>
              <a:pathLst>
                <a:path w="970" h="970">
                  <a:moveTo>
                    <a:pt x="969" y="969"/>
                  </a:moveTo>
                  <a:lnTo>
                    <a:pt x="0" y="969"/>
                  </a:lnTo>
                  <a:lnTo>
                    <a:pt x="0" y="0"/>
                  </a:lnTo>
                  <a:lnTo>
                    <a:pt x="969" y="0"/>
                  </a:lnTo>
                  <a:lnTo>
                    <a:pt x="969" y="969"/>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5" name="Freeform 23">
              <a:extLst>
                <a:ext uri="{FF2B5EF4-FFF2-40B4-BE49-F238E27FC236}">
                  <a16:creationId xmlns:a16="http://schemas.microsoft.com/office/drawing/2014/main" id="{2718383B-7E72-460E-97AD-6AA4D64CB61C}"/>
                </a:ext>
              </a:extLst>
            </p:cNvPr>
            <p:cNvSpPr>
              <a:spLocks noChangeArrowheads="1"/>
            </p:cNvSpPr>
            <p:nvPr/>
          </p:nvSpPr>
          <p:spPr bwMode="auto">
            <a:xfrm>
              <a:off x="4166180" y="2140114"/>
              <a:ext cx="108842" cy="56104"/>
            </a:xfrm>
            <a:custGeom>
              <a:avLst/>
              <a:gdLst>
                <a:gd name="T0" fmla="*/ 5374 w 5687"/>
                <a:gd name="T1" fmla="*/ 813 h 3220"/>
                <a:gd name="T2" fmla="*/ 5374 w 5687"/>
                <a:gd name="T3" fmla="*/ 813 h 3220"/>
                <a:gd name="T4" fmla="*/ 3624 w 5687"/>
                <a:gd name="T5" fmla="*/ 0 h 3220"/>
                <a:gd name="T6" fmla="*/ 3618 w 5687"/>
                <a:gd name="T7" fmla="*/ 27 h 3220"/>
                <a:gd name="T8" fmla="*/ 3595 w 5687"/>
                <a:gd name="T9" fmla="*/ 98 h 3220"/>
                <a:gd name="T10" fmla="*/ 3550 w 5687"/>
                <a:gd name="T11" fmla="*/ 205 h 3220"/>
                <a:gd name="T12" fmla="*/ 3519 w 5687"/>
                <a:gd name="T13" fmla="*/ 268 h 3220"/>
                <a:gd name="T14" fmla="*/ 3480 w 5687"/>
                <a:gd name="T15" fmla="*/ 337 h 3220"/>
                <a:gd name="T16" fmla="*/ 3434 w 5687"/>
                <a:gd name="T17" fmla="*/ 409 h 3220"/>
                <a:gd name="T18" fmla="*/ 3379 w 5687"/>
                <a:gd name="T19" fmla="*/ 483 h 3220"/>
                <a:gd name="T20" fmla="*/ 3315 w 5687"/>
                <a:gd name="T21" fmla="*/ 558 h 3220"/>
                <a:gd name="T22" fmla="*/ 3242 w 5687"/>
                <a:gd name="T23" fmla="*/ 634 h 3220"/>
                <a:gd name="T24" fmla="*/ 3159 w 5687"/>
                <a:gd name="T25" fmla="*/ 707 h 3220"/>
                <a:gd name="T26" fmla="*/ 3065 w 5687"/>
                <a:gd name="T27" fmla="*/ 779 h 3220"/>
                <a:gd name="T28" fmla="*/ 2960 w 5687"/>
                <a:gd name="T29" fmla="*/ 846 h 3220"/>
                <a:gd name="T30" fmla="*/ 2843 w 5687"/>
                <a:gd name="T31" fmla="*/ 907 h 3220"/>
                <a:gd name="T32" fmla="*/ 2726 w 5687"/>
                <a:gd name="T33" fmla="*/ 846 h 3220"/>
                <a:gd name="T34" fmla="*/ 2621 w 5687"/>
                <a:gd name="T35" fmla="*/ 779 h 3220"/>
                <a:gd name="T36" fmla="*/ 2527 w 5687"/>
                <a:gd name="T37" fmla="*/ 707 h 3220"/>
                <a:gd name="T38" fmla="*/ 2444 w 5687"/>
                <a:gd name="T39" fmla="*/ 634 h 3220"/>
                <a:gd name="T40" fmla="*/ 2371 w 5687"/>
                <a:gd name="T41" fmla="*/ 558 h 3220"/>
                <a:gd name="T42" fmla="*/ 2307 w 5687"/>
                <a:gd name="T43" fmla="*/ 483 h 3220"/>
                <a:gd name="T44" fmla="*/ 2253 w 5687"/>
                <a:gd name="T45" fmla="*/ 409 h 3220"/>
                <a:gd name="T46" fmla="*/ 2206 w 5687"/>
                <a:gd name="T47" fmla="*/ 337 h 3220"/>
                <a:gd name="T48" fmla="*/ 2167 w 5687"/>
                <a:gd name="T49" fmla="*/ 268 h 3220"/>
                <a:gd name="T50" fmla="*/ 2136 w 5687"/>
                <a:gd name="T51" fmla="*/ 205 h 3220"/>
                <a:gd name="T52" fmla="*/ 2091 w 5687"/>
                <a:gd name="T53" fmla="*/ 98 h 3220"/>
                <a:gd name="T54" fmla="*/ 2068 w 5687"/>
                <a:gd name="T55" fmla="*/ 27 h 3220"/>
                <a:gd name="T56" fmla="*/ 2062 w 5687"/>
                <a:gd name="T57" fmla="*/ 0 h 3220"/>
                <a:gd name="T58" fmla="*/ 312 w 5687"/>
                <a:gd name="T59" fmla="*/ 813 h 3220"/>
                <a:gd name="T60" fmla="*/ 0 w 5687"/>
                <a:gd name="T61" fmla="*/ 3219 h 3220"/>
                <a:gd name="T62" fmla="*/ 5686 w 5687"/>
                <a:gd name="T63" fmla="*/ 3219 h 3220"/>
                <a:gd name="T64" fmla="*/ 5374 w 5687"/>
                <a:gd name="T65" fmla="*/ 813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87" h="3220">
                  <a:moveTo>
                    <a:pt x="5374" y="813"/>
                  </a:moveTo>
                  <a:lnTo>
                    <a:pt x="5374" y="813"/>
                  </a:lnTo>
                  <a:lnTo>
                    <a:pt x="3624" y="0"/>
                  </a:lnTo>
                  <a:lnTo>
                    <a:pt x="3618" y="27"/>
                  </a:lnTo>
                  <a:lnTo>
                    <a:pt x="3595" y="98"/>
                  </a:lnTo>
                  <a:lnTo>
                    <a:pt x="3550" y="205"/>
                  </a:lnTo>
                  <a:lnTo>
                    <a:pt x="3519" y="268"/>
                  </a:lnTo>
                  <a:lnTo>
                    <a:pt x="3480" y="337"/>
                  </a:lnTo>
                  <a:lnTo>
                    <a:pt x="3434" y="409"/>
                  </a:lnTo>
                  <a:lnTo>
                    <a:pt x="3379" y="483"/>
                  </a:lnTo>
                  <a:lnTo>
                    <a:pt x="3315" y="558"/>
                  </a:lnTo>
                  <a:lnTo>
                    <a:pt x="3242" y="634"/>
                  </a:lnTo>
                  <a:lnTo>
                    <a:pt x="3159" y="707"/>
                  </a:lnTo>
                  <a:lnTo>
                    <a:pt x="3065" y="779"/>
                  </a:lnTo>
                  <a:lnTo>
                    <a:pt x="2960" y="846"/>
                  </a:lnTo>
                  <a:lnTo>
                    <a:pt x="2843" y="907"/>
                  </a:lnTo>
                  <a:lnTo>
                    <a:pt x="2726" y="846"/>
                  </a:lnTo>
                  <a:lnTo>
                    <a:pt x="2621" y="779"/>
                  </a:lnTo>
                  <a:lnTo>
                    <a:pt x="2527" y="707"/>
                  </a:lnTo>
                  <a:lnTo>
                    <a:pt x="2444" y="634"/>
                  </a:lnTo>
                  <a:lnTo>
                    <a:pt x="2371" y="558"/>
                  </a:lnTo>
                  <a:lnTo>
                    <a:pt x="2307" y="483"/>
                  </a:lnTo>
                  <a:lnTo>
                    <a:pt x="2253" y="409"/>
                  </a:lnTo>
                  <a:lnTo>
                    <a:pt x="2206" y="337"/>
                  </a:lnTo>
                  <a:lnTo>
                    <a:pt x="2167" y="268"/>
                  </a:lnTo>
                  <a:lnTo>
                    <a:pt x="2136" y="205"/>
                  </a:lnTo>
                  <a:lnTo>
                    <a:pt x="2091" y="98"/>
                  </a:lnTo>
                  <a:lnTo>
                    <a:pt x="2068" y="27"/>
                  </a:lnTo>
                  <a:lnTo>
                    <a:pt x="2062" y="0"/>
                  </a:lnTo>
                  <a:lnTo>
                    <a:pt x="312" y="813"/>
                  </a:lnTo>
                  <a:lnTo>
                    <a:pt x="0" y="3219"/>
                  </a:lnTo>
                  <a:lnTo>
                    <a:pt x="5686" y="3219"/>
                  </a:lnTo>
                  <a:lnTo>
                    <a:pt x="5374" y="813"/>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sp>
          <p:nvSpPr>
            <p:cNvPr id="136" name="Freeform 24">
              <a:extLst>
                <a:ext uri="{FF2B5EF4-FFF2-40B4-BE49-F238E27FC236}">
                  <a16:creationId xmlns:a16="http://schemas.microsoft.com/office/drawing/2014/main" id="{42D400D8-27FF-4F38-9E3C-102A089B052A}"/>
                </a:ext>
              </a:extLst>
            </p:cNvPr>
            <p:cNvSpPr>
              <a:spLocks noChangeArrowheads="1"/>
            </p:cNvSpPr>
            <p:nvPr/>
          </p:nvSpPr>
          <p:spPr bwMode="auto">
            <a:xfrm>
              <a:off x="4201334" y="2084473"/>
              <a:ext cx="38534" cy="51711"/>
            </a:xfrm>
            <a:custGeom>
              <a:avLst/>
              <a:gdLst>
                <a:gd name="T0" fmla="*/ 40 w 2018"/>
                <a:gd name="T1" fmla="*/ 2031 h 2969"/>
                <a:gd name="T2" fmla="*/ 78 w 2018"/>
                <a:gd name="T3" fmla="*/ 2116 h 2969"/>
                <a:gd name="T4" fmla="*/ 110 w 2018"/>
                <a:gd name="T5" fmla="*/ 2160 h 2969"/>
                <a:gd name="T6" fmla="*/ 148 w 2018"/>
                <a:gd name="T7" fmla="*/ 2194 h 2969"/>
                <a:gd name="T8" fmla="*/ 193 w 2018"/>
                <a:gd name="T9" fmla="*/ 2214 h 2969"/>
                <a:gd name="T10" fmla="*/ 227 w 2018"/>
                <a:gd name="T11" fmla="*/ 2219 h 2969"/>
                <a:gd name="T12" fmla="*/ 337 w 2018"/>
                <a:gd name="T13" fmla="*/ 2554 h 2969"/>
                <a:gd name="T14" fmla="*/ 502 w 2018"/>
                <a:gd name="T15" fmla="*/ 2771 h 2969"/>
                <a:gd name="T16" fmla="*/ 686 w 2018"/>
                <a:gd name="T17" fmla="*/ 2895 h 2969"/>
                <a:gd name="T18" fmla="*/ 851 w 2018"/>
                <a:gd name="T19" fmla="*/ 2952 h 2969"/>
                <a:gd name="T20" fmla="*/ 959 w 2018"/>
                <a:gd name="T21" fmla="*/ 2968 h 2969"/>
                <a:gd name="T22" fmla="*/ 976 w 2018"/>
                <a:gd name="T23" fmla="*/ 2968 h 2969"/>
                <a:gd name="T24" fmla="*/ 1008 w 2018"/>
                <a:gd name="T25" fmla="*/ 2968 h 2969"/>
                <a:gd name="T26" fmla="*/ 1008 w 2018"/>
                <a:gd name="T27" fmla="*/ 2968 h 2969"/>
                <a:gd name="T28" fmla="*/ 1008 w 2018"/>
                <a:gd name="T29" fmla="*/ 2968 h 2969"/>
                <a:gd name="T30" fmla="*/ 1152 w 2018"/>
                <a:gd name="T31" fmla="*/ 2952 h 2969"/>
                <a:gd name="T32" fmla="*/ 1322 w 2018"/>
                <a:gd name="T33" fmla="*/ 2895 h 2969"/>
                <a:gd name="T34" fmla="*/ 1504 w 2018"/>
                <a:gd name="T35" fmla="*/ 2771 h 2969"/>
                <a:gd name="T36" fmla="*/ 1662 w 2018"/>
                <a:gd name="T37" fmla="*/ 2554 h 2969"/>
                <a:gd name="T38" fmla="*/ 1758 w 2018"/>
                <a:gd name="T39" fmla="*/ 2219 h 2969"/>
                <a:gd name="T40" fmla="*/ 1802 w 2018"/>
                <a:gd name="T41" fmla="*/ 2214 h 2969"/>
                <a:gd name="T42" fmla="*/ 1858 w 2018"/>
                <a:gd name="T43" fmla="*/ 2194 h 2969"/>
                <a:gd name="T44" fmla="*/ 1903 w 2018"/>
                <a:gd name="T45" fmla="*/ 2160 h 2969"/>
                <a:gd name="T46" fmla="*/ 1937 w 2018"/>
                <a:gd name="T47" fmla="*/ 2116 h 2969"/>
                <a:gd name="T48" fmla="*/ 1963 w 2018"/>
                <a:gd name="T49" fmla="*/ 2066 h 2969"/>
                <a:gd name="T50" fmla="*/ 2013 w 2018"/>
                <a:gd name="T51" fmla="*/ 1732 h 2969"/>
                <a:gd name="T52" fmla="*/ 2016 w 2018"/>
                <a:gd name="T53" fmla="*/ 1680 h 2969"/>
                <a:gd name="T54" fmla="*/ 2003 w 2018"/>
                <a:gd name="T55" fmla="*/ 1631 h 2969"/>
                <a:gd name="T56" fmla="*/ 1980 w 2018"/>
                <a:gd name="T57" fmla="*/ 1589 h 2969"/>
                <a:gd name="T58" fmla="*/ 1949 w 2018"/>
                <a:gd name="T59" fmla="*/ 1554 h 2969"/>
                <a:gd name="T60" fmla="*/ 1914 w 2018"/>
                <a:gd name="T61" fmla="*/ 1531 h 2969"/>
                <a:gd name="T62" fmla="*/ 1957 w 2018"/>
                <a:gd name="T63" fmla="*/ 1273 h 2969"/>
                <a:gd name="T64" fmla="*/ 1976 w 2018"/>
                <a:gd name="T65" fmla="*/ 969 h 2969"/>
                <a:gd name="T66" fmla="*/ 1942 w 2018"/>
                <a:gd name="T67" fmla="*/ 774 h 2969"/>
                <a:gd name="T68" fmla="*/ 1846 w 2018"/>
                <a:gd name="T69" fmla="*/ 587 h 2969"/>
                <a:gd name="T70" fmla="*/ 1701 w 2018"/>
                <a:gd name="T71" fmla="*/ 420 h 2969"/>
                <a:gd name="T72" fmla="*/ 1515 w 2018"/>
                <a:gd name="T73" fmla="*/ 287 h 2969"/>
                <a:gd name="T74" fmla="*/ 1302 w 2018"/>
                <a:gd name="T75" fmla="*/ 202 h 2969"/>
                <a:gd name="T76" fmla="*/ 889 w 2018"/>
                <a:gd name="T77" fmla="*/ 20 h 2969"/>
                <a:gd name="T78" fmla="*/ 474 w 2018"/>
                <a:gd name="T79" fmla="*/ 167 h 2969"/>
                <a:gd name="T80" fmla="*/ 223 w 2018"/>
                <a:gd name="T81" fmla="*/ 394 h 2969"/>
                <a:gd name="T82" fmla="*/ 94 w 2018"/>
                <a:gd name="T83" fmla="*/ 635 h 2969"/>
                <a:gd name="T84" fmla="*/ 46 w 2018"/>
                <a:gd name="T85" fmla="*/ 827 h 2969"/>
                <a:gd name="T86" fmla="*/ 40 w 2018"/>
                <a:gd name="T87" fmla="*/ 1000 h 2969"/>
                <a:gd name="T88" fmla="*/ 59 w 2018"/>
                <a:gd name="T89" fmla="*/ 1288 h 2969"/>
                <a:gd name="T90" fmla="*/ 102 w 2018"/>
                <a:gd name="T91" fmla="*/ 1531 h 2969"/>
                <a:gd name="T92" fmla="*/ 67 w 2018"/>
                <a:gd name="T93" fmla="*/ 1554 h 2969"/>
                <a:gd name="T94" fmla="*/ 36 w 2018"/>
                <a:gd name="T95" fmla="*/ 1589 h 2969"/>
                <a:gd name="T96" fmla="*/ 13 w 2018"/>
                <a:gd name="T97" fmla="*/ 1631 h 2969"/>
                <a:gd name="T98" fmla="*/ 1 w 2018"/>
                <a:gd name="T99" fmla="*/ 1680 h 2969"/>
                <a:gd name="T100" fmla="*/ 4 w 2018"/>
                <a:gd name="T101" fmla="*/ 1732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8" h="2969">
                  <a:moveTo>
                    <a:pt x="9" y="1750"/>
                  </a:moveTo>
                  <a:lnTo>
                    <a:pt x="9" y="1750"/>
                  </a:lnTo>
                  <a:lnTo>
                    <a:pt x="40" y="2031"/>
                  </a:lnTo>
                  <a:lnTo>
                    <a:pt x="53" y="2066"/>
                  </a:lnTo>
                  <a:lnTo>
                    <a:pt x="69" y="2100"/>
                  </a:lnTo>
                  <a:lnTo>
                    <a:pt x="78" y="2116"/>
                  </a:lnTo>
                  <a:lnTo>
                    <a:pt x="88" y="2131"/>
                  </a:lnTo>
                  <a:lnTo>
                    <a:pt x="98" y="2146"/>
                  </a:lnTo>
                  <a:lnTo>
                    <a:pt x="110" y="2160"/>
                  </a:lnTo>
                  <a:lnTo>
                    <a:pt x="122" y="2172"/>
                  </a:lnTo>
                  <a:lnTo>
                    <a:pt x="135" y="2184"/>
                  </a:lnTo>
                  <a:lnTo>
                    <a:pt x="148" y="2194"/>
                  </a:lnTo>
                  <a:lnTo>
                    <a:pt x="162" y="2202"/>
                  </a:lnTo>
                  <a:lnTo>
                    <a:pt x="177" y="2209"/>
                  </a:lnTo>
                  <a:lnTo>
                    <a:pt x="193" y="2214"/>
                  </a:lnTo>
                  <a:lnTo>
                    <a:pt x="209" y="2217"/>
                  </a:lnTo>
                  <a:lnTo>
                    <a:pt x="227" y="2219"/>
                  </a:lnTo>
                  <a:lnTo>
                    <a:pt x="227" y="2219"/>
                  </a:lnTo>
                  <a:lnTo>
                    <a:pt x="255" y="2345"/>
                  </a:lnTo>
                  <a:lnTo>
                    <a:pt x="292" y="2457"/>
                  </a:lnTo>
                  <a:lnTo>
                    <a:pt x="337" y="2554"/>
                  </a:lnTo>
                  <a:lnTo>
                    <a:pt x="388" y="2639"/>
                  </a:lnTo>
                  <a:lnTo>
                    <a:pt x="443" y="2711"/>
                  </a:lnTo>
                  <a:lnTo>
                    <a:pt x="502" y="2771"/>
                  </a:lnTo>
                  <a:lnTo>
                    <a:pt x="563" y="2822"/>
                  </a:lnTo>
                  <a:lnTo>
                    <a:pt x="625" y="2863"/>
                  </a:lnTo>
                  <a:lnTo>
                    <a:pt x="686" y="2895"/>
                  </a:lnTo>
                  <a:lnTo>
                    <a:pt x="745" y="2920"/>
                  </a:lnTo>
                  <a:lnTo>
                    <a:pt x="800" y="2939"/>
                  </a:lnTo>
                  <a:lnTo>
                    <a:pt x="851" y="2952"/>
                  </a:lnTo>
                  <a:lnTo>
                    <a:pt x="895" y="2961"/>
                  </a:lnTo>
                  <a:lnTo>
                    <a:pt x="932" y="2966"/>
                  </a:lnTo>
                  <a:lnTo>
                    <a:pt x="959" y="2968"/>
                  </a:lnTo>
                  <a:lnTo>
                    <a:pt x="976" y="2968"/>
                  </a:lnTo>
                  <a:lnTo>
                    <a:pt x="976" y="2968"/>
                  </a:lnTo>
                  <a:lnTo>
                    <a:pt x="976" y="2968"/>
                  </a:lnTo>
                  <a:lnTo>
                    <a:pt x="1008" y="2968"/>
                  </a:lnTo>
                  <a:lnTo>
                    <a:pt x="1008" y="2968"/>
                  </a:lnTo>
                  <a:lnTo>
                    <a:pt x="1008" y="2968"/>
                  </a:lnTo>
                  <a:lnTo>
                    <a:pt x="1008" y="2968"/>
                  </a:lnTo>
                  <a:lnTo>
                    <a:pt x="1008" y="2968"/>
                  </a:lnTo>
                  <a:lnTo>
                    <a:pt x="1008" y="2968"/>
                  </a:lnTo>
                  <a:lnTo>
                    <a:pt x="1008" y="2968"/>
                  </a:lnTo>
                  <a:lnTo>
                    <a:pt x="1008" y="2968"/>
                  </a:lnTo>
                  <a:lnTo>
                    <a:pt x="1008" y="2968"/>
                  </a:lnTo>
                  <a:lnTo>
                    <a:pt x="1064" y="2966"/>
                  </a:lnTo>
                  <a:lnTo>
                    <a:pt x="1104" y="2961"/>
                  </a:lnTo>
                  <a:lnTo>
                    <a:pt x="1152" y="2952"/>
                  </a:lnTo>
                  <a:lnTo>
                    <a:pt x="1205" y="2939"/>
                  </a:lnTo>
                  <a:lnTo>
                    <a:pt x="1262" y="2920"/>
                  </a:lnTo>
                  <a:lnTo>
                    <a:pt x="1322" y="2895"/>
                  </a:lnTo>
                  <a:lnTo>
                    <a:pt x="1383" y="2863"/>
                  </a:lnTo>
                  <a:lnTo>
                    <a:pt x="1444" y="2822"/>
                  </a:lnTo>
                  <a:lnTo>
                    <a:pt x="1504" y="2771"/>
                  </a:lnTo>
                  <a:lnTo>
                    <a:pt x="1562" y="2711"/>
                  </a:lnTo>
                  <a:lnTo>
                    <a:pt x="1615" y="2639"/>
                  </a:lnTo>
                  <a:lnTo>
                    <a:pt x="1662" y="2554"/>
                  </a:lnTo>
                  <a:lnTo>
                    <a:pt x="1703" y="2457"/>
                  </a:lnTo>
                  <a:lnTo>
                    <a:pt x="1736" y="2345"/>
                  </a:lnTo>
                  <a:lnTo>
                    <a:pt x="1758" y="2219"/>
                  </a:lnTo>
                  <a:lnTo>
                    <a:pt x="1758" y="2219"/>
                  </a:lnTo>
                  <a:lnTo>
                    <a:pt x="1781" y="2217"/>
                  </a:lnTo>
                  <a:lnTo>
                    <a:pt x="1802" y="2214"/>
                  </a:lnTo>
                  <a:lnTo>
                    <a:pt x="1822" y="2209"/>
                  </a:lnTo>
                  <a:lnTo>
                    <a:pt x="1841" y="2202"/>
                  </a:lnTo>
                  <a:lnTo>
                    <a:pt x="1858" y="2194"/>
                  </a:lnTo>
                  <a:lnTo>
                    <a:pt x="1874" y="2184"/>
                  </a:lnTo>
                  <a:lnTo>
                    <a:pt x="1889" y="2172"/>
                  </a:lnTo>
                  <a:lnTo>
                    <a:pt x="1903" y="2160"/>
                  </a:lnTo>
                  <a:lnTo>
                    <a:pt x="1915" y="2146"/>
                  </a:lnTo>
                  <a:lnTo>
                    <a:pt x="1927" y="2131"/>
                  </a:lnTo>
                  <a:lnTo>
                    <a:pt x="1937" y="2116"/>
                  </a:lnTo>
                  <a:lnTo>
                    <a:pt x="1947" y="2100"/>
                  </a:lnTo>
                  <a:lnTo>
                    <a:pt x="1955" y="2083"/>
                  </a:lnTo>
                  <a:lnTo>
                    <a:pt x="1963" y="2066"/>
                  </a:lnTo>
                  <a:lnTo>
                    <a:pt x="1976" y="2031"/>
                  </a:lnTo>
                  <a:lnTo>
                    <a:pt x="2008" y="1750"/>
                  </a:lnTo>
                  <a:lnTo>
                    <a:pt x="2013" y="1732"/>
                  </a:lnTo>
                  <a:lnTo>
                    <a:pt x="2016" y="1714"/>
                  </a:lnTo>
                  <a:lnTo>
                    <a:pt x="2017" y="1697"/>
                  </a:lnTo>
                  <a:lnTo>
                    <a:pt x="2016" y="1680"/>
                  </a:lnTo>
                  <a:lnTo>
                    <a:pt x="2013" y="1663"/>
                  </a:lnTo>
                  <a:lnTo>
                    <a:pt x="2009" y="1647"/>
                  </a:lnTo>
                  <a:lnTo>
                    <a:pt x="2003" y="1631"/>
                  </a:lnTo>
                  <a:lnTo>
                    <a:pt x="1996" y="1616"/>
                  </a:lnTo>
                  <a:lnTo>
                    <a:pt x="1988" y="1602"/>
                  </a:lnTo>
                  <a:lnTo>
                    <a:pt x="1980" y="1589"/>
                  </a:lnTo>
                  <a:lnTo>
                    <a:pt x="1970" y="1576"/>
                  </a:lnTo>
                  <a:lnTo>
                    <a:pt x="1960" y="1565"/>
                  </a:lnTo>
                  <a:lnTo>
                    <a:pt x="1949" y="1554"/>
                  </a:lnTo>
                  <a:lnTo>
                    <a:pt x="1938" y="1545"/>
                  </a:lnTo>
                  <a:lnTo>
                    <a:pt x="1926" y="1537"/>
                  </a:lnTo>
                  <a:lnTo>
                    <a:pt x="1914" y="1531"/>
                  </a:lnTo>
                  <a:lnTo>
                    <a:pt x="1926" y="1478"/>
                  </a:lnTo>
                  <a:lnTo>
                    <a:pt x="1937" y="1416"/>
                  </a:lnTo>
                  <a:lnTo>
                    <a:pt x="1957" y="1273"/>
                  </a:lnTo>
                  <a:lnTo>
                    <a:pt x="1971" y="1118"/>
                  </a:lnTo>
                  <a:lnTo>
                    <a:pt x="1975" y="1041"/>
                  </a:lnTo>
                  <a:lnTo>
                    <a:pt x="1976" y="969"/>
                  </a:lnTo>
                  <a:lnTo>
                    <a:pt x="1972" y="904"/>
                  </a:lnTo>
                  <a:lnTo>
                    <a:pt x="1961" y="839"/>
                  </a:lnTo>
                  <a:lnTo>
                    <a:pt x="1942" y="774"/>
                  </a:lnTo>
                  <a:lnTo>
                    <a:pt x="1916" y="710"/>
                  </a:lnTo>
                  <a:lnTo>
                    <a:pt x="1884" y="648"/>
                  </a:lnTo>
                  <a:lnTo>
                    <a:pt x="1846" y="587"/>
                  </a:lnTo>
                  <a:lnTo>
                    <a:pt x="1803" y="528"/>
                  </a:lnTo>
                  <a:lnTo>
                    <a:pt x="1754" y="472"/>
                  </a:lnTo>
                  <a:lnTo>
                    <a:pt x="1701" y="420"/>
                  </a:lnTo>
                  <a:lnTo>
                    <a:pt x="1643" y="371"/>
                  </a:lnTo>
                  <a:lnTo>
                    <a:pt x="1581" y="327"/>
                  </a:lnTo>
                  <a:lnTo>
                    <a:pt x="1515" y="287"/>
                  </a:lnTo>
                  <a:lnTo>
                    <a:pt x="1447" y="253"/>
                  </a:lnTo>
                  <a:lnTo>
                    <a:pt x="1376" y="224"/>
                  </a:lnTo>
                  <a:lnTo>
                    <a:pt x="1302" y="202"/>
                  </a:lnTo>
                  <a:lnTo>
                    <a:pt x="1226" y="187"/>
                  </a:lnTo>
                  <a:lnTo>
                    <a:pt x="1070" y="0"/>
                  </a:lnTo>
                  <a:lnTo>
                    <a:pt x="889" y="20"/>
                  </a:lnTo>
                  <a:lnTo>
                    <a:pt x="730" y="56"/>
                  </a:lnTo>
                  <a:lnTo>
                    <a:pt x="593" y="106"/>
                  </a:lnTo>
                  <a:lnTo>
                    <a:pt x="474" y="167"/>
                  </a:lnTo>
                  <a:lnTo>
                    <a:pt x="375" y="237"/>
                  </a:lnTo>
                  <a:lnTo>
                    <a:pt x="291" y="314"/>
                  </a:lnTo>
                  <a:lnTo>
                    <a:pt x="223" y="394"/>
                  </a:lnTo>
                  <a:lnTo>
                    <a:pt x="168" y="476"/>
                  </a:lnTo>
                  <a:lnTo>
                    <a:pt x="126" y="557"/>
                  </a:lnTo>
                  <a:lnTo>
                    <a:pt x="94" y="635"/>
                  </a:lnTo>
                  <a:lnTo>
                    <a:pt x="71" y="708"/>
                  </a:lnTo>
                  <a:lnTo>
                    <a:pt x="56" y="773"/>
                  </a:lnTo>
                  <a:lnTo>
                    <a:pt x="46" y="827"/>
                  </a:lnTo>
                  <a:lnTo>
                    <a:pt x="42" y="869"/>
                  </a:lnTo>
                  <a:lnTo>
                    <a:pt x="40" y="906"/>
                  </a:lnTo>
                  <a:lnTo>
                    <a:pt x="40" y="1000"/>
                  </a:lnTo>
                  <a:lnTo>
                    <a:pt x="41" y="1071"/>
                  </a:lnTo>
                  <a:lnTo>
                    <a:pt x="45" y="1144"/>
                  </a:lnTo>
                  <a:lnTo>
                    <a:pt x="59" y="1288"/>
                  </a:lnTo>
                  <a:lnTo>
                    <a:pt x="79" y="1421"/>
                  </a:lnTo>
                  <a:lnTo>
                    <a:pt x="90" y="1480"/>
                  </a:lnTo>
                  <a:lnTo>
                    <a:pt x="102" y="1531"/>
                  </a:lnTo>
                  <a:lnTo>
                    <a:pt x="90" y="1537"/>
                  </a:lnTo>
                  <a:lnTo>
                    <a:pt x="78" y="1545"/>
                  </a:lnTo>
                  <a:lnTo>
                    <a:pt x="67" y="1554"/>
                  </a:lnTo>
                  <a:lnTo>
                    <a:pt x="56" y="1565"/>
                  </a:lnTo>
                  <a:lnTo>
                    <a:pt x="46" y="1576"/>
                  </a:lnTo>
                  <a:lnTo>
                    <a:pt x="36" y="1589"/>
                  </a:lnTo>
                  <a:lnTo>
                    <a:pt x="28" y="1602"/>
                  </a:lnTo>
                  <a:lnTo>
                    <a:pt x="20" y="1616"/>
                  </a:lnTo>
                  <a:lnTo>
                    <a:pt x="13" y="1631"/>
                  </a:lnTo>
                  <a:lnTo>
                    <a:pt x="8" y="1647"/>
                  </a:lnTo>
                  <a:lnTo>
                    <a:pt x="3" y="1663"/>
                  </a:lnTo>
                  <a:lnTo>
                    <a:pt x="1" y="1680"/>
                  </a:lnTo>
                  <a:lnTo>
                    <a:pt x="0" y="1697"/>
                  </a:lnTo>
                  <a:lnTo>
                    <a:pt x="1" y="1714"/>
                  </a:lnTo>
                  <a:lnTo>
                    <a:pt x="4" y="1732"/>
                  </a:lnTo>
                  <a:lnTo>
                    <a:pt x="9" y="175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3852">
                <a:defRPr/>
              </a:pPr>
              <a:endParaRPr lang="en-US" sz="1000">
                <a:solidFill>
                  <a:srgbClr val="58595B"/>
                </a:solidFill>
                <a:latin typeface="Calibri"/>
              </a:endParaRPr>
            </a:p>
          </p:txBody>
        </p:sp>
      </p:grpSp>
      <p:sp>
        <p:nvSpPr>
          <p:cNvPr id="119" name="Freeform 3">
            <a:extLst>
              <a:ext uri="{FF2B5EF4-FFF2-40B4-BE49-F238E27FC236}">
                <a16:creationId xmlns:a16="http://schemas.microsoft.com/office/drawing/2014/main" id="{8527B913-F267-4D0C-8423-2378BA11C7F0}"/>
              </a:ext>
            </a:extLst>
          </p:cNvPr>
          <p:cNvSpPr>
            <a:spLocks noChangeAspect="1" noChangeArrowheads="1"/>
          </p:cNvSpPr>
          <p:nvPr/>
        </p:nvSpPr>
        <p:spPr bwMode="auto">
          <a:xfrm>
            <a:off x="4115505" y="2277271"/>
            <a:ext cx="147182" cy="100669"/>
          </a:xfrm>
          <a:custGeom>
            <a:avLst/>
            <a:gdLst>
              <a:gd name="T0" fmla="*/ 1065 w 2964"/>
              <a:gd name="T1" fmla="*/ 1158 h 2224"/>
              <a:gd name="T2" fmla="*/ 683 w 2964"/>
              <a:gd name="T3" fmla="*/ 1297 h 2224"/>
              <a:gd name="T4" fmla="*/ 683 w 2964"/>
              <a:gd name="T5" fmla="*/ 1158 h 2224"/>
              <a:gd name="T6" fmla="*/ 625 w 2964"/>
              <a:gd name="T7" fmla="*/ 1297 h 2224"/>
              <a:gd name="T8" fmla="*/ 463 w 2964"/>
              <a:gd name="T9" fmla="*/ 1297 h 2224"/>
              <a:gd name="T10" fmla="*/ 2349 w 2964"/>
              <a:gd name="T11" fmla="*/ 1679 h 2224"/>
              <a:gd name="T12" fmla="*/ 2349 w 2964"/>
              <a:gd name="T13" fmla="*/ 1783 h 2224"/>
              <a:gd name="T14" fmla="*/ 2430 w 2964"/>
              <a:gd name="T15" fmla="*/ 1691 h 2224"/>
              <a:gd name="T16" fmla="*/ 1019 w 2964"/>
              <a:gd name="T17" fmla="*/ 174 h 2224"/>
              <a:gd name="T18" fmla="*/ 0 w 2964"/>
              <a:gd name="T19" fmla="*/ 0 h 2224"/>
              <a:gd name="T20" fmla="*/ 2963 w 2964"/>
              <a:gd name="T21" fmla="*/ 556 h 2224"/>
              <a:gd name="T22" fmla="*/ 1621 w 2964"/>
              <a:gd name="T23" fmla="*/ 753 h 2224"/>
              <a:gd name="T24" fmla="*/ 1574 w 2964"/>
              <a:gd name="T25" fmla="*/ 556 h 2224"/>
              <a:gd name="T26" fmla="*/ 2015 w 2964"/>
              <a:gd name="T27" fmla="*/ 463 h 2224"/>
              <a:gd name="T28" fmla="*/ 2453 w 2964"/>
              <a:gd name="T29" fmla="*/ 556 h 2224"/>
              <a:gd name="T30" fmla="*/ 2407 w 2964"/>
              <a:gd name="T31" fmla="*/ 753 h 2224"/>
              <a:gd name="T32" fmla="*/ 2407 w 2964"/>
              <a:gd name="T33" fmla="*/ 892 h 2224"/>
              <a:gd name="T34" fmla="*/ 1574 w 2964"/>
              <a:gd name="T35" fmla="*/ 822 h 2224"/>
              <a:gd name="T36" fmla="*/ 1621 w 2964"/>
              <a:gd name="T37" fmla="*/ 938 h 2224"/>
              <a:gd name="T38" fmla="*/ 2061 w 2964"/>
              <a:gd name="T39" fmla="*/ 1100 h 2224"/>
              <a:gd name="T40" fmla="*/ 2119 w 2964"/>
              <a:gd name="T41" fmla="*/ 1193 h 2224"/>
              <a:gd name="T42" fmla="*/ 2407 w 2964"/>
              <a:gd name="T43" fmla="*/ 938 h 2224"/>
              <a:gd name="T44" fmla="*/ 2453 w 2964"/>
              <a:gd name="T45" fmla="*/ 1239 h 2224"/>
              <a:gd name="T46" fmla="*/ 2084 w 2964"/>
              <a:gd name="T47" fmla="*/ 1436 h 2224"/>
              <a:gd name="T48" fmla="*/ 2015 w 2964"/>
              <a:gd name="T49" fmla="*/ 1239 h 2224"/>
              <a:gd name="T50" fmla="*/ 567 w 2964"/>
              <a:gd name="T51" fmla="*/ 695 h 2224"/>
              <a:gd name="T52" fmla="*/ 695 w 2964"/>
              <a:gd name="T53" fmla="*/ 707 h 2224"/>
              <a:gd name="T54" fmla="*/ 567 w 2964"/>
              <a:gd name="T55" fmla="*/ 695 h 2224"/>
              <a:gd name="T56" fmla="*/ 370 w 2964"/>
              <a:gd name="T57" fmla="*/ 1077 h 2224"/>
              <a:gd name="T58" fmla="*/ 556 w 2964"/>
              <a:gd name="T59" fmla="*/ 799 h 2224"/>
              <a:gd name="T60" fmla="*/ 833 w 2964"/>
              <a:gd name="T61" fmla="*/ 961 h 2224"/>
              <a:gd name="T62" fmla="*/ 1482 w 2964"/>
              <a:gd name="T63" fmla="*/ 626 h 2224"/>
              <a:gd name="T64" fmla="*/ 1482 w 2964"/>
              <a:gd name="T65" fmla="*/ 718 h 2224"/>
              <a:gd name="T66" fmla="*/ 1158 w 2964"/>
              <a:gd name="T67" fmla="*/ 961 h 2224"/>
              <a:gd name="T68" fmla="*/ 1204 w 2964"/>
              <a:gd name="T69" fmla="*/ 1529 h 2224"/>
              <a:gd name="T70" fmla="*/ 2639 w 2964"/>
              <a:gd name="T71" fmla="*/ 1969 h 2224"/>
              <a:gd name="T72" fmla="*/ 2477 w 2964"/>
              <a:gd name="T73" fmla="*/ 2038 h 2224"/>
              <a:gd name="T74" fmla="*/ 2153 w 2964"/>
              <a:gd name="T75" fmla="*/ 1957 h 2224"/>
              <a:gd name="T76" fmla="*/ 2038 w 2964"/>
              <a:gd name="T77" fmla="*/ 1980 h 2224"/>
              <a:gd name="T78" fmla="*/ 2015 w 2964"/>
              <a:gd name="T79" fmla="*/ 1980 h 2224"/>
              <a:gd name="T80" fmla="*/ 1899 w 2964"/>
              <a:gd name="T81" fmla="*/ 1957 h 2224"/>
              <a:gd name="T82" fmla="*/ 1656 w 2964"/>
              <a:gd name="T83" fmla="*/ 2038 h 2224"/>
              <a:gd name="T84" fmla="*/ 1574 w 2964"/>
              <a:gd name="T85" fmla="*/ 1957 h 2224"/>
              <a:gd name="T86" fmla="*/ 1459 w 2964"/>
              <a:gd name="T87" fmla="*/ 1980 h 2224"/>
              <a:gd name="T88" fmla="*/ 1343 w 2964"/>
              <a:gd name="T89" fmla="*/ 1864 h 2224"/>
              <a:gd name="T90" fmla="*/ 1343 w 2964"/>
              <a:gd name="T91" fmla="*/ 1760 h 2224"/>
              <a:gd name="T92" fmla="*/ 2223 w 2964"/>
              <a:gd name="T93" fmla="*/ 1876 h 2224"/>
              <a:gd name="T94" fmla="*/ 2453 w 2964"/>
              <a:gd name="T95" fmla="*/ 1656 h 2224"/>
              <a:gd name="T96" fmla="*/ 2639 w 2964"/>
              <a:gd name="T97" fmla="*/ 1841 h 2224"/>
              <a:gd name="T98" fmla="*/ 2119 w 2964"/>
              <a:gd name="T99" fmla="*/ 545 h 2224"/>
              <a:gd name="T100" fmla="*/ 2015 w 2964"/>
              <a:gd name="T10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4" h="2224">
                <a:moveTo>
                  <a:pt x="903" y="1297"/>
                </a:moveTo>
                <a:lnTo>
                  <a:pt x="1065" y="1297"/>
                </a:lnTo>
                <a:lnTo>
                  <a:pt x="1065" y="1158"/>
                </a:lnTo>
                <a:lnTo>
                  <a:pt x="903" y="1158"/>
                </a:lnTo>
                <a:lnTo>
                  <a:pt x="903" y="1297"/>
                </a:lnTo>
                <a:close/>
                <a:moveTo>
                  <a:pt x="683" y="1297"/>
                </a:moveTo>
                <a:lnTo>
                  <a:pt x="845" y="1297"/>
                </a:lnTo>
                <a:lnTo>
                  <a:pt x="845" y="1158"/>
                </a:lnTo>
                <a:lnTo>
                  <a:pt x="683" y="1158"/>
                </a:lnTo>
                <a:lnTo>
                  <a:pt x="683" y="1297"/>
                </a:lnTo>
                <a:close/>
                <a:moveTo>
                  <a:pt x="463" y="1297"/>
                </a:moveTo>
                <a:lnTo>
                  <a:pt x="625" y="1297"/>
                </a:lnTo>
                <a:lnTo>
                  <a:pt x="625" y="1158"/>
                </a:lnTo>
                <a:lnTo>
                  <a:pt x="463" y="1158"/>
                </a:lnTo>
                <a:lnTo>
                  <a:pt x="463" y="1297"/>
                </a:lnTo>
                <a:close/>
                <a:moveTo>
                  <a:pt x="2430" y="1691"/>
                </a:moveTo>
                <a:cubicBezTo>
                  <a:pt x="2430" y="1679"/>
                  <a:pt x="2418" y="1679"/>
                  <a:pt x="2407" y="1679"/>
                </a:cubicBezTo>
                <a:lnTo>
                  <a:pt x="2349" y="1679"/>
                </a:lnTo>
                <a:cubicBezTo>
                  <a:pt x="2346" y="1683"/>
                  <a:pt x="2338" y="1679"/>
                  <a:pt x="2338" y="1691"/>
                </a:cubicBezTo>
                <a:lnTo>
                  <a:pt x="2338" y="1772"/>
                </a:lnTo>
                <a:cubicBezTo>
                  <a:pt x="2338" y="1783"/>
                  <a:pt x="2346" y="1779"/>
                  <a:pt x="2349" y="1783"/>
                </a:cubicBezTo>
                <a:lnTo>
                  <a:pt x="2465" y="1783"/>
                </a:lnTo>
                <a:cubicBezTo>
                  <a:pt x="2477" y="1783"/>
                  <a:pt x="2473" y="1775"/>
                  <a:pt x="2477" y="1772"/>
                </a:cubicBezTo>
                <a:lnTo>
                  <a:pt x="2430" y="1691"/>
                </a:lnTo>
                <a:close/>
                <a:moveTo>
                  <a:pt x="2685" y="278"/>
                </a:moveTo>
                <a:lnTo>
                  <a:pt x="1181" y="278"/>
                </a:lnTo>
                <a:cubicBezTo>
                  <a:pt x="1111" y="278"/>
                  <a:pt x="1042" y="243"/>
                  <a:pt x="1019" y="174"/>
                </a:cubicBezTo>
                <a:lnTo>
                  <a:pt x="972" y="105"/>
                </a:lnTo>
                <a:cubicBezTo>
                  <a:pt x="949" y="35"/>
                  <a:pt x="880" y="0"/>
                  <a:pt x="811" y="0"/>
                </a:cubicBezTo>
                <a:lnTo>
                  <a:pt x="0" y="0"/>
                </a:lnTo>
                <a:lnTo>
                  <a:pt x="0" y="2223"/>
                </a:lnTo>
                <a:lnTo>
                  <a:pt x="2963" y="2223"/>
                </a:lnTo>
                <a:lnTo>
                  <a:pt x="2963" y="556"/>
                </a:lnTo>
                <a:cubicBezTo>
                  <a:pt x="2963" y="406"/>
                  <a:pt x="2835" y="278"/>
                  <a:pt x="2685" y="278"/>
                </a:cubicBezTo>
                <a:close/>
                <a:moveTo>
                  <a:pt x="1574" y="822"/>
                </a:moveTo>
                <a:cubicBezTo>
                  <a:pt x="1621" y="753"/>
                  <a:pt x="1605" y="776"/>
                  <a:pt x="1621" y="753"/>
                </a:cubicBezTo>
                <a:lnTo>
                  <a:pt x="1621" y="591"/>
                </a:lnTo>
                <a:lnTo>
                  <a:pt x="1574" y="591"/>
                </a:lnTo>
                <a:lnTo>
                  <a:pt x="1574" y="556"/>
                </a:lnTo>
                <a:lnTo>
                  <a:pt x="1876" y="556"/>
                </a:lnTo>
                <a:lnTo>
                  <a:pt x="1876" y="545"/>
                </a:lnTo>
                <a:cubicBezTo>
                  <a:pt x="1876" y="498"/>
                  <a:pt x="1933" y="463"/>
                  <a:pt x="2015" y="463"/>
                </a:cubicBezTo>
                <a:cubicBezTo>
                  <a:pt x="2095" y="463"/>
                  <a:pt x="2153" y="498"/>
                  <a:pt x="2153" y="545"/>
                </a:cubicBezTo>
                <a:lnTo>
                  <a:pt x="2153" y="556"/>
                </a:lnTo>
                <a:lnTo>
                  <a:pt x="2453" y="556"/>
                </a:lnTo>
                <a:lnTo>
                  <a:pt x="2453" y="591"/>
                </a:lnTo>
                <a:lnTo>
                  <a:pt x="2407" y="591"/>
                </a:lnTo>
                <a:lnTo>
                  <a:pt x="2407" y="753"/>
                </a:lnTo>
                <a:cubicBezTo>
                  <a:pt x="2453" y="822"/>
                  <a:pt x="2438" y="799"/>
                  <a:pt x="2453" y="822"/>
                </a:cubicBezTo>
                <a:lnTo>
                  <a:pt x="2453" y="845"/>
                </a:lnTo>
                <a:cubicBezTo>
                  <a:pt x="2453" y="869"/>
                  <a:pt x="2430" y="892"/>
                  <a:pt x="2407" y="892"/>
                </a:cubicBezTo>
                <a:lnTo>
                  <a:pt x="1621" y="892"/>
                </a:lnTo>
                <a:cubicBezTo>
                  <a:pt x="1598" y="892"/>
                  <a:pt x="1574" y="869"/>
                  <a:pt x="1574" y="845"/>
                </a:cubicBezTo>
                <a:lnTo>
                  <a:pt x="1574" y="822"/>
                </a:lnTo>
                <a:close/>
                <a:moveTo>
                  <a:pt x="1574" y="1193"/>
                </a:moveTo>
                <a:lnTo>
                  <a:pt x="1621" y="1193"/>
                </a:lnTo>
                <a:lnTo>
                  <a:pt x="1621" y="938"/>
                </a:lnTo>
                <a:lnTo>
                  <a:pt x="1690" y="938"/>
                </a:lnTo>
                <a:lnTo>
                  <a:pt x="1690" y="1100"/>
                </a:lnTo>
                <a:lnTo>
                  <a:pt x="2061" y="1100"/>
                </a:lnTo>
                <a:lnTo>
                  <a:pt x="2061" y="938"/>
                </a:lnTo>
                <a:lnTo>
                  <a:pt x="2119" y="938"/>
                </a:lnTo>
                <a:lnTo>
                  <a:pt x="2119" y="1193"/>
                </a:lnTo>
                <a:cubicBezTo>
                  <a:pt x="2349" y="1193"/>
                  <a:pt x="2272" y="1193"/>
                  <a:pt x="2349" y="1193"/>
                </a:cubicBezTo>
                <a:lnTo>
                  <a:pt x="2349" y="938"/>
                </a:lnTo>
                <a:lnTo>
                  <a:pt x="2407" y="938"/>
                </a:lnTo>
                <a:lnTo>
                  <a:pt x="2407" y="1193"/>
                </a:lnTo>
                <a:lnTo>
                  <a:pt x="2453" y="1193"/>
                </a:lnTo>
                <a:lnTo>
                  <a:pt x="2453" y="1239"/>
                </a:lnTo>
                <a:lnTo>
                  <a:pt x="2107" y="1239"/>
                </a:lnTo>
                <a:lnTo>
                  <a:pt x="2107" y="1251"/>
                </a:lnTo>
                <a:cubicBezTo>
                  <a:pt x="2107" y="1320"/>
                  <a:pt x="2095" y="1378"/>
                  <a:pt x="2084" y="1436"/>
                </a:cubicBezTo>
                <a:lnTo>
                  <a:pt x="1980" y="1436"/>
                </a:lnTo>
                <a:cubicBezTo>
                  <a:pt x="2003" y="1378"/>
                  <a:pt x="2015" y="1320"/>
                  <a:pt x="2015" y="1251"/>
                </a:cubicBezTo>
                <a:lnTo>
                  <a:pt x="2015" y="1239"/>
                </a:lnTo>
                <a:lnTo>
                  <a:pt x="1574" y="1239"/>
                </a:lnTo>
                <a:lnTo>
                  <a:pt x="1574" y="1193"/>
                </a:lnTo>
                <a:close/>
                <a:moveTo>
                  <a:pt x="567" y="695"/>
                </a:moveTo>
                <a:lnTo>
                  <a:pt x="590" y="695"/>
                </a:lnTo>
                <a:cubicBezTo>
                  <a:pt x="590" y="672"/>
                  <a:pt x="613" y="649"/>
                  <a:pt x="637" y="649"/>
                </a:cubicBezTo>
                <a:cubicBezTo>
                  <a:pt x="672" y="649"/>
                  <a:pt x="695" y="672"/>
                  <a:pt x="695" y="707"/>
                </a:cubicBezTo>
                <a:cubicBezTo>
                  <a:pt x="695" y="730"/>
                  <a:pt x="672" y="765"/>
                  <a:pt x="637" y="765"/>
                </a:cubicBezTo>
                <a:lnTo>
                  <a:pt x="498" y="765"/>
                </a:lnTo>
                <a:cubicBezTo>
                  <a:pt x="498" y="718"/>
                  <a:pt x="533" y="695"/>
                  <a:pt x="567" y="695"/>
                </a:cubicBezTo>
                <a:close/>
                <a:moveTo>
                  <a:pt x="324" y="1482"/>
                </a:moveTo>
                <a:lnTo>
                  <a:pt x="370" y="1482"/>
                </a:lnTo>
                <a:lnTo>
                  <a:pt x="370" y="1077"/>
                </a:lnTo>
                <a:lnTo>
                  <a:pt x="463" y="1077"/>
                </a:lnTo>
                <a:lnTo>
                  <a:pt x="475" y="799"/>
                </a:lnTo>
                <a:lnTo>
                  <a:pt x="556" y="799"/>
                </a:lnTo>
                <a:lnTo>
                  <a:pt x="567" y="1077"/>
                </a:lnTo>
                <a:lnTo>
                  <a:pt x="660" y="1077"/>
                </a:lnTo>
                <a:cubicBezTo>
                  <a:pt x="833" y="961"/>
                  <a:pt x="775" y="999"/>
                  <a:pt x="833" y="961"/>
                </a:cubicBezTo>
                <a:lnTo>
                  <a:pt x="833" y="1077"/>
                </a:lnTo>
                <a:lnTo>
                  <a:pt x="903" y="1031"/>
                </a:lnTo>
                <a:cubicBezTo>
                  <a:pt x="984" y="788"/>
                  <a:pt x="1215" y="626"/>
                  <a:pt x="1482" y="626"/>
                </a:cubicBezTo>
                <a:lnTo>
                  <a:pt x="1528" y="626"/>
                </a:lnTo>
                <a:lnTo>
                  <a:pt x="1528" y="718"/>
                </a:lnTo>
                <a:lnTo>
                  <a:pt x="1482" y="718"/>
                </a:lnTo>
                <a:cubicBezTo>
                  <a:pt x="1262" y="718"/>
                  <a:pt x="1077" y="845"/>
                  <a:pt x="996" y="1043"/>
                </a:cubicBezTo>
                <a:lnTo>
                  <a:pt x="996" y="1077"/>
                </a:lnTo>
                <a:lnTo>
                  <a:pt x="1158" y="961"/>
                </a:lnTo>
                <a:lnTo>
                  <a:pt x="1158" y="1482"/>
                </a:lnTo>
                <a:cubicBezTo>
                  <a:pt x="1204" y="1482"/>
                  <a:pt x="1188" y="1482"/>
                  <a:pt x="1204" y="1482"/>
                </a:cubicBezTo>
                <a:cubicBezTo>
                  <a:pt x="1204" y="1529"/>
                  <a:pt x="1204" y="1513"/>
                  <a:pt x="1204" y="1529"/>
                </a:cubicBezTo>
                <a:lnTo>
                  <a:pt x="324" y="1529"/>
                </a:lnTo>
                <a:lnTo>
                  <a:pt x="324" y="1482"/>
                </a:lnTo>
                <a:close/>
                <a:moveTo>
                  <a:pt x="2639" y="1969"/>
                </a:moveTo>
                <a:cubicBezTo>
                  <a:pt x="2639" y="1980"/>
                  <a:pt x="2627" y="2003"/>
                  <a:pt x="2604" y="2003"/>
                </a:cubicBezTo>
                <a:lnTo>
                  <a:pt x="2534" y="2003"/>
                </a:lnTo>
                <a:cubicBezTo>
                  <a:pt x="2523" y="2027"/>
                  <a:pt x="2511" y="2038"/>
                  <a:pt x="2477" y="2038"/>
                </a:cubicBezTo>
                <a:cubicBezTo>
                  <a:pt x="2442" y="2038"/>
                  <a:pt x="2418" y="2015"/>
                  <a:pt x="2418" y="1980"/>
                </a:cubicBezTo>
                <a:lnTo>
                  <a:pt x="2418" y="1957"/>
                </a:lnTo>
                <a:cubicBezTo>
                  <a:pt x="2153" y="1957"/>
                  <a:pt x="2241" y="1957"/>
                  <a:pt x="2153" y="1957"/>
                </a:cubicBezTo>
                <a:lnTo>
                  <a:pt x="2153" y="1980"/>
                </a:lnTo>
                <a:cubicBezTo>
                  <a:pt x="2153" y="2015"/>
                  <a:pt x="2130" y="2038"/>
                  <a:pt x="2095" y="2038"/>
                </a:cubicBezTo>
                <a:cubicBezTo>
                  <a:pt x="2061" y="2038"/>
                  <a:pt x="2038" y="2015"/>
                  <a:pt x="2038" y="1980"/>
                </a:cubicBezTo>
                <a:lnTo>
                  <a:pt x="2038" y="1957"/>
                </a:lnTo>
                <a:lnTo>
                  <a:pt x="2003" y="1957"/>
                </a:lnTo>
                <a:cubicBezTo>
                  <a:pt x="2015" y="1957"/>
                  <a:pt x="2015" y="1969"/>
                  <a:pt x="2015" y="1980"/>
                </a:cubicBezTo>
                <a:cubicBezTo>
                  <a:pt x="2015" y="2015"/>
                  <a:pt x="1980" y="2038"/>
                  <a:pt x="1956" y="2038"/>
                </a:cubicBezTo>
                <a:cubicBezTo>
                  <a:pt x="1922" y="2038"/>
                  <a:pt x="1887" y="2015"/>
                  <a:pt x="1887" y="1980"/>
                </a:cubicBezTo>
                <a:cubicBezTo>
                  <a:pt x="1887" y="1969"/>
                  <a:pt x="1887" y="1957"/>
                  <a:pt x="1899" y="1957"/>
                </a:cubicBezTo>
                <a:cubicBezTo>
                  <a:pt x="1713" y="1957"/>
                  <a:pt x="1775" y="1957"/>
                  <a:pt x="1713" y="1957"/>
                </a:cubicBezTo>
                <a:lnTo>
                  <a:pt x="1713" y="1980"/>
                </a:lnTo>
                <a:cubicBezTo>
                  <a:pt x="1713" y="2015"/>
                  <a:pt x="1690" y="2038"/>
                  <a:pt x="1656" y="2038"/>
                </a:cubicBezTo>
                <a:cubicBezTo>
                  <a:pt x="1621" y="2038"/>
                  <a:pt x="1598" y="2015"/>
                  <a:pt x="1598" y="1980"/>
                </a:cubicBezTo>
                <a:lnTo>
                  <a:pt x="1598" y="1957"/>
                </a:lnTo>
                <a:lnTo>
                  <a:pt x="1574" y="1957"/>
                </a:lnTo>
                <a:lnTo>
                  <a:pt x="1574" y="1980"/>
                </a:lnTo>
                <a:cubicBezTo>
                  <a:pt x="1574" y="2015"/>
                  <a:pt x="1551" y="2038"/>
                  <a:pt x="1517" y="2038"/>
                </a:cubicBezTo>
                <a:cubicBezTo>
                  <a:pt x="1482" y="2038"/>
                  <a:pt x="1459" y="2015"/>
                  <a:pt x="1459" y="1980"/>
                </a:cubicBezTo>
                <a:lnTo>
                  <a:pt x="1459" y="1957"/>
                </a:lnTo>
                <a:lnTo>
                  <a:pt x="1343" y="1957"/>
                </a:lnTo>
                <a:cubicBezTo>
                  <a:pt x="1343" y="1864"/>
                  <a:pt x="1343" y="1895"/>
                  <a:pt x="1343" y="1864"/>
                </a:cubicBezTo>
                <a:cubicBezTo>
                  <a:pt x="1192" y="1830"/>
                  <a:pt x="1065" y="1737"/>
                  <a:pt x="984" y="1621"/>
                </a:cubicBezTo>
                <a:lnTo>
                  <a:pt x="1100" y="1621"/>
                </a:lnTo>
                <a:cubicBezTo>
                  <a:pt x="1169" y="1691"/>
                  <a:pt x="1250" y="1737"/>
                  <a:pt x="1343" y="1760"/>
                </a:cubicBezTo>
                <a:lnTo>
                  <a:pt x="1343" y="1529"/>
                </a:lnTo>
                <a:lnTo>
                  <a:pt x="2223" y="1529"/>
                </a:lnTo>
                <a:lnTo>
                  <a:pt x="2223" y="1876"/>
                </a:lnTo>
                <a:lnTo>
                  <a:pt x="2280" y="1876"/>
                </a:lnTo>
                <a:lnTo>
                  <a:pt x="2280" y="1575"/>
                </a:lnTo>
                <a:cubicBezTo>
                  <a:pt x="2384" y="1575"/>
                  <a:pt x="2430" y="1610"/>
                  <a:pt x="2453" y="1656"/>
                </a:cubicBezTo>
                <a:lnTo>
                  <a:pt x="2523" y="1783"/>
                </a:lnTo>
                <a:lnTo>
                  <a:pt x="2604" y="1806"/>
                </a:lnTo>
                <a:cubicBezTo>
                  <a:pt x="2627" y="1818"/>
                  <a:pt x="2639" y="1830"/>
                  <a:pt x="2639" y="1841"/>
                </a:cubicBezTo>
                <a:lnTo>
                  <a:pt x="2639" y="1969"/>
                </a:lnTo>
                <a:close/>
                <a:moveTo>
                  <a:pt x="2015" y="602"/>
                </a:moveTo>
                <a:cubicBezTo>
                  <a:pt x="2061" y="602"/>
                  <a:pt x="2119" y="579"/>
                  <a:pt x="2119" y="545"/>
                </a:cubicBezTo>
                <a:cubicBezTo>
                  <a:pt x="2119" y="521"/>
                  <a:pt x="2061" y="498"/>
                  <a:pt x="2015" y="498"/>
                </a:cubicBezTo>
                <a:cubicBezTo>
                  <a:pt x="1968" y="498"/>
                  <a:pt x="1910" y="521"/>
                  <a:pt x="1910" y="545"/>
                </a:cubicBezTo>
                <a:cubicBezTo>
                  <a:pt x="1910" y="579"/>
                  <a:pt x="1968" y="602"/>
                  <a:pt x="2015" y="602"/>
                </a:cubicBezTo>
                <a:close/>
              </a:path>
            </a:pathLst>
          </a:custGeom>
          <a:solidFill>
            <a:schemeClr val="bg1"/>
          </a:solidFill>
          <a:ln>
            <a:noFill/>
          </a:ln>
          <a:effectLst/>
          <a:extLst/>
        </p:spPr>
        <p:txBody>
          <a:bodyPr wrap="none" anchor="ctr"/>
          <a:lstStyle/>
          <a:p>
            <a:pPr defTabSz="913852">
              <a:defRPr/>
            </a:pPr>
            <a:endParaRPr lang="en-US" sz="1000">
              <a:solidFill>
                <a:srgbClr val="FFFFFF"/>
              </a:solidFill>
              <a:latin typeface="Calibri"/>
            </a:endParaRPr>
          </a:p>
        </p:txBody>
      </p:sp>
      <p:sp>
        <p:nvSpPr>
          <p:cNvPr id="120" name="Freeform 1194">
            <a:extLst>
              <a:ext uri="{FF2B5EF4-FFF2-40B4-BE49-F238E27FC236}">
                <a16:creationId xmlns:a16="http://schemas.microsoft.com/office/drawing/2014/main" id="{F6A168C3-2F95-4679-9020-BDF7C1CD1215}"/>
              </a:ext>
            </a:extLst>
          </p:cNvPr>
          <p:cNvSpPr>
            <a:spLocks noEditPoints="1"/>
          </p:cNvSpPr>
          <p:nvPr/>
        </p:nvSpPr>
        <p:spPr bwMode="auto">
          <a:xfrm>
            <a:off x="3300880" y="2259993"/>
            <a:ext cx="164577" cy="118289"/>
          </a:xfrm>
          <a:custGeom>
            <a:avLst/>
            <a:gdLst/>
            <a:ahLst/>
            <a:cxnLst>
              <a:cxn ang="0">
                <a:pos x="113" y="43"/>
              </a:cxn>
              <a:cxn ang="0">
                <a:pos x="114" y="34"/>
              </a:cxn>
              <a:cxn ang="0">
                <a:pos x="156" y="0"/>
              </a:cxn>
              <a:cxn ang="0">
                <a:pos x="201" y="0"/>
              </a:cxn>
              <a:cxn ang="0">
                <a:pos x="240" y="37"/>
              </a:cxn>
              <a:cxn ang="0">
                <a:pos x="241" y="43"/>
              </a:cxn>
              <a:cxn ang="0">
                <a:pos x="244" y="43"/>
              </a:cxn>
              <a:cxn ang="0">
                <a:pos x="339" y="43"/>
              </a:cxn>
              <a:cxn ang="0">
                <a:pos x="354" y="58"/>
              </a:cxn>
              <a:cxn ang="0">
                <a:pos x="354" y="263"/>
              </a:cxn>
              <a:cxn ang="0">
                <a:pos x="340" y="278"/>
              </a:cxn>
              <a:cxn ang="0">
                <a:pos x="14" y="278"/>
              </a:cxn>
              <a:cxn ang="0">
                <a:pos x="0" y="264"/>
              </a:cxn>
              <a:cxn ang="0">
                <a:pos x="0" y="263"/>
              </a:cxn>
              <a:cxn ang="0">
                <a:pos x="0" y="58"/>
              </a:cxn>
              <a:cxn ang="0">
                <a:pos x="5" y="45"/>
              </a:cxn>
              <a:cxn ang="0">
                <a:pos x="14" y="43"/>
              </a:cxn>
              <a:cxn ang="0">
                <a:pos x="110" y="43"/>
              </a:cxn>
              <a:cxn ang="0">
                <a:pos x="113" y="43"/>
              </a:cxn>
              <a:cxn ang="0">
                <a:pos x="105" y="127"/>
              </a:cxn>
              <a:cxn ang="0">
                <a:pos x="105" y="130"/>
              </a:cxn>
              <a:cxn ang="0">
                <a:pos x="105" y="200"/>
              </a:cxn>
              <a:cxn ang="0">
                <a:pos x="106" y="203"/>
              </a:cxn>
              <a:cxn ang="0">
                <a:pos x="167" y="238"/>
              </a:cxn>
              <a:cxn ang="0">
                <a:pos x="169" y="239"/>
              </a:cxn>
              <a:cxn ang="0">
                <a:pos x="169" y="237"/>
              </a:cxn>
              <a:cxn ang="0">
                <a:pos x="170" y="167"/>
              </a:cxn>
              <a:cxn ang="0">
                <a:pos x="168" y="163"/>
              </a:cxn>
              <a:cxn ang="0">
                <a:pos x="107" y="128"/>
              </a:cxn>
              <a:cxn ang="0">
                <a:pos x="105" y="127"/>
              </a:cxn>
              <a:cxn ang="0">
                <a:pos x="249" y="127"/>
              </a:cxn>
              <a:cxn ang="0">
                <a:pos x="248" y="128"/>
              </a:cxn>
              <a:cxn ang="0">
                <a:pos x="186" y="164"/>
              </a:cxn>
              <a:cxn ang="0">
                <a:pos x="184" y="167"/>
              </a:cxn>
              <a:cxn ang="0">
                <a:pos x="184" y="237"/>
              </a:cxn>
              <a:cxn ang="0">
                <a:pos x="184" y="239"/>
              </a:cxn>
              <a:cxn ang="0">
                <a:pos x="187" y="238"/>
              </a:cxn>
              <a:cxn ang="0">
                <a:pos x="247" y="203"/>
              </a:cxn>
              <a:cxn ang="0">
                <a:pos x="249" y="200"/>
              </a:cxn>
              <a:cxn ang="0">
                <a:pos x="249" y="130"/>
              </a:cxn>
              <a:cxn ang="0">
                <a:pos x="249" y="127"/>
              </a:cxn>
              <a:cxn ang="0">
                <a:pos x="241" y="114"/>
              </a:cxn>
              <a:cxn ang="0">
                <a:pos x="240" y="114"/>
              </a:cxn>
              <a:cxn ang="0">
                <a:pos x="178" y="78"/>
              </a:cxn>
              <a:cxn ang="0">
                <a:pos x="175" y="78"/>
              </a:cxn>
              <a:cxn ang="0">
                <a:pos x="114" y="113"/>
              </a:cxn>
              <a:cxn ang="0">
                <a:pos x="112" y="114"/>
              </a:cxn>
              <a:cxn ang="0">
                <a:pos x="113" y="115"/>
              </a:cxn>
              <a:cxn ang="0">
                <a:pos x="176" y="151"/>
              </a:cxn>
              <a:cxn ang="0">
                <a:pos x="178" y="151"/>
              </a:cxn>
              <a:cxn ang="0">
                <a:pos x="239" y="116"/>
              </a:cxn>
              <a:cxn ang="0">
                <a:pos x="241" y="114"/>
              </a:cxn>
              <a:cxn ang="0">
                <a:pos x="132" y="43"/>
              </a:cxn>
              <a:cxn ang="0">
                <a:pos x="222" y="43"/>
              </a:cxn>
              <a:cxn ang="0">
                <a:pos x="222" y="39"/>
              </a:cxn>
              <a:cxn ang="0">
                <a:pos x="196" y="18"/>
              </a:cxn>
              <a:cxn ang="0">
                <a:pos x="159" y="18"/>
              </a:cxn>
              <a:cxn ang="0">
                <a:pos x="153" y="19"/>
              </a:cxn>
              <a:cxn ang="0">
                <a:pos x="132" y="43"/>
              </a:cxn>
            </a:cxnLst>
            <a:rect l="0" t="0" r="r" b="b"/>
            <a:pathLst>
              <a:path w="354" h="278">
                <a:moveTo>
                  <a:pt x="113" y="43"/>
                </a:moveTo>
                <a:cubicBezTo>
                  <a:pt x="113" y="40"/>
                  <a:pt x="114" y="37"/>
                  <a:pt x="114" y="34"/>
                </a:cubicBezTo>
                <a:cubicBezTo>
                  <a:pt x="119" y="14"/>
                  <a:pt x="136" y="0"/>
                  <a:pt x="156" y="0"/>
                </a:cubicBezTo>
                <a:cubicBezTo>
                  <a:pt x="171" y="0"/>
                  <a:pt x="186" y="0"/>
                  <a:pt x="201" y="0"/>
                </a:cubicBezTo>
                <a:cubicBezTo>
                  <a:pt x="220" y="1"/>
                  <a:pt x="238" y="18"/>
                  <a:pt x="240" y="37"/>
                </a:cubicBezTo>
                <a:cubicBezTo>
                  <a:pt x="240" y="39"/>
                  <a:pt x="240" y="41"/>
                  <a:pt x="241" y="43"/>
                </a:cubicBezTo>
                <a:cubicBezTo>
                  <a:pt x="242" y="43"/>
                  <a:pt x="243" y="43"/>
                  <a:pt x="244" y="43"/>
                </a:cubicBezTo>
                <a:cubicBezTo>
                  <a:pt x="276" y="43"/>
                  <a:pt x="308" y="43"/>
                  <a:pt x="339" y="43"/>
                </a:cubicBezTo>
                <a:cubicBezTo>
                  <a:pt x="348" y="43"/>
                  <a:pt x="354" y="49"/>
                  <a:pt x="354" y="58"/>
                </a:cubicBezTo>
                <a:cubicBezTo>
                  <a:pt x="354" y="126"/>
                  <a:pt x="354" y="195"/>
                  <a:pt x="354" y="263"/>
                </a:cubicBezTo>
                <a:cubicBezTo>
                  <a:pt x="354" y="272"/>
                  <a:pt x="348" y="278"/>
                  <a:pt x="340" y="278"/>
                </a:cubicBezTo>
                <a:cubicBezTo>
                  <a:pt x="231" y="278"/>
                  <a:pt x="123" y="278"/>
                  <a:pt x="14" y="278"/>
                </a:cubicBezTo>
                <a:cubicBezTo>
                  <a:pt x="5" y="278"/>
                  <a:pt x="0" y="272"/>
                  <a:pt x="0" y="264"/>
                </a:cubicBezTo>
                <a:cubicBezTo>
                  <a:pt x="0" y="263"/>
                  <a:pt x="0" y="263"/>
                  <a:pt x="0" y="263"/>
                </a:cubicBezTo>
                <a:cubicBezTo>
                  <a:pt x="0" y="194"/>
                  <a:pt x="0" y="126"/>
                  <a:pt x="0" y="58"/>
                </a:cubicBezTo>
                <a:cubicBezTo>
                  <a:pt x="0" y="53"/>
                  <a:pt x="1" y="49"/>
                  <a:pt x="5" y="45"/>
                </a:cubicBezTo>
                <a:cubicBezTo>
                  <a:pt x="8" y="44"/>
                  <a:pt x="11" y="43"/>
                  <a:pt x="14" y="43"/>
                </a:cubicBezTo>
                <a:cubicBezTo>
                  <a:pt x="46" y="43"/>
                  <a:pt x="78" y="43"/>
                  <a:pt x="110" y="43"/>
                </a:cubicBezTo>
                <a:cubicBezTo>
                  <a:pt x="111" y="43"/>
                  <a:pt x="112" y="43"/>
                  <a:pt x="113" y="43"/>
                </a:cubicBezTo>
                <a:close/>
                <a:moveTo>
                  <a:pt x="105" y="127"/>
                </a:moveTo>
                <a:cubicBezTo>
                  <a:pt x="105" y="128"/>
                  <a:pt x="105" y="129"/>
                  <a:pt x="105" y="130"/>
                </a:cubicBezTo>
                <a:cubicBezTo>
                  <a:pt x="105" y="153"/>
                  <a:pt x="105" y="177"/>
                  <a:pt x="105" y="200"/>
                </a:cubicBezTo>
                <a:cubicBezTo>
                  <a:pt x="105" y="202"/>
                  <a:pt x="105" y="202"/>
                  <a:pt x="106" y="203"/>
                </a:cubicBezTo>
                <a:cubicBezTo>
                  <a:pt x="127" y="215"/>
                  <a:pt x="147" y="226"/>
                  <a:pt x="167" y="238"/>
                </a:cubicBezTo>
                <a:cubicBezTo>
                  <a:pt x="168" y="239"/>
                  <a:pt x="168" y="239"/>
                  <a:pt x="169" y="239"/>
                </a:cubicBezTo>
                <a:cubicBezTo>
                  <a:pt x="169" y="238"/>
                  <a:pt x="169" y="238"/>
                  <a:pt x="169" y="237"/>
                </a:cubicBezTo>
                <a:cubicBezTo>
                  <a:pt x="169" y="214"/>
                  <a:pt x="169" y="190"/>
                  <a:pt x="170" y="167"/>
                </a:cubicBezTo>
                <a:cubicBezTo>
                  <a:pt x="170" y="165"/>
                  <a:pt x="169" y="164"/>
                  <a:pt x="168" y="163"/>
                </a:cubicBezTo>
                <a:cubicBezTo>
                  <a:pt x="147" y="152"/>
                  <a:pt x="127" y="140"/>
                  <a:pt x="107" y="128"/>
                </a:cubicBezTo>
                <a:cubicBezTo>
                  <a:pt x="106" y="128"/>
                  <a:pt x="106" y="128"/>
                  <a:pt x="105" y="127"/>
                </a:cubicBezTo>
                <a:close/>
                <a:moveTo>
                  <a:pt x="249" y="127"/>
                </a:moveTo>
                <a:cubicBezTo>
                  <a:pt x="248" y="128"/>
                  <a:pt x="248" y="128"/>
                  <a:pt x="248" y="128"/>
                </a:cubicBezTo>
                <a:cubicBezTo>
                  <a:pt x="227" y="140"/>
                  <a:pt x="206" y="152"/>
                  <a:pt x="186" y="164"/>
                </a:cubicBezTo>
                <a:cubicBezTo>
                  <a:pt x="184" y="164"/>
                  <a:pt x="184" y="165"/>
                  <a:pt x="184" y="167"/>
                </a:cubicBezTo>
                <a:cubicBezTo>
                  <a:pt x="184" y="190"/>
                  <a:pt x="184" y="213"/>
                  <a:pt x="184" y="237"/>
                </a:cubicBezTo>
                <a:cubicBezTo>
                  <a:pt x="184" y="238"/>
                  <a:pt x="184" y="238"/>
                  <a:pt x="184" y="239"/>
                </a:cubicBezTo>
                <a:cubicBezTo>
                  <a:pt x="185" y="239"/>
                  <a:pt x="186" y="238"/>
                  <a:pt x="187" y="238"/>
                </a:cubicBezTo>
                <a:cubicBezTo>
                  <a:pt x="207" y="226"/>
                  <a:pt x="227" y="215"/>
                  <a:pt x="247" y="203"/>
                </a:cubicBezTo>
                <a:cubicBezTo>
                  <a:pt x="248" y="202"/>
                  <a:pt x="249" y="202"/>
                  <a:pt x="249" y="200"/>
                </a:cubicBezTo>
                <a:cubicBezTo>
                  <a:pt x="249" y="176"/>
                  <a:pt x="249" y="153"/>
                  <a:pt x="249" y="130"/>
                </a:cubicBezTo>
                <a:cubicBezTo>
                  <a:pt x="249" y="129"/>
                  <a:pt x="249" y="128"/>
                  <a:pt x="249" y="127"/>
                </a:cubicBezTo>
                <a:close/>
                <a:moveTo>
                  <a:pt x="241" y="114"/>
                </a:moveTo>
                <a:cubicBezTo>
                  <a:pt x="241" y="114"/>
                  <a:pt x="240" y="114"/>
                  <a:pt x="240" y="114"/>
                </a:cubicBezTo>
                <a:cubicBezTo>
                  <a:pt x="220" y="102"/>
                  <a:pt x="199" y="90"/>
                  <a:pt x="178" y="78"/>
                </a:cubicBezTo>
                <a:cubicBezTo>
                  <a:pt x="177" y="77"/>
                  <a:pt x="176" y="77"/>
                  <a:pt x="175" y="78"/>
                </a:cubicBezTo>
                <a:cubicBezTo>
                  <a:pt x="155" y="90"/>
                  <a:pt x="135" y="101"/>
                  <a:pt x="114" y="113"/>
                </a:cubicBezTo>
                <a:cubicBezTo>
                  <a:pt x="114" y="113"/>
                  <a:pt x="113" y="114"/>
                  <a:pt x="112" y="114"/>
                </a:cubicBezTo>
                <a:cubicBezTo>
                  <a:pt x="113" y="115"/>
                  <a:pt x="113" y="115"/>
                  <a:pt x="113" y="115"/>
                </a:cubicBezTo>
                <a:cubicBezTo>
                  <a:pt x="134" y="127"/>
                  <a:pt x="155" y="139"/>
                  <a:pt x="176" y="151"/>
                </a:cubicBezTo>
                <a:cubicBezTo>
                  <a:pt x="176" y="151"/>
                  <a:pt x="178" y="151"/>
                  <a:pt x="178" y="151"/>
                </a:cubicBezTo>
                <a:cubicBezTo>
                  <a:pt x="199" y="139"/>
                  <a:pt x="219" y="127"/>
                  <a:pt x="239" y="116"/>
                </a:cubicBezTo>
                <a:cubicBezTo>
                  <a:pt x="240" y="115"/>
                  <a:pt x="240" y="115"/>
                  <a:pt x="241" y="114"/>
                </a:cubicBezTo>
                <a:close/>
                <a:moveTo>
                  <a:pt x="132" y="43"/>
                </a:moveTo>
                <a:cubicBezTo>
                  <a:pt x="162" y="43"/>
                  <a:pt x="192" y="43"/>
                  <a:pt x="222" y="43"/>
                </a:cubicBezTo>
                <a:cubicBezTo>
                  <a:pt x="222" y="42"/>
                  <a:pt x="222" y="40"/>
                  <a:pt x="222" y="39"/>
                </a:cubicBezTo>
                <a:cubicBezTo>
                  <a:pt x="219" y="27"/>
                  <a:pt x="209" y="18"/>
                  <a:pt x="196" y="18"/>
                </a:cubicBezTo>
                <a:cubicBezTo>
                  <a:pt x="184" y="18"/>
                  <a:pt x="171" y="18"/>
                  <a:pt x="159" y="18"/>
                </a:cubicBezTo>
                <a:cubicBezTo>
                  <a:pt x="157" y="18"/>
                  <a:pt x="155" y="18"/>
                  <a:pt x="153" y="19"/>
                </a:cubicBezTo>
                <a:cubicBezTo>
                  <a:pt x="141" y="20"/>
                  <a:pt x="132" y="31"/>
                  <a:pt x="132" y="43"/>
                </a:cubicBezTo>
                <a:close/>
              </a:path>
            </a:pathLst>
          </a:custGeom>
          <a:solidFill>
            <a:schemeClr val="bg1"/>
          </a:solidFill>
          <a:ln w="9525">
            <a:noFill/>
            <a:round/>
            <a:headEnd/>
            <a:tailEnd/>
          </a:ln>
        </p:spPr>
        <p:txBody>
          <a:bodyPr vert="horz" wrap="square" lIns="91392" tIns="45696" rIns="91392" bIns="45696" numCol="1" anchor="t" anchorCtr="0" compatLnSpc="1">
            <a:prstTxWarp prst="textNoShape">
              <a:avLst/>
            </a:prstTxWarp>
          </a:bodyPr>
          <a:lstStyle/>
          <a:p>
            <a:pPr defTabSz="913852">
              <a:defRPr/>
            </a:pPr>
            <a:endParaRPr lang="en-US" sz="1798">
              <a:solidFill>
                <a:srgbClr val="FFFFFF"/>
              </a:solidFill>
              <a:latin typeface="Calibri"/>
            </a:endParaRPr>
          </a:p>
        </p:txBody>
      </p:sp>
      <p:sp>
        <p:nvSpPr>
          <p:cNvPr id="121" name="Rectangle 120">
            <a:extLst>
              <a:ext uri="{FF2B5EF4-FFF2-40B4-BE49-F238E27FC236}">
                <a16:creationId xmlns:a16="http://schemas.microsoft.com/office/drawing/2014/main" id="{025A7AB3-5885-4CAA-9A41-677D249ECAC5}"/>
              </a:ext>
            </a:extLst>
          </p:cNvPr>
          <p:cNvSpPr>
            <a:spLocks/>
          </p:cNvSpPr>
          <p:nvPr/>
        </p:nvSpPr>
        <p:spPr bwMode="gray">
          <a:xfrm>
            <a:off x="3241965" y="2383095"/>
            <a:ext cx="241127" cy="137445"/>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715">
              <a:lnSpc>
                <a:spcPct val="90000"/>
              </a:lnSpc>
              <a:spcBef>
                <a:spcPts val="300"/>
              </a:spcBef>
              <a:buClr>
                <a:srgbClr val="5F5F5F">
                  <a:lumMod val="60000"/>
                  <a:lumOff val="40000"/>
                </a:srgbClr>
              </a:buClr>
              <a:defRPr/>
            </a:pPr>
            <a:r>
              <a:rPr lang="en-US" sz="900" b="1">
                <a:solidFill>
                  <a:srgbClr val="FFFFFF"/>
                </a:solidFill>
                <a:latin typeface="Calibri"/>
              </a:rPr>
              <a:t>  ERP</a:t>
            </a:r>
            <a:endParaRPr lang="en-US" sz="1100" b="1">
              <a:solidFill>
                <a:srgbClr val="FFFFFF"/>
              </a:solidFill>
              <a:latin typeface="Calibri"/>
            </a:endParaRPr>
          </a:p>
        </p:txBody>
      </p:sp>
      <p:sp>
        <p:nvSpPr>
          <p:cNvPr id="122" name="Rectangle 121">
            <a:extLst>
              <a:ext uri="{FF2B5EF4-FFF2-40B4-BE49-F238E27FC236}">
                <a16:creationId xmlns:a16="http://schemas.microsoft.com/office/drawing/2014/main" id="{71E7C336-0733-4181-BD5E-6A9ECA075FB1}"/>
              </a:ext>
            </a:extLst>
          </p:cNvPr>
          <p:cNvSpPr>
            <a:spLocks/>
          </p:cNvSpPr>
          <p:nvPr/>
        </p:nvSpPr>
        <p:spPr bwMode="gray">
          <a:xfrm>
            <a:off x="3596044" y="2383095"/>
            <a:ext cx="241127" cy="137445"/>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715">
              <a:lnSpc>
                <a:spcPct val="90000"/>
              </a:lnSpc>
              <a:spcBef>
                <a:spcPts val="300"/>
              </a:spcBef>
              <a:buClr>
                <a:srgbClr val="5F5F5F">
                  <a:lumMod val="60000"/>
                  <a:lumOff val="40000"/>
                </a:srgbClr>
              </a:buClr>
              <a:defRPr/>
            </a:pPr>
            <a:r>
              <a:rPr lang="en-US" sz="900" b="1">
                <a:solidFill>
                  <a:srgbClr val="FFFFFF"/>
                </a:solidFill>
                <a:latin typeface="Calibri"/>
              </a:rPr>
              <a:t>HCM</a:t>
            </a:r>
            <a:endParaRPr lang="en-US" sz="1100" b="1">
              <a:solidFill>
                <a:srgbClr val="FFFFFF"/>
              </a:solidFill>
              <a:latin typeface="Calibri"/>
            </a:endParaRPr>
          </a:p>
        </p:txBody>
      </p:sp>
      <p:sp>
        <p:nvSpPr>
          <p:cNvPr id="123" name="Rectangle 122">
            <a:extLst>
              <a:ext uri="{FF2B5EF4-FFF2-40B4-BE49-F238E27FC236}">
                <a16:creationId xmlns:a16="http://schemas.microsoft.com/office/drawing/2014/main" id="{C6E0B3E5-2914-4751-896F-5BD9FA24012B}"/>
              </a:ext>
            </a:extLst>
          </p:cNvPr>
          <p:cNvSpPr>
            <a:spLocks/>
          </p:cNvSpPr>
          <p:nvPr/>
        </p:nvSpPr>
        <p:spPr bwMode="gray">
          <a:xfrm>
            <a:off x="3866847" y="2383810"/>
            <a:ext cx="241127" cy="136013"/>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715">
              <a:lnSpc>
                <a:spcPct val="90000"/>
              </a:lnSpc>
              <a:spcBef>
                <a:spcPts val="300"/>
              </a:spcBef>
              <a:buClr>
                <a:srgbClr val="5F5F5F">
                  <a:lumMod val="60000"/>
                  <a:lumOff val="40000"/>
                </a:srgbClr>
              </a:buClr>
              <a:defRPr/>
            </a:pPr>
            <a:r>
              <a:rPr lang="en-US" sz="900" b="1">
                <a:solidFill>
                  <a:srgbClr val="FFFFFF"/>
                </a:solidFill>
                <a:latin typeface="Calibri"/>
              </a:rPr>
              <a:t>CX</a:t>
            </a:r>
            <a:endParaRPr lang="en-US" sz="1100" b="1">
              <a:solidFill>
                <a:srgbClr val="FFFFFF"/>
              </a:solidFill>
              <a:latin typeface="Calibri"/>
            </a:endParaRPr>
          </a:p>
        </p:txBody>
      </p:sp>
      <p:sp>
        <p:nvSpPr>
          <p:cNvPr id="124" name="Rectangle 123">
            <a:extLst>
              <a:ext uri="{FF2B5EF4-FFF2-40B4-BE49-F238E27FC236}">
                <a16:creationId xmlns:a16="http://schemas.microsoft.com/office/drawing/2014/main" id="{D8E65161-7308-4F79-BE60-5F7F93BCA325}"/>
              </a:ext>
            </a:extLst>
          </p:cNvPr>
          <p:cNvSpPr>
            <a:spLocks/>
          </p:cNvSpPr>
          <p:nvPr/>
        </p:nvSpPr>
        <p:spPr bwMode="gray">
          <a:xfrm>
            <a:off x="3117031" y="2060599"/>
            <a:ext cx="974512" cy="161825"/>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5">
              <a:lnSpc>
                <a:spcPct val="90000"/>
              </a:lnSpc>
              <a:spcBef>
                <a:spcPts val="300"/>
              </a:spcBef>
              <a:buClr>
                <a:srgbClr val="5F5F5F">
                  <a:lumMod val="60000"/>
                  <a:lumOff val="40000"/>
                </a:srgbClr>
              </a:buClr>
              <a:defRPr/>
            </a:pPr>
            <a:r>
              <a:rPr lang="en-US" sz="1200" b="1">
                <a:solidFill>
                  <a:srgbClr val="FFFFFF"/>
                </a:solidFill>
                <a:latin typeface="Calibri"/>
              </a:rPr>
              <a:t> Oracle SaaS</a:t>
            </a:r>
          </a:p>
        </p:txBody>
      </p:sp>
      <p:sp>
        <p:nvSpPr>
          <p:cNvPr id="125" name="Rectangle 124">
            <a:extLst>
              <a:ext uri="{FF2B5EF4-FFF2-40B4-BE49-F238E27FC236}">
                <a16:creationId xmlns:a16="http://schemas.microsoft.com/office/drawing/2014/main" id="{01931AD0-CBD9-4681-A47E-EE86F1CDAAB9}"/>
              </a:ext>
            </a:extLst>
          </p:cNvPr>
          <p:cNvSpPr>
            <a:spLocks/>
          </p:cNvSpPr>
          <p:nvPr/>
        </p:nvSpPr>
        <p:spPr bwMode="gray">
          <a:xfrm>
            <a:off x="2982426" y="2383095"/>
            <a:ext cx="304735" cy="137445"/>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715">
              <a:lnSpc>
                <a:spcPct val="90000"/>
              </a:lnSpc>
              <a:spcBef>
                <a:spcPts val="300"/>
              </a:spcBef>
              <a:buClr>
                <a:srgbClr val="5F5F5F">
                  <a:lumMod val="60000"/>
                  <a:lumOff val="40000"/>
                </a:srgbClr>
              </a:buClr>
              <a:defRPr/>
            </a:pPr>
            <a:r>
              <a:rPr lang="en-US" sz="900" b="1">
                <a:solidFill>
                  <a:srgbClr val="FFFFFF"/>
                </a:solidFill>
                <a:latin typeface="Calibri"/>
              </a:rPr>
              <a:t>CRM</a:t>
            </a:r>
          </a:p>
        </p:txBody>
      </p:sp>
      <p:sp>
        <p:nvSpPr>
          <p:cNvPr id="126" name="Freeform 3"/>
          <p:cNvSpPr>
            <a:spLocks noChangeAspect="1" noChangeArrowheads="1"/>
          </p:cNvSpPr>
          <p:nvPr/>
        </p:nvSpPr>
        <p:spPr bwMode="auto">
          <a:xfrm>
            <a:off x="2986643" y="2260505"/>
            <a:ext cx="164377" cy="123283"/>
          </a:xfrm>
          <a:custGeom>
            <a:avLst/>
            <a:gdLst>
              <a:gd name="T0" fmla="*/ 972 w 2964"/>
              <a:gd name="T1" fmla="*/ 1123 h 2224"/>
              <a:gd name="T2" fmla="*/ 1297 w 2964"/>
              <a:gd name="T3" fmla="*/ 1019 h 2224"/>
              <a:gd name="T4" fmla="*/ 1215 w 2964"/>
              <a:gd name="T5" fmla="*/ 857 h 2224"/>
              <a:gd name="T6" fmla="*/ 1054 w 2964"/>
              <a:gd name="T7" fmla="*/ 1297 h 2224"/>
              <a:gd name="T8" fmla="*/ 2685 w 2964"/>
              <a:gd name="T9" fmla="*/ 278 h 2224"/>
              <a:gd name="T10" fmla="*/ 1019 w 2964"/>
              <a:gd name="T11" fmla="*/ 174 h 2224"/>
              <a:gd name="T12" fmla="*/ 811 w 2964"/>
              <a:gd name="T13" fmla="*/ 0 h 2224"/>
              <a:gd name="T14" fmla="*/ 0 w 2964"/>
              <a:gd name="T15" fmla="*/ 2223 h 2224"/>
              <a:gd name="T16" fmla="*/ 2963 w 2964"/>
              <a:gd name="T17" fmla="*/ 556 h 2224"/>
              <a:gd name="T18" fmla="*/ 1482 w 2964"/>
              <a:gd name="T19" fmla="*/ 1945 h 2224"/>
              <a:gd name="T20" fmla="*/ 1482 w 2964"/>
              <a:gd name="T21" fmla="*/ 556 h 2224"/>
              <a:gd name="T22" fmla="*/ 1482 w 2964"/>
              <a:gd name="T23" fmla="*/ 1945 h 2224"/>
              <a:gd name="T24" fmla="*/ 1632 w 2964"/>
              <a:gd name="T25" fmla="*/ 996 h 2224"/>
              <a:gd name="T26" fmla="*/ 1482 w 2964"/>
              <a:gd name="T27" fmla="*/ 996 h 2224"/>
              <a:gd name="T28" fmla="*/ 1354 w 2964"/>
              <a:gd name="T29" fmla="*/ 1181 h 2224"/>
              <a:gd name="T30" fmla="*/ 1586 w 2964"/>
              <a:gd name="T31" fmla="*/ 1193 h 2224"/>
              <a:gd name="T32" fmla="*/ 1783 w 2964"/>
              <a:gd name="T33" fmla="*/ 1413 h 2224"/>
              <a:gd name="T34" fmla="*/ 1725 w 2964"/>
              <a:gd name="T35" fmla="*/ 1494 h 2224"/>
              <a:gd name="T36" fmla="*/ 1540 w 2964"/>
              <a:gd name="T37" fmla="*/ 1367 h 2224"/>
              <a:gd name="T38" fmla="*/ 1667 w 2964"/>
              <a:gd name="T39" fmla="*/ 1552 h 2224"/>
              <a:gd name="T40" fmla="*/ 1528 w 2964"/>
              <a:gd name="T41" fmla="*/ 1471 h 2224"/>
              <a:gd name="T42" fmla="*/ 1551 w 2964"/>
              <a:gd name="T43" fmla="*/ 1552 h 2224"/>
              <a:gd name="T44" fmla="*/ 1505 w 2964"/>
              <a:gd name="T45" fmla="*/ 1598 h 2224"/>
              <a:gd name="T46" fmla="*/ 1436 w 2964"/>
              <a:gd name="T47" fmla="*/ 1575 h 2224"/>
              <a:gd name="T48" fmla="*/ 1413 w 2964"/>
              <a:gd name="T49" fmla="*/ 1645 h 2224"/>
              <a:gd name="T50" fmla="*/ 1378 w 2964"/>
              <a:gd name="T51" fmla="*/ 1552 h 2224"/>
              <a:gd name="T52" fmla="*/ 1331 w 2964"/>
              <a:gd name="T53" fmla="*/ 1482 h 2224"/>
              <a:gd name="T54" fmla="*/ 1262 w 2964"/>
              <a:gd name="T55" fmla="*/ 1401 h 2224"/>
              <a:gd name="T56" fmla="*/ 1204 w 2964"/>
              <a:gd name="T57" fmla="*/ 1309 h 2224"/>
              <a:gd name="T58" fmla="*/ 1030 w 2964"/>
              <a:gd name="T59" fmla="*/ 1378 h 2224"/>
              <a:gd name="T60" fmla="*/ 1100 w 2964"/>
              <a:gd name="T61" fmla="*/ 1471 h 2224"/>
              <a:gd name="T62" fmla="*/ 1158 w 2964"/>
              <a:gd name="T63" fmla="*/ 1552 h 2224"/>
              <a:gd name="T64" fmla="*/ 1239 w 2964"/>
              <a:gd name="T65" fmla="*/ 1621 h 2224"/>
              <a:gd name="T66" fmla="*/ 1320 w 2964"/>
              <a:gd name="T67" fmla="*/ 1668 h 2224"/>
              <a:gd name="T68" fmla="*/ 1378 w 2964"/>
              <a:gd name="T69" fmla="*/ 1679 h 2224"/>
              <a:gd name="T70" fmla="*/ 1482 w 2964"/>
              <a:gd name="T71" fmla="*/ 1679 h 2224"/>
              <a:gd name="T72" fmla="*/ 1528 w 2964"/>
              <a:gd name="T73" fmla="*/ 1668 h 2224"/>
              <a:gd name="T74" fmla="*/ 1598 w 2964"/>
              <a:gd name="T75" fmla="*/ 1610 h 2224"/>
              <a:gd name="T76" fmla="*/ 1690 w 2964"/>
              <a:gd name="T77" fmla="*/ 1598 h 2224"/>
              <a:gd name="T78" fmla="*/ 1748 w 2964"/>
              <a:gd name="T79" fmla="*/ 1563 h 2224"/>
              <a:gd name="T80" fmla="*/ 1829 w 2964"/>
              <a:gd name="T81" fmla="*/ 1390 h 2224"/>
              <a:gd name="T82" fmla="*/ 2061 w 2964"/>
              <a:gd name="T83" fmla="*/ 1112 h 2224"/>
              <a:gd name="T84" fmla="*/ 1713 w 2964"/>
              <a:gd name="T85" fmla="*/ 973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224">
                <a:moveTo>
                  <a:pt x="1088" y="1274"/>
                </a:moveTo>
                <a:cubicBezTo>
                  <a:pt x="972" y="1123"/>
                  <a:pt x="972" y="1123"/>
                  <a:pt x="972" y="1123"/>
                </a:cubicBezTo>
                <a:cubicBezTo>
                  <a:pt x="1204" y="927"/>
                  <a:pt x="1204" y="927"/>
                  <a:pt x="1204" y="927"/>
                </a:cubicBezTo>
                <a:cubicBezTo>
                  <a:pt x="1297" y="1019"/>
                  <a:pt x="1297" y="1019"/>
                  <a:pt x="1297" y="1019"/>
                </a:cubicBezTo>
                <a:cubicBezTo>
                  <a:pt x="1343" y="1008"/>
                  <a:pt x="1343" y="1008"/>
                  <a:pt x="1343" y="1008"/>
                </a:cubicBezTo>
                <a:cubicBezTo>
                  <a:pt x="1215" y="857"/>
                  <a:pt x="1215" y="857"/>
                  <a:pt x="1215" y="857"/>
                </a:cubicBezTo>
                <a:cubicBezTo>
                  <a:pt x="903" y="1123"/>
                  <a:pt x="903" y="1123"/>
                  <a:pt x="903" y="1123"/>
                </a:cubicBezTo>
                <a:cubicBezTo>
                  <a:pt x="1054" y="1297"/>
                  <a:pt x="1054" y="1297"/>
                  <a:pt x="1054" y="1297"/>
                </a:cubicBezTo>
                <a:lnTo>
                  <a:pt x="1088" y="1274"/>
                </a:lnTo>
                <a:close/>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2963" y="2223"/>
                  <a:pt x="2963" y="2223"/>
                  <a:pt x="2963" y="2223"/>
                </a:cubicBezTo>
                <a:cubicBezTo>
                  <a:pt x="2963" y="556"/>
                  <a:pt x="2963" y="556"/>
                  <a:pt x="2963" y="556"/>
                </a:cubicBezTo>
                <a:cubicBezTo>
                  <a:pt x="2963" y="406"/>
                  <a:pt x="2835" y="278"/>
                  <a:pt x="2685" y="278"/>
                </a:cubicBezTo>
                <a:close/>
                <a:moveTo>
                  <a:pt x="1482" y="1945"/>
                </a:moveTo>
                <a:cubicBezTo>
                  <a:pt x="1100" y="1945"/>
                  <a:pt x="787" y="1633"/>
                  <a:pt x="787" y="1251"/>
                </a:cubicBezTo>
                <a:cubicBezTo>
                  <a:pt x="787" y="869"/>
                  <a:pt x="1100" y="556"/>
                  <a:pt x="1482" y="556"/>
                </a:cubicBezTo>
                <a:cubicBezTo>
                  <a:pt x="1864" y="556"/>
                  <a:pt x="2176" y="869"/>
                  <a:pt x="2176" y="1251"/>
                </a:cubicBezTo>
                <a:cubicBezTo>
                  <a:pt x="2176" y="1633"/>
                  <a:pt x="1864" y="1945"/>
                  <a:pt x="1482" y="1945"/>
                </a:cubicBezTo>
                <a:close/>
                <a:moveTo>
                  <a:pt x="1713" y="973"/>
                </a:moveTo>
                <a:cubicBezTo>
                  <a:pt x="1690" y="984"/>
                  <a:pt x="1667" y="996"/>
                  <a:pt x="1632" y="996"/>
                </a:cubicBezTo>
                <a:cubicBezTo>
                  <a:pt x="1551" y="984"/>
                  <a:pt x="1551" y="984"/>
                  <a:pt x="1551" y="984"/>
                </a:cubicBezTo>
                <a:cubicBezTo>
                  <a:pt x="1528" y="984"/>
                  <a:pt x="1505" y="984"/>
                  <a:pt x="1482" y="996"/>
                </a:cubicBezTo>
                <a:cubicBezTo>
                  <a:pt x="1215" y="1112"/>
                  <a:pt x="1215" y="1112"/>
                  <a:pt x="1215" y="1112"/>
                </a:cubicBezTo>
                <a:cubicBezTo>
                  <a:pt x="1239" y="1170"/>
                  <a:pt x="1297" y="1204"/>
                  <a:pt x="1354" y="1181"/>
                </a:cubicBezTo>
                <a:cubicBezTo>
                  <a:pt x="1470" y="1158"/>
                  <a:pt x="1470" y="1158"/>
                  <a:pt x="1470" y="1158"/>
                </a:cubicBezTo>
                <a:cubicBezTo>
                  <a:pt x="1505" y="1147"/>
                  <a:pt x="1551" y="1158"/>
                  <a:pt x="1586" y="1193"/>
                </a:cubicBezTo>
                <a:cubicBezTo>
                  <a:pt x="1644" y="1262"/>
                  <a:pt x="1644" y="1262"/>
                  <a:pt x="1644" y="1262"/>
                </a:cubicBezTo>
                <a:cubicBezTo>
                  <a:pt x="1644" y="1262"/>
                  <a:pt x="1771" y="1401"/>
                  <a:pt x="1783" y="1413"/>
                </a:cubicBezTo>
                <a:cubicBezTo>
                  <a:pt x="1817" y="1447"/>
                  <a:pt x="1806" y="1482"/>
                  <a:pt x="1794" y="1494"/>
                </a:cubicBezTo>
                <a:cubicBezTo>
                  <a:pt x="1771" y="1517"/>
                  <a:pt x="1737" y="1517"/>
                  <a:pt x="1725" y="1494"/>
                </a:cubicBezTo>
                <a:cubicBezTo>
                  <a:pt x="1713" y="1482"/>
                  <a:pt x="1644" y="1413"/>
                  <a:pt x="1598" y="1367"/>
                </a:cubicBezTo>
                <a:cubicBezTo>
                  <a:pt x="1586" y="1355"/>
                  <a:pt x="1563" y="1355"/>
                  <a:pt x="1540" y="1367"/>
                </a:cubicBezTo>
                <a:cubicBezTo>
                  <a:pt x="1656" y="1482"/>
                  <a:pt x="1656" y="1482"/>
                  <a:pt x="1656" y="1482"/>
                </a:cubicBezTo>
                <a:cubicBezTo>
                  <a:pt x="1690" y="1517"/>
                  <a:pt x="1679" y="1540"/>
                  <a:pt x="1667" y="1552"/>
                </a:cubicBezTo>
                <a:cubicBezTo>
                  <a:pt x="1656" y="1563"/>
                  <a:pt x="1632" y="1575"/>
                  <a:pt x="1609" y="1552"/>
                </a:cubicBezTo>
                <a:cubicBezTo>
                  <a:pt x="1598" y="1540"/>
                  <a:pt x="1563" y="1506"/>
                  <a:pt x="1528" y="1471"/>
                </a:cubicBezTo>
                <a:cubicBezTo>
                  <a:pt x="1517" y="1459"/>
                  <a:pt x="1493" y="1459"/>
                  <a:pt x="1482" y="1471"/>
                </a:cubicBezTo>
                <a:cubicBezTo>
                  <a:pt x="1551" y="1552"/>
                  <a:pt x="1551" y="1552"/>
                  <a:pt x="1551" y="1552"/>
                </a:cubicBezTo>
                <a:cubicBezTo>
                  <a:pt x="1574" y="1575"/>
                  <a:pt x="1574" y="1586"/>
                  <a:pt x="1563" y="1598"/>
                </a:cubicBezTo>
                <a:cubicBezTo>
                  <a:pt x="1540" y="1621"/>
                  <a:pt x="1528" y="1621"/>
                  <a:pt x="1505" y="1598"/>
                </a:cubicBezTo>
                <a:cubicBezTo>
                  <a:pt x="1505" y="1598"/>
                  <a:pt x="1493" y="1586"/>
                  <a:pt x="1482" y="1575"/>
                </a:cubicBezTo>
                <a:cubicBezTo>
                  <a:pt x="1470" y="1552"/>
                  <a:pt x="1447" y="1552"/>
                  <a:pt x="1436" y="1575"/>
                </a:cubicBezTo>
                <a:cubicBezTo>
                  <a:pt x="1459" y="1598"/>
                  <a:pt x="1482" y="1621"/>
                  <a:pt x="1459" y="1645"/>
                </a:cubicBezTo>
                <a:cubicBezTo>
                  <a:pt x="1447" y="1656"/>
                  <a:pt x="1436" y="1668"/>
                  <a:pt x="1413" y="1645"/>
                </a:cubicBezTo>
                <a:cubicBezTo>
                  <a:pt x="1389" y="1621"/>
                  <a:pt x="1389" y="1621"/>
                  <a:pt x="1389" y="1621"/>
                </a:cubicBezTo>
                <a:cubicBezTo>
                  <a:pt x="1401" y="1598"/>
                  <a:pt x="1401" y="1575"/>
                  <a:pt x="1378" y="1552"/>
                </a:cubicBezTo>
                <a:cubicBezTo>
                  <a:pt x="1366" y="1540"/>
                  <a:pt x="1354" y="1540"/>
                  <a:pt x="1343" y="1540"/>
                </a:cubicBezTo>
                <a:cubicBezTo>
                  <a:pt x="1354" y="1517"/>
                  <a:pt x="1343" y="1494"/>
                  <a:pt x="1331" y="1482"/>
                </a:cubicBezTo>
                <a:cubicBezTo>
                  <a:pt x="1308" y="1459"/>
                  <a:pt x="1285" y="1459"/>
                  <a:pt x="1274" y="1459"/>
                </a:cubicBezTo>
                <a:cubicBezTo>
                  <a:pt x="1285" y="1447"/>
                  <a:pt x="1285" y="1413"/>
                  <a:pt x="1262" y="1401"/>
                </a:cubicBezTo>
                <a:cubicBezTo>
                  <a:pt x="1250" y="1378"/>
                  <a:pt x="1227" y="1378"/>
                  <a:pt x="1204" y="1378"/>
                </a:cubicBezTo>
                <a:cubicBezTo>
                  <a:pt x="1227" y="1367"/>
                  <a:pt x="1215" y="1332"/>
                  <a:pt x="1204" y="1309"/>
                </a:cubicBezTo>
                <a:cubicBezTo>
                  <a:pt x="1181" y="1286"/>
                  <a:pt x="1146" y="1286"/>
                  <a:pt x="1123" y="1309"/>
                </a:cubicBezTo>
                <a:cubicBezTo>
                  <a:pt x="1030" y="1378"/>
                  <a:pt x="1030" y="1378"/>
                  <a:pt x="1030" y="1378"/>
                </a:cubicBezTo>
                <a:cubicBezTo>
                  <a:pt x="1019" y="1401"/>
                  <a:pt x="1019" y="1424"/>
                  <a:pt x="1042" y="1447"/>
                </a:cubicBezTo>
                <a:cubicBezTo>
                  <a:pt x="1054" y="1471"/>
                  <a:pt x="1077" y="1471"/>
                  <a:pt x="1100" y="1471"/>
                </a:cubicBezTo>
                <a:cubicBezTo>
                  <a:pt x="1077" y="1482"/>
                  <a:pt x="1077" y="1517"/>
                  <a:pt x="1100" y="1529"/>
                </a:cubicBezTo>
                <a:cubicBezTo>
                  <a:pt x="1111" y="1552"/>
                  <a:pt x="1135" y="1552"/>
                  <a:pt x="1158" y="1552"/>
                </a:cubicBezTo>
                <a:cubicBezTo>
                  <a:pt x="1146" y="1563"/>
                  <a:pt x="1146" y="1598"/>
                  <a:pt x="1169" y="1621"/>
                </a:cubicBezTo>
                <a:cubicBezTo>
                  <a:pt x="1181" y="1633"/>
                  <a:pt x="1215" y="1645"/>
                  <a:pt x="1239" y="1621"/>
                </a:cubicBezTo>
                <a:cubicBezTo>
                  <a:pt x="1239" y="1633"/>
                  <a:pt x="1239" y="1645"/>
                  <a:pt x="1250" y="1656"/>
                </a:cubicBezTo>
                <a:cubicBezTo>
                  <a:pt x="1274" y="1679"/>
                  <a:pt x="1308" y="1679"/>
                  <a:pt x="1320" y="1668"/>
                </a:cubicBezTo>
                <a:cubicBezTo>
                  <a:pt x="1343" y="1645"/>
                  <a:pt x="1343" y="1645"/>
                  <a:pt x="1343" y="1645"/>
                </a:cubicBezTo>
                <a:cubicBezTo>
                  <a:pt x="1378" y="1679"/>
                  <a:pt x="1378" y="1679"/>
                  <a:pt x="1378" y="1679"/>
                </a:cubicBezTo>
                <a:cubicBezTo>
                  <a:pt x="1389" y="1702"/>
                  <a:pt x="1413" y="1702"/>
                  <a:pt x="1424" y="1702"/>
                </a:cubicBezTo>
                <a:cubicBezTo>
                  <a:pt x="1447" y="1702"/>
                  <a:pt x="1470" y="1702"/>
                  <a:pt x="1482" y="1679"/>
                </a:cubicBezTo>
                <a:cubicBezTo>
                  <a:pt x="1493" y="1679"/>
                  <a:pt x="1493" y="1668"/>
                  <a:pt x="1493" y="1656"/>
                </a:cubicBezTo>
                <a:cubicBezTo>
                  <a:pt x="1505" y="1668"/>
                  <a:pt x="1517" y="1668"/>
                  <a:pt x="1528" y="1668"/>
                </a:cubicBezTo>
                <a:cubicBezTo>
                  <a:pt x="1551" y="1668"/>
                  <a:pt x="1563" y="1656"/>
                  <a:pt x="1586" y="1645"/>
                </a:cubicBezTo>
                <a:cubicBezTo>
                  <a:pt x="1586" y="1633"/>
                  <a:pt x="1598" y="1621"/>
                  <a:pt x="1598" y="1610"/>
                </a:cubicBezTo>
                <a:cubicBezTo>
                  <a:pt x="1609" y="1621"/>
                  <a:pt x="1621" y="1621"/>
                  <a:pt x="1632" y="1621"/>
                </a:cubicBezTo>
                <a:cubicBezTo>
                  <a:pt x="1656" y="1621"/>
                  <a:pt x="1679" y="1610"/>
                  <a:pt x="1690" y="1598"/>
                </a:cubicBezTo>
                <a:cubicBezTo>
                  <a:pt x="1702" y="1586"/>
                  <a:pt x="1713" y="1575"/>
                  <a:pt x="1713" y="1552"/>
                </a:cubicBezTo>
                <a:cubicBezTo>
                  <a:pt x="1725" y="1563"/>
                  <a:pt x="1737" y="1563"/>
                  <a:pt x="1748" y="1563"/>
                </a:cubicBezTo>
                <a:cubicBezTo>
                  <a:pt x="1771" y="1563"/>
                  <a:pt x="1794" y="1552"/>
                  <a:pt x="1817" y="1529"/>
                </a:cubicBezTo>
                <a:cubicBezTo>
                  <a:pt x="1852" y="1494"/>
                  <a:pt x="1864" y="1436"/>
                  <a:pt x="1829" y="1390"/>
                </a:cubicBezTo>
                <a:cubicBezTo>
                  <a:pt x="1794" y="1355"/>
                  <a:pt x="1794" y="1355"/>
                  <a:pt x="1794" y="1355"/>
                </a:cubicBezTo>
                <a:cubicBezTo>
                  <a:pt x="2061" y="1112"/>
                  <a:pt x="2061" y="1112"/>
                  <a:pt x="2061" y="1112"/>
                </a:cubicBezTo>
                <a:cubicBezTo>
                  <a:pt x="1852" y="880"/>
                  <a:pt x="1852" y="880"/>
                  <a:pt x="1852" y="880"/>
                </a:cubicBezTo>
                <a:lnTo>
                  <a:pt x="1713" y="973"/>
                </a:lnTo>
                <a:close/>
              </a:path>
            </a:pathLst>
          </a:custGeom>
          <a:solidFill>
            <a:schemeClr val="bg1"/>
          </a:solidFill>
          <a:ln>
            <a:noFill/>
          </a:ln>
          <a:effectLst/>
          <a:extLst/>
        </p:spPr>
        <p:txBody>
          <a:bodyPr wrap="none" anchor="ctr"/>
          <a:lstStyle/>
          <a:p>
            <a:pPr defTabSz="913852">
              <a:defRPr/>
            </a:pPr>
            <a:endParaRPr lang="en-US" sz="1798">
              <a:solidFill>
                <a:srgbClr val="58595B"/>
              </a:solidFill>
              <a:latin typeface="Calibri"/>
            </a:endParaRPr>
          </a:p>
        </p:txBody>
      </p:sp>
      <p:sp>
        <p:nvSpPr>
          <p:cNvPr id="141" name="Rectangle 140">
            <a:extLst>
              <a:ext uri="{FF2B5EF4-FFF2-40B4-BE49-F238E27FC236}">
                <a16:creationId xmlns:a16="http://schemas.microsoft.com/office/drawing/2014/main" id="{8FD952AD-58C2-6D42-AF65-A1E56B119D99}"/>
              </a:ext>
            </a:extLst>
          </p:cNvPr>
          <p:cNvSpPr>
            <a:spLocks/>
          </p:cNvSpPr>
          <p:nvPr/>
        </p:nvSpPr>
        <p:spPr bwMode="gray">
          <a:xfrm>
            <a:off x="4818816" y="2253597"/>
            <a:ext cx="1007555" cy="240856"/>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5">
              <a:lnSpc>
                <a:spcPct val="90000"/>
              </a:lnSpc>
              <a:spcBef>
                <a:spcPts val="300"/>
              </a:spcBef>
              <a:buClr>
                <a:srgbClr val="5F5F5F">
                  <a:lumMod val="60000"/>
                  <a:lumOff val="40000"/>
                </a:srgbClr>
              </a:buClr>
              <a:defRPr/>
            </a:pPr>
            <a:r>
              <a:rPr lang="en-US" sz="1200" b="1">
                <a:solidFill>
                  <a:srgbClr val="FFFFFF"/>
                </a:solidFill>
                <a:latin typeface="Calibri"/>
              </a:rPr>
              <a:t> 3</a:t>
            </a:r>
            <a:r>
              <a:rPr lang="en-US" sz="1200" b="1" baseline="30000">
                <a:solidFill>
                  <a:srgbClr val="FFFFFF"/>
                </a:solidFill>
                <a:latin typeface="Calibri"/>
              </a:rPr>
              <a:t>rd</a:t>
            </a:r>
            <a:r>
              <a:rPr lang="en-US" sz="1200" b="1">
                <a:solidFill>
                  <a:srgbClr val="FFFFFF"/>
                </a:solidFill>
                <a:latin typeface="Calibri"/>
              </a:rPr>
              <a:t> Party SaaS</a:t>
            </a:r>
          </a:p>
        </p:txBody>
      </p:sp>
      <p:sp>
        <p:nvSpPr>
          <p:cNvPr id="145" name="Rectangle 144">
            <a:extLst>
              <a:ext uri="{FF2B5EF4-FFF2-40B4-BE49-F238E27FC236}">
                <a16:creationId xmlns:a16="http://schemas.microsoft.com/office/drawing/2014/main" id="{6CB274B1-32D4-7043-86B4-39F67866CED8}"/>
              </a:ext>
            </a:extLst>
          </p:cNvPr>
          <p:cNvSpPr>
            <a:spLocks/>
          </p:cNvSpPr>
          <p:nvPr/>
        </p:nvSpPr>
        <p:spPr bwMode="gray">
          <a:xfrm>
            <a:off x="6458342" y="2228257"/>
            <a:ext cx="798363" cy="264942"/>
          </a:xfrm>
          <a:prstGeom prst="rect">
            <a:avLst/>
          </a:prstGeom>
          <a:noFill/>
          <a:ln w="12700"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15">
              <a:lnSpc>
                <a:spcPct val="90000"/>
              </a:lnSpc>
              <a:spcBef>
                <a:spcPts val="300"/>
              </a:spcBef>
              <a:buClr>
                <a:srgbClr val="5F5F5F">
                  <a:lumMod val="60000"/>
                  <a:lumOff val="40000"/>
                </a:srgbClr>
              </a:buClr>
              <a:defRPr/>
            </a:pPr>
            <a:r>
              <a:rPr lang="en-US" sz="1200" b="1">
                <a:solidFill>
                  <a:srgbClr val="FFFFFF"/>
                </a:solidFill>
                <a:latin typeface="Calibri"/>
              </a:rPr>
              <a:t>Custom Cloud Apps</a:t>
            </a:r>
          </a:p>
        </p:txBody>
      </p:sp>
      <p:cxnSp>
        <p:nvCxnSpPr>
          <p:cNvPr id="154" name="Straight Arrow Connector 153"/>
          <p:cNvCxnSpPr/>
          <p:nvPr/>
        </p:nvCxnSpPr>
        <p:spPr>
          <a:xfrm>
            <a:off x="5358175" y="2624812"/>
            <a:ext cx="0" cy="276563"/>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849512" y="2624812"/>
            <a:ext cx="0" cy="276563"/>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8560458" y="2624812"/>
            <a:ext cx="0" cy="276563"/>
          </a:xfrm>
          <a:prstGeom prst="straightConnector1">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01" name="Freeform 12">
            <a:extLst>
              <a:ext uri="{FF2B5EF4-FFF2-40B4-BE49-F238E27FC236}">
                <a16:creationId xmlns:a16="http://schemas.microsoft.com/office/drawing/2014/main" id="{611BCFAD-8FE7-4C96-89F7-C200CB9E5DEC}"/>
              </a:ext>
            </a:extLst>
          </p:cNvPr>
          <p:cNvSpPr>
            <a:spLocks noChangeAspect="1" noChangeArrowheads="1"/>
          </p:cNvSpPr>
          <p:nvPr/>
        </p:nvSpPr>
        <p:spPr bwMode="auto">
          <a:xfrm>
            <a:off x="8258206" y="1863870"/>
            <a:ext cx="558998" cy="558998"/>
          </a:xfrm>
          <a:custGeom>
            <a:avLst/>
            <a:gdLst>
              <a:gd name="T0" fmla="*/ 891 w 2964"/>
              <a:gd name="T1" fmla="*/ 613 h 2964"/>
              <a:gd name="T2" fmla="*/ 1343 w 2964"/>
              <a:gd name="T3" fmla="*/ 706 h 2964"/>
              <a:gd name="T4" fmla="*/ 1343 w 2964"/>
              <a:gd name="T5" fmla="*/ 648 h 2964"/>
              <a:gd name="T6" fmla="*/ 93 w 2964"/>
              <a:gd name="T7" fmla="*/ 2211 h 2964"/>
              <a:gd name="T8" fmla="*/ 463 w 2964"/>
              <a:gd name="T9" fmla="*/ 2223 h 2964"/>
              <a:gd name="T10" fmla="*/ 93 w 2964"/>
              <a:gd name="T11" fmla="*/ 1227 h 2964"/>
              <a:gd name="T12" fmla="*/ 463 w 2964"/>
              <a:gd name="T13" fmla="*/ 1331 h 2964"/>
              <a:gd name="T14" fmla="*/ 463 w 2964"/>
              <a:gd name="T15" fmla="*/ 1389 h 2964"/>
              <a:gd name="T16" fmla="*/ 93 w 2964"/>
              <a:gd name="T17" fmla="*/ 1980 h 2964"/>
              <a:gd name="T18" fmla="*/ 463 w 2964"/>
              <a:gd name="T19" fmla="*/ 1968 h 2964"/>
              <a:gd name="T20" fmla="*/ 93 w 2964"/>
              <a:gd name="T21" fmla="*/ 1794 h 2964"/>
              <a:gd name="T22" fmla="*/ 1042 w 2964"/>
              <a:gd name="T23" fmla="*/ 729 h 2964"/>
              <a:gd name="T24" fmla="*/ 1042 w 2964"/>
              <a:gd name="T25" fmla="*/ 787 h 2964"/>
              <a:gd name="T26" fmla="*/ 891 w 2964"/>
              <a:gd name="T27" fmla="*/ 2546 h 2964"/>
              <a:gd name="T28" fmla="*/ 1517 w 2964"/>
              <a:gd name="T29" fmla="*/ 2569 h 2964"/>
              <a:gd name="T30" fmla="*/ 891 w 2964"/>
              <a:gd name="T31" fmla="*/ 2384 h 2964"/>
              <a:gd name="T32" fmla="*/ 1517 w 2964"/>
              <a:gd name="T33" fmla="*/ 2084 h 2964"/>
              <a:gd name="T34" fmla="*/ 1517 w 2964"/>
              <a:gd name="T35" fmla="*/ 2142 h 2964"/>
              <a:gd name="T36" fmla="*/ 2223 w 2964"/>
              <a:gd name="T37" fmla="*/ 567 h 2964"/>
              <a:gd name="T38" fmla="*/ 741 w 2964"/>
              <a:gd name="T39" fmla="*/ 336 h 2964"/>
              <a:gd name="T40" fmla="*/ 0 w 2964"/>
              <a:gd name="T41" fmla="*/ 984 h 2964"/>
              <a:gd name="T42" fmla="*/ 741 w 2964"/>
              <a:gd name="T43" fmla="*/ 2511 h 2964"/>
              <a:gd name="T44" fmla="*/ 2223 w 2964"/>
              <a:gd name="T45" fmla="*/ 2847 h 2964"/>
              <a:gd name="T46" fmla="*/ 2963 w 2964"/>
              <a:gd name="T47" fmla="*/ 2604 h 2964"/>
              <a:gd name="T48" fmla="*/ 521 w 2964"/>
              <a:gd name="T49" fmla="*/ 2477 h 2964"/>
              <a:gd name="T50" fmla="*/ 521 w 2964"/>
              <a:gd name="T51" fmla="*/ 857 h 2964"/>
              <a:gd name="T52" fmla="*/ 833 w 2964"/>
              <a:gd name="T53" fmla="*/ 2754 h 2964"/>
              <a:gd name="T54" fmla="*/ 1621 w 2964"/>
              <a:gd name="T55" fmla="*/ 2835 h 2964"/>
              <a:gd name="T56" fmla="*/ 2223 w 2964"/>
              <a:gd name="T57" fmla="*/ 2338 h 2964"/>
              <a:gd name="T58" fmla="*/ 2223 w 2964"/>
              <a:gd name="T59" fmla="*/ 2268 h 2964"/>
              <a:gd name="T60" fmla="*/ 2430 w 2964"/>
              <a:gd name="T61" fmla="*/ 1945 h 2964"/>
              <a:gd name="T62" fmla="*/ 2430 w 2964"/>
              <a:gd name="T63" fmla="*/ 1679 h 2964"/>
              <a:gd name="T64" fmla="*/ 2223 w 2964"/>
              <a:gd name="T65" fmla="*/ 1262 h 2964"/>
              <a:gd name="T66" fmla="*/ 2223 w 2964"/>
              <a:gd name="T67" fmla="*/ 1204 h 2964"/>
              <a:gd name="T68" fmla="*/ 2430 w 2964"/>
              <a:gd name="T69" fmla="*/ 822 h 2964"/>
              <a:gd name="T70" fmla="*/ 2511 w 2964"/>
              <a:gd name="T71" fmla="*/ 556 h 2964"/>
              <a:gd name="T72" fmla="*/ 891 w 2964"/>
              <a:gd name="T73" fmla="*/ 996 h 2964"/>
              <a:gd name="T74" fmla="*/ 1517 w 2964"/>
              <a:gd name="T75" fmla="*/ 845 h 2964"/>
              <a:gd name="T76" fmla="*/ 1100 w 2964"/>
              <a:gd name="T77" fmla="*/ 625 h 2964"/>
              <a:gd name="T78" fmla="*/ 1517 w 2964"/>
              <a:gd name="T79" fmla="*/ 1586 h 2964"/>
              <a:gd name="T80" fmla="*/ 1517 w 2964"/>
              <a:gd name="T81" fmla="*/ 1899 h 2964"/>
              <a:gd name="T82" fmla="*/ 891 w 2964"/>
              <a:gd name="T83" fmla="*/ 1215 h 2964"/>
              <a:gd name="T84" fmla="*/ 1517 w 2964"/>
              <a:gd name="T85" fmla="*/ 108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964">
                <a:moveTo>
                  <a:pt x="1517" y="347"/>
                </a:moveTo>
                <a:lnTo>
                  <a:pt x="891" y="556"/>
                </a:lnTo>
                <a:lnTo>
                  <a:pt x="891" y="613"/>
                </a:lnTo>
                <a:lnTo>
                  <a:pt x="1517" y="417"/>
                </a:lnTo>
                <a:lnTo>
                  <a:pt x="1517" y="347"/>
                </a:lnTo>
                <a:close/>
                <a:moveTo>
                  <a:pt x="1343" y="706"/>
                </a:moveTo>
                <a:lnTo>
                  <a:pt x="1517" y="660"/>
                </a:lnTo>
                <a:lnTo>
                  <a:pt x="1517" y="602"/>
                </a:lnTo>
                <a:lnTo>
                  <a:pt x="1343" y="648"/>
                </a:lnTo>
                <a:lnTo>
                  <a:pt x="1343" y="706"/>
                </a:lnTo>
                <a:close/>
                <a:moveTo>
                  <a:pt x="463" y="2223"/>
                </a:moveTo>
                <a:lnTo>
                  <a:pt x="93" y="2211"/>
                </a:lnTo>
                <a:lnTo>
                  <a:pt x="93" y="2257"/>
                </a:lnTo>
                <a:lnTo>
                  <a:pt x="463" y="2280"/>
                </a:lnTo>
                <a:lnTo>
                  <a:pt x="463" y="2223"/>
                </a:lnTo>
                <a:close/>
                <a:moveTo>
                  <a:pt x="463" y="1077"/>
                </a:moveTo>
                <a:lnTo>
                  <a:pt x="93" y="1181"/>
                </a:lnTo>
                <a:lnTo>
                  <a:pt x="93" y="1227"/>
                </a:lnTo>
                <a:lnTo>
                  <a:pt x="463" y="1123"/>
                </a:lnTo>
                <a:lnTo>
                  <a:pt x="463" y="1077"/>
                </a:lnTo>
                <a:close/>
                <a:moveTo>
                  <a:pt x="463" y="1331"/>
                </a:moveTo>
                <a:lnTo>
                  <a:pt x="93" y="1424"/>
                </a:lnTo>
                <a:lnTo>
                  <a:pt x="93" y="1470"/>
                </a:lnTo>
                <a:lnTo>
                  <a:pt x="463" y="1389"/>
                </a:lnTo>
                <a:lnTo>
                  <a:pt x="463" y="1331"/>
                </a:lnTo>
                <a:close/>
                <a:moveTo>
                  <a:pt x="463" y="1968"/>
                </a:moveTo>
                <a:lnTo>
                  <a:pt x="93" y="1980"/>
                </a:lnTo>
                <a:lnTo>
                  <a:pt x="93" y="2026"/>
                </a:lnTo>
                <a:lnTo>
                  <a:pt x="463" y="2015"/>
                </a:lnTo>
                <a:lnTo>
                  <a:pt x="463" y="1968"/>
                </a:lnTo>
                <a:close/>
                <a:moveTo>
                  <a:pt x="463" y="1598"/>
                </a:moveTo>
                <a:lnTo>
                  <a:pt x="93" y="1656"/>
                </a:lnTo>
                <a:lnTo>
                  <a:pt x="93" y="1794"/>
                </a:lnTo>
                <a:lnTo>
                  <a:pt x="463" y="1748"/>
                </a:lnTo>
                <a:lnTo>
                  <a:pt x="463" y="1598"/>
                </a:lnTo>
                <a:close/>
                <a:moveTo>
                  <a:pt x="1042" y="729"/>
                </a:moveTo>
                <a:lnTo>
                  <a:pt x="891" y="776"/>
                </a:lnTo>
                <a:lnTo>
                  <a:pt x="891" y="833"/>
                </a:lnTo>
                <a:lnTo>
                  <a:pt x="1042" y="787"/>
                </a:lnTo>
                <a:lnTo>
                  <a:pt x="1042" y="729"/>
                </a:lnTo>
                <a:close/>
                <a:moveTo>
                  <a:pt x="1517" y="2569"/>
                </a:moveTo>
                <a:lnTo>
                  <a:pt x="891" y="2546"/>
                </a:lnTo>
                <a:lnTo>
                  <a:pt x="891" y="2604"/>
                </a:lnTo>
                <a:lnTo>
                  <a:pt x="1517" y="2639"/>
                </a:lnTo>
                <a:lnTo>
                  <a:pt x="1517" y="2569"/>
                </a:lnTo>
                <a:close/>
                <a:moveTo>
                  <a:pt x="1517" y="2326"/>
                </a:moveTo>
                <a:lnTo>
                  <a:pt x="891" y="2326"/>
                </a:lnTo>
                <a:lnTo>
                  <a:pt x="891" y="2384"/>
                </a:lnTo>
                <a:lnTo>
                  <a:pt x="1517" y="2396"/>
                </a:lnTo>
                <a:lnTo>
                  <a:pt x="1517" y="2326"/>
                </a:lnTo>
                <a:close/>
                <a:moveTo>
                  <a:pt x="1517" y="2084"/>
                </a:moveTo>
                <a:lnTo>
                  <a:pt x="891" y="2107"/>
                </a:lnTo>
                <a:lnTo>
                  <a:pt x="891" y="2165"/>
                </a:lnTo>
                <a:lnTo>
                  <a:pt x="1517" y="2142"/>
                </a:lnTo>
                <a:lnTo>
                  <a:pt x="1517" y="2084"/>
                </a:lnTo>
                <a:close/>
                <a:moveTo>
                  <a:pt x="2511" y="463"/>
                </a:moveTo>
                <a:lnTo>
                  <a:pt x="2223" y="567"/>
                </a:lnTo>
                <a:lnTo>
                  <a:pt x="2223" y="336"/>
                </a:lnTo>
                <a:lnTo>
                  <a:pt x="1621" y="0"/>
                </a:lnTo>
                <a:lnTo>
                  <a:pt x="741" y="336"/>
                </a:lnTo>
                <a:lnTo>
                  <a:pt x="741" y="903"/>
                </a:lnTo>
                <a:lnTo>
                  <a:pt x="521" y="787"/>
                </a:lnTo>
                <a:lnTo>
                  <a:pt x="0" y="984"/>
                </a:lnTo>
                <a:lnTo>
                  <a:pt x="0" y="2477"/>
                </a:lnTo>
                <a:lnTo>
                  <a:pt x="521" y="2546"/>
                </a:lnTo>
                <a:lnTo>
                  <a:pt x="741" y="2511"/>
                </a:lnTo>
                <a:lnTo>
                  <a:pt x="741" y="2847"/>
                </a:lnTo>
                <a:lnTo>
                  <a:pt x="1621" y="2963"/>
                </a:lnTo>
                <a:lnTo>
                  <a:pt x="2223" y="2847"/>
                </a:lnTo>
                <a:lnTo>
                  <a:pt x="2223" y="2650"/>
                </a:lnTo>
                <a:lnTo>
                  <a:pt x="2511" y="2685"/>
                </a:lnTo>
                <a:lnTo>
                  <a:pt x="2963" y="2604"/>
                </a:lnTo>
                <a:lnTo>
                  <a:pt x="2963" y="718"/>
                </a:lnTo>
                <a:lnTo>
                  <a:pt x="2511" y="463"/>
                </a:lnTo>
                <a:close/>
                <a:moveTo>
                  <a:pt x="521" y="2477"/>
                </a:moveTo>
                <a:lnTo>
                  <a:pt x="58" y="2418"/>
                </a:lnTo>
                <a:lnTo>
                  <a:pt x="58" y="1030"/>
                </a:lnTo>
                <a:lnTo>
                  <a:pt x="521" y="857"/>
                </a:lnTo>
                <a:lnTo>
                  <a:pt x="521" y="2477"/>
                </a:lnTo>
                <a:close/>
                <a:moveTo>
                  <a:pt x="1621" y="2835"/>
                </a:moveTo>
                <a:lnTo>
                  <a:pt x="833" y="2754"/>
                </a:lnTo>
                <a:lnTo>
                  <a:pt x="833" y="405"/>
                </a:lnTo>
                <a:lnTo>
                  <a:pt x="1621" y="127"/>
                </a:lnTo>
                <a:lnTo>
                  <a:pt x="1621" y="2835"/>
                </a:lnTo>
                <a:close/>
                <a:moveTo>
                  <a:pt x="2511" y="2592"/>
                </a:moveTo>
                <a:lnTo>
                  <a:pt x="2223" y="2557"/>
                </a:lnTo>
                <a:lnTo>
                  <a:pt x="2223" y="2338"/>
                </a:lnTo>
                <a:lnTo>
                  <a:pt x="2430" y="2349"/>
                </a:lnTo>
                <a:lnTo>
                  <a:pt x="2430" y="2280"/>
                </a:lnTo>
                <a:lnTo>
                  <a:pt x="2223" y="2268"/>
                </a:lnTo>
                <a:lnTo>
                  <a:pt x="2223" y="2026"/>
                </a:lnTo>
                <a:lnTo>
                  <a:pt x="2430" y="2015"/>
                </a:lnTo>
                <a:lnTo>
                  <a:pt x="2430" y="1945"/>
                </a:lnTo>
                <a:lnTo>
                  <a:pt x="2223" y="1956"/>
                </a:lnTo>
                <a:lnTo>
                  <a:pt x="2223" y="1702"/>
                </a:lnTo>
                <a:lnTo>
                  <a:pt x="2430" y="1679"/>
                </a:lnTo>
                <a:lnTo>
                  <a:pt x="2430" y="1482"/>
                </a:lnTo>
                <a:lnTo>
                  <a:pt x="2223" y="1517"/>
                </a:lnTo>
                <a:lnTo>
                  <a:pt x="2223" y="1262"/>
                </a:lnTo>
                <a:lnTo>
                  <a:pt x="2430" y="1215"/>
                </a:lnTo>
                <a:lnTo>
                  <a:pt x="2430" y="1158"/>
                </a:lnTo>
                <a:lnTo>
                  <a:pt x="2223" y="1204"/>
                </a:lnTo>
                <a:lnTo>
                  <a:pt x="2223" y="949"/>
                </a:lnTo>
                <a:lnTo>
                  <a:pt x="2430" y="891"/>
                </a:lnTo>
                <a:lnTo>
                  <a:pt x="2430" y="822"/>
                </a:lnTo>
                <a:lnTo>
                  <a:pt x="2223" y="891"/>
                </a:lnTo>
                <a:lnTo>
                  <a:pt x="2223" y="660"/>
                </a:lnTo>
                <a:lnTo>
                  <a:pt x="2511" y="556"/>
                </a:lnTo>
                <a:lnTo>
                  <a:pt x="2511" y="2592"/>
                </a:lnTo>
                <a:close/>
                <a:moveTo>
                  <a:pt x="1517" y="845"/>
                </a:moveTo>
                <a:lnTo>
                  <a:pt x="891" y="996"/>
                </a:lnTo>
                <a:lnTo>
                  <a:pt x="891" y="1054"/>
                </a:lnTo>
                <a:lnTo>
                  <a:pt x="1517" y="915"/>
                </a:lnTo>
                <a:lnTo>
                  <a:pt x="1517" y="845"/>
                </a:lnTo>
                <a:close/>
                <a:moveTo>
                  <a:pt x="1274" y="822"/>
                </a:moveTo>
                <a:lnTo>
                  <a:pt x="1274" y="579"/>
                </a:lnTo>
                <a:lnTo>
                  <a:pt x="1100" y="625"/>
                </a:lnTo>
                <a:lnTo>
                  <a:pt x="1100" y="868"/>
                </a:lnTo>
                <a:lnTo>
                  <a:pt x="1274" y="822"/>
                </a:lnTo>
                <a:close/>
                <a:moveTo>
                  <a:pt x="1517" y="1586"/>
                </a:moveTo>
                <a:lnTo>
                  <a:pt x="891" y="1656"/>
                </a:lnTo>
                <a:lnTo>
                  <a:pt x="891" y="1933"/>
                </a:lnTo>
                <a:lnTo>
                  <a:pt x="1517" y="1899"/>
                </a:lnTo>
                <a:lnTo>
                  <a:pt x="1517" y="1586"/>
                </a:lnTo>
                <a:close/>
                <a:moveTo>
                  <a:pt x="1517" y="1088"/>
                </a:moveTo>
                <a:lnTo>
                  <a:pt x="891" y="1215"/>
                </a:lnTo>
                <a:lnTo>
                  <a:pt x="891" y="1493"/>
                </a:lnTo>
                <a:lnTo>
                  <a:pt x="1517" y="1401"/>
                </a:lnTo>
                <a:lnTo>
                  <a:pt x="1517" y="1088"/>
                </a:lnTo>
                <a:close/>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a:solidFill>
                <a:srgbClr val="58595B"/>
              </a:solidFill>
              <a:latin typeface="Calibri"/>
            </a:endParaRPr>
          </a:p>
        </p:txBody>
      </p:sp>
      <p:pic>
        <p:nvPicPr>
          <p:cNvPr id="3" name="Picture 2">
            <a:extLst>
              <a:ext uri="{FF2B5EF4-FFF2-40B4-BE49-F238E27FC236}">
                <a16:creationId xmlns:a16="http://schemas.microsoft.com/office/drawing/2014/main" id="{187F9A9B-C7DE-4B37-8996-9D33E73B54C6}"/>
              </a:ext>
            </a:extLst>
          </p:cNvPr>
          <p:cNvPicPr>
            <a:picLocks noChangeAspect="1"/>
          </p:cNvPicPr>
          <p:nvPr/>
        </p:nvPicPr>
        <p:blipFill>
          <a:blip r:embed="rId5"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623780" y="3888725"/>
            <a:ext cx="502320" cy="543049"/>
          </a:xfrm>
          <a:prstGeom prst="rect">
            <a:avLst/>
          </a:prstGeom>
        </p:spPr>
      </p:pic>
      <p:grpSp>
        <p:nvGrpSpPr>
          <p:cNvPr id="7" name="Group 6">
            <a:extLst>
              <a:ext uri="{FF2B5EF4-FFF2-40B4-BE49-F238E27FC236}">
                <a16:creationId xmlns:a16="http://schemas.microsoft.com/office/drawing/2014/main" id="{6DC1C7FC-E21E-4019-9441-2EFC1B81C194}"/>
              </a:ext>
            </a:extLst>
          </p:cNvPr>
          <p:cNvGrpSpPr/>
          <p:nvPr/>
        </p:nvGrpSpPr>
        <p:grpSpPr>
          <a:xfrm>
            <a:off x="9260463" y="4287353"/>
            <a:ext cx="2409832" cy="1974137"/>
            <a:chOff x="9260463" y="4287353"/>
            <a:chExt cx="2409832" cy="1974137"/>
          </a:xfrm>
        </p:grpSpPr>
        <p:sp>
          <p:nvSpPr>
            <p:cNvPr id="177" name="TextBox 176"/>
            <p:cNvSpPr txBox="1"/>
            <p:nvPr/>
          </p:nvSpPr>
          <p:spPr>
            <a:xfrm>
              <a:off x="10084362" y="5818407"/>
              <a:ext cx="1585605" cy="443083"/>
            </a:xfrm>
            <a:prstGeom prst="rect">
              <a:avLst/>
            </a:prstGeom>
            <a:noFill/>
          </p:spPr>
          <p:txBody>
            <a:bodyPr wrap="square" lIns="0" tIns="0" rIns="0" bIns="0" rtlCol="0">
              <a:spAutoFit/>
            </a:bodyPr>
            <a:lstStyle/>
            <a:p>
              <a:pPr algn="ctr" defTabSz="914126">
                <a:lnSpc>
                  <a:spcPct val="80000"/>
                </a:lnSpc>
                <a:defRPr/>
              </a:pPr>
              <a:r>
                <a:rPr lang="en-US" sz="1200" b="1">
                  <a:solidFill>
                    <a:srgbClr val="58595B"/>
                  </a:solidFill>
                  <a:latin typeface="Calibri"/>
                </a:rPr>
                <a:t>Consortium Members</a:t>
              </a:r>
            </a:p>
            <a:p>
              <a:pPr algn="ctr" defTabSz="914126">
                <a:lnSpc>
                  <a:spcPct val="80000"/>
                </a:lnSpc>
                <a:defRPr/>
              </a:pPr>
              <a:r>
                <a:rPr lang="en-US" sz="1200">
                  <a:solidFill>
                    <a:srgbClr val="58595B"/>
                  </a:solidFill>
                  <a:latin typeface="Calibri"/>
                </a:rPr>
                <a:t>satellite nodes for     private ledger data*</a:t>
              </a:r>
            </a:p>
          </p:txBody>
        </p:sp>
        <p:cxnSp>
          <p:nvCxnSpPr>
            <p:cNvPr id="202" name="Elbow Connector 201"/>
            <p:cNvCxnSpPr>
              <a:cxnSpLocks/>
              <a:endCxn id="5" idx="0"/>
            </p:cNvCxnSpPr>
            <p:nvPr/>
          </p:nvCxnSpPr>
          <p:spPr>
            <a:xfrm>
              <a:off x="9299639" y="4287353"/>
              <a:ext cx="1046889" cy="852688"/>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E80C6A-7C80-4B2D-B82C-ACBA8E7EE3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40166" y="5140043"/>
              <a:ext cx="612727" cy="442526"/>
            </a:xfrm>
            <a:prstGeom prst="rect">
              <a:avLst/>
            </a:prstGeom>
          </p:spPr>
        </p:pic>
        <p:sp>
          <p:nvSpPr>
            <p:cNvPr id="188" name="Freeform 5"/>
            <p:cNvSpPr>
              <a:spLocks noChangeAspect="1" noChangeArrowheads="1"/>
            </p:cNvSpPr>
            <p:nvPr/>
          </p:nvSpPr>
          <p:spPr bwMode="auto">
            <a:xfrm>
              <a:off x="10048785" y="4856213"/>
              <a:ext cx="209294" cy="291192"/>
            </a:xfrm>
            <a:custGeom>
              <a:avLst/>
              <a:gdLst>
                <a:gd name="T0" fmla="*/ 1574 w 2131"/>
                <a:gd name="T1" fmla="*/ 324 h 2964"/>
                <a:gd name="T2" fmla="*/ 602 w 2131"/>
                <a:gd name="T3" fmla="*/ 324 h 2964"/>
                <a:gd name="T4" fmla="*/ 602 w 2131"/>
                <a:gd name="T5" fmla="*/ 648 h 2964"/>
                <a:gd name="T6" fmla="*/ 1574 w 2131"/>
                <a:gd name="T7" fmla="*/ 648 h 2964"/>
                <a:gd name="T8" fmla="*/ 1574 w 2131"/>
                <a:gd name="T9" fmla="*/ 324 h 2964"/>
                <a:gd name="T10" fmla="*/ 1574 w 2131"/>
                <a:gd name="T11" fmla="*/ 0 h 2964"/>
                <a:gd name="T12" fmla="*/ 602 w 2131"/>
                <a:gd name="T13" fmla="*/ 0 h 2964"/>
                <a:gd name="T14" fmla="*/ 602 w 2131"/>
                <a:gd name="T15" fmla="*/ 185 h 2964"/>
                <a:gd name="T16" fmla="*/ 1574 w 2131"/>
                <a:gd name="T17" fmla="*/ 185 h 2964"/>
                <a:gd name="T18" fmla="*/ 1574 w 2131"/>
                <a:gd name="T19" fmla="*/ 0 h 2964"/>
                <a:gd name="T20" fmla="*/ 2084 w 2131"/>
                <a:gd name="T21" fmla="*/ 2546 h 2964"/>
                <a:gd name="T22" fmla="*/ 46 w 2131"/>
                <a:gd name="T23" fmla="*/ 2546 h 2964"/>
                <a:gd name="T24" fmla="*/ 0 w 2131"/>
                <a:gd name="T25" fmla="*/ 2592 h 2964"/>
                <a:gd name="T26" fmla="*/ 0 w 2131"/>
                <a:gd name="T27" fmla="*/ 2916 h 2964"/>
                <a:gd name="T28" fmla="*/ 46 w 2131"/>
                <a:gd name="T29" fmla="*/ 2963 h 2964"/>
                <a:gd name="T30" fmla="*/ 2084 w 2131"/>
                <a:gd name="T31" fmla="*/ 2963 h 2964"/>
                <a:gd name="T32" fmla="*/ 2130 w 2131"/>
                <a:gd name="T33" fmla="*/ 2916 h 2964"/>
                <a:gd name="T34" fmla="*/ 2130 w 2131"/>
                <a:gd name="T35" fmla="*/ 2592 h 2964"/>
                <a:gd name="T36" fmla="*/ 2084 w 2131"/>
                <a:gd name="T37" fmla="*/ 2546 h 2964"/>
                <a:gd name="T38" fmla="*/ 1598 w 2131"/>
                <a:gd name="T39" fmla="*/ 2847 h 2964"/>
                <a:gd name="T40" fmla="*/ 1505 w 2131"/>
                <a:gd name="T41" fmla="*/ 2754 h 2964"/>
                <a:gd name="T42" fmla="*/ 1598 w 2131"/>
                <a:gd name="T43" fmla="*/ 2662 h 2964"/>
                <a:gd name="T44" fmla="*/ 1690 w 2131"/>
                <a:gd name="T45" fmla="*/ 2754 h 2964"/>
                <a:gd name="T46" fmla="*/ 1598 w 2131"/>
                <a:gd name="T47" fmla="*/ 2847 h 2964"/>
                <a:gd name="T48" fmla="*/ 1875 w 2131"/>
                <a:gd name="T49" fmla="*/ 2847 h 2964"/>
                <a:gd name="T50" fmla="*/ 1783 w 2131"/>
                <a:gd name="T51" fmla="*/ 2754 h 2964"/>
                <a:gd name="T52" fmla="*/ 1875 w 2131"/>
                <a:gd name="T53" fmla="*/ 2662 h 2964"/>
                <a:gd name="T54" fmla="*/ 1968 w 2131"/>
                <a:gd name="T55" fmla="*/ 2754 h 2964"/>
                <a:gd name="T56" fmla="*/ 1875 w 2131"/>
                <a:gd name="T57" fmla="*/ 2847 h 2964"/>
                <a:gd name="T58" fmla="*/ 1262 w 2131"/>
                <a:gd name="T59" fmla="*/ 2257 h 2964"/>
                <a:gd name="T60" fmla="*/ 2130 w 2131"/>
                <a:gd name="T61" fmla="*/ 1389 h 2964"/>
                <a:gd name="T62" fmla="*/ 1574 w 2131"/>
                <a:gd name="T63" fmla="*/ 1389 h 2964"/>
                <a:gd name="T64" fmla="*/ 1574 w 2131"/>
                <a:gd name="T65" fmla="*/ 787 h 2964"/>
                <a:gd name="T66" fmla="*/ 602 w 2131"/>
                <a:gd name="T67" fmla="*/ 787 h 2964"/>
                <a:gd name="T68" fmla="*/ 602 w 2131"/>
                <a:gd name="T69" fmla="*/ 1389 h 2964"/>
                <a:gd name="T70" fmla="*/ 0 w 2131"/>
                <a:gd name="T71" fmla="*/ 1389 h 2964"/>
                <a:gd name="T72" fmla="*/ 868 w 2131"/>
                <a:gd name="T73" fmla="*/ 2257 h 2964"/>
                <a:gd name="T74" fmla="*/ 1262 w 2131"/>
                <a:gd name="T75" fmla="*/ 225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1" h="2964">
                  <a:moveTo>
                    <a:pt x="1574" y="324"/>
                  </a:moveTo>
                  <a:cubicBezTo>
                    <a:pt x="602" y="324"/>
                    <a:pt x="602" y="324"/>
                    <a:pt x="602" y="324"/>
                  </a:cubicBezTo>
                  <a:cubicBezTo>
                    <a:pt x="602" y="648"/>
                    <a:pt x="602" y="648"/>
                    <a:pt x="602" y="648"/>
                  </a:cubicBezTo>
                  <a:cubicBezTo>
                    <a:pt x="1574" y="648"/>
                    <a:pt x="1574" y="648"/>
                    <a:pt x="1574" y="648"/>
                  </a:cubicBezTo>
                  <a:lnTo>
                    <a:pt x="1574" y="324"/>
                  </a:lnTo>
                  <a:close/>
                  <a:moveTo>
                    <a:pt x="1574" y="0"/>
                  </a:moveTo>
                  <a:cubicBezTo>
                    <a:pt x="602" y="0"/>
                    <a:pt x="602" y="0"/>
                    <a:pt x="602" y="0"/>
                  </a:cubicBezTo>
                  <a:cubicBezTo>
                    <a:pt x="602" y="185"/>
                    <a:pt x="602" y="185"/>
                    <a:pt x="602" y="185"/>
                  </a:cubicBezTo>
                  <a:cubicBezTo>
                    <a:pt x="1574" y="185"/>
                    <a:pt x="1574" y="185"/>
                    <a:pt x="1574" y="185"/>
                  </a:cubicBezTo>
                  <a:lnTo>
                    <a:pt x="1574" y="0"/>
                  </a:lnTo>
                  <a:close/>
                  <a:moveTo>
                    <a:pt x="2084" y="2546"/>
                  </a:moveTo>
                  <a:cubicBezTo>
                    <a:pt x="46" y="2546"/>
                    <a:pt x="46" y="2546"/>
                    <a:pt x="46" y="2546"/>
                  </a:cubicBezTo>
                  <a:cubicBezTo>
                    <a:pt x="23" y="2546"/>
                    <a:pt x="0" y="2569"/>
                    <a:pt x="0" y="2592"/>
                  </a:cubicBezTo>
                  <a:cubicBezTo>
                    <a:pt x="0" y="2916"/>
                    <a:pt x="0" y="2916"/>
                    <a:pt x="0" y="2916"/>
                  </a:cubicBezTo>
                  <a:cubicBezTo>
                    <a:pt x="0" y="2940"/>
                    <a:pt x="23" y="2963"/>
                    <a:pt x="46" y="2963"/>
                  </a:cubicBezTo>
                  <a:cubicBezTo>
                    <a:pt x="2084" y="2963"/>
                    <a:pt x="2084" y="2963"/>
                    <a:pt x="2084" y="2963"/>
                  </a:cubicBezTo>
                  <a:cubicBezTo>
                    <a:pt x="2107" y="2963"/>
                    <a:pt x="2130" y="2940"/>
                    <a:pt x="2130" y="2916"/>
                  </a:cubicBezTo>
                  <a:cubicBezTo>
                    <a:pt x="2130" y="2592"/>
                    <a:pt x="2130" y="2592"/>
                    <a:pt x="2130" y="2592"/>
                  </a:cubicBezTo>
                  <a:cubicBezTo>
                    <a:pt x="2130" y="2569"/>
                    <a:pt x="2107" y="2546"/>
                    <a:pt x="2084" y="2546"/>
                  </a:cubicBezTo>
                  <a:close/>
                  <a:moveTo>
                    <a:pt x="1598" y="2847"/>
                  </a:moveTo>
                  <a:cubicBezTo>
                    <a:pt x="1551" y="2847"/>
                    <a:pt x="1505" y="2801"/>
                    <a:pt x="1505" y="2754"/>
                  </a:cubicBezTo>
                  <a:cubicBezTo>
                    <a:pt x="1505" y="2708"/>
                    <a:pt x="1551" y="2662"/>
                    <a:pt x="1598" y="2662"/>
                  </a:cubicBezTo>
                  <a:cubicBezTo>
                    <a:pt x="1644" y="2662"/>
                    <a:pt x="1690" y="2708"/>
                    <a:pt x="1690" y="2754"/>
                  </a:cubicBezTo>
                  <a:cubicBezTo>
                    <a:pt x="1690" y="2801"/>
                    <a:pt x="1644" y="2847"/>
                    <a:pt x="1598" y="2847"/>
                  </a:cubicBezTo>
                  <a:close/>
                  <a:moveTo>
                    <a:pt x="1875" y="2847"/>
                  </a:moveTo>
                  <a:cubicBezTo>
                    <a:pt x="1829" y="2847"/>
                    <a:pt x="1783" y="2801"/>
                    <a:pt x="1783" y="2754"/>
                  </a:cubicBezTo>
                  <a:cubicBezTo>
                    <a:pt x="1783" y="2708"/>
                    <a:pt x="1829" y="2662"/>
                    <a:pt x="1875" y="2662"/>
                  </a:cubicBezTo>
                  <a:cubicBezTo>
                    <a:pt x="1922" y="2662"/>
                    <a:pt x="1968" y="2708"/>
                    <a:pt x="1968" y="2754"/>
                  </a:cubicBezTo>
                  <a:cubicBezTo>
                    <a:pt x="1968" y="2801"/>
                    <a:pt x="1922" y="2847"/>
                    <a:pt x="1875" y="2847"/>
                  </a:cubicBezTo>
                  <a:close/>
                  <a:moveTo>
                    <a:pt x="1262" y="2257"/>
                  </a:moveTo>
                  <a:cubicBezTo>
                    <a:pt x="2130" y="1389"/>
                    <a:pt x="2130" y="1389"/>
                    <a:pt x="2130" y="1389"/>
                  </a:cubicBezTo>
                  <a:cubicBezTo>
                    <a:pt x="1574" y="1389"/>
                    <a:pt x="1574" y="1389"/>
                    <a:pt x="1574" y="1389"/>
                  </a:cubicBezTo>
                  <a:cubicBezTo>
                    <a:pt x="1574" y="787"/>
                    <a:pt x="1574" y="787"/>
                    <a:pt x="1574" y="787"/>
                  </a:cubicBezTo>
                  <a:cubicBezTo>
                    <a:pt x="602" y="787"/>
                    <a:pt x="602" y="787"/>
                    <a:pt x="602" y="787"/>
                  </a:cubicBezTo>
                  <a:cubicBezTo>
                    <a:pt x="602" y="1389"/>
                    <a:pt x="602" y="1389"/>
                    <a:pt x="602" y="1389"/>
                  </a:cubicBezTo>
                  <a:cubicBezTo>
                    <a:pt x="0" y="1389"/>
                    <a:pt x="0" y="1389"/>
                    <a:pt x="0" y="1389"/>
                  </a:cubicBezTo>
                  <a:cubicBezTo>
                    <a:pt x="868" y="2257"/>
                    <a:pt x="868" y="2257"/>
                    <a:pt x="868" y="2257"/>
                  </a:cubicBezTo>
                  <a:cubicBezTo>
                    <a:pt x="972" y="2361"/>
                    <a:pt x="1157" y="2361"/>
                    <a:pt x="1262" y="2257"/>
                  </a:cubicBezTo>
                  <a:close/>
                </a:path>
              </a:pathLst>
            </a:custGeom>
            <a:solidFill>
              <a:schemeClr val="accent4">
                <a:lumMod val="60000"/>
                <a:lumOff val="4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a:solidFill>
                  <a:srgbClr val="58595B"/>
                </a:solidFill>
                <a:latin typeface="Calibri"/>
              </a:endParaRPr>
            </a:p>
          </p:txBody>
        </p:sp>
        <p:pic>
          <p:nvPicPr>
            <p:cNvPr id="96" name="Picture 95">
              <a:extLst>
                <a:ext uri="{FF2B5EF4-FFF2-40B4-BE49-F238E27FC236}">
                  <a16:creationId xmlns:a16="http://schemas.microsoft.com/office/drawing/2014/main" id="{A9E80C6A-7C80-4B2D-B82C-ACBA8E7EE3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057568" y="5137719"/>
              <a:ext cx="612727" cy="442526"/>
            </a:xfrm>
            <a:prstGeom prst="rect">
              <a:avLst/>
            </a:prstGeom>
          </p:spPr>
        </p:pic>
        <p:sp>
          <p:nvSpPr>
            <p:cNvPr id="99" name="Freeform 5"/>
            <p:cNvSpPr>
              <a:spLocks noChangeAspect="1" noChangeArrowheads="1"/>
            </p:cNvSpPr>
            <p:nvPr/>
          </p:nvSpPr>
          <p:spPr bwMode="auto">
            <a:xfrm>
              <a:off x="11066187" y="4853890"/>
              <a:ext cx="209294" cy="291192"/>
            </a:xfrm>
            <a:custGeom>
              <a:avLst/>
              <a:gdLst>
                <a:gd name="T0" fmla="*/ 1574 w 2131"/>
                <a:gd name="T1" fmla="*/ 324 h 2964"/>
                <a:gd name="T2" fmla="*/ 602 w 2131"/>
                <a:gd name="T3" fmla="*/ 324 h 2964"/>
                <a:gd name="T4" fmla="*/ 602 w 2131"/>
                <a:gd name="T5" fmla="*/ 648 h 2964"/>
                <a:gd name="T6" fmla="*/ 1574 w 2131"/>
                <a:gd name="T7" fmla="*/ 648 h 2964"/>
                <a:gd name="T8" fmla="*/ 1574 w 2131"/>
                <a:gd name="T9" fmla="*/ 324 h 2964"/>
                <a:gd name="T10" fmla="*/ 1574 w 2131"/>
                <a:gd name="T11" fmla="*/ 0 h 2964"/>
                <a:gd name="T12" fmla="*/ 602 w 2131"/>
                <a:gd name="T13" fmla="*/ 0 h 2964"/>
                <a:gd name="T14" fmla="*/ 602 w 2131"/>
                <a:gd name="T15" fmla="*/ 185 h 2964"/>
                <a:gd name="T16" fmla="*/ 1574 w 2131"/>
                <a:gd name="T17" fmla="*/ 185 h 2964"/>
                <a:gd name="T18" fmla="*/ 1574 w 2131"/>
                <a:gd name="T19" fmla="*/ 0 h 2964"/>
                <a:gd name="T20" fmla="*/ 2084 w 2131"/>
                <a:gd name="T21" fmla="*/ 2546 h 2964"/>
                <a:gd name="T22" fmla="*/ 46 w 2131"/>
                <a:gd name="T23" fmla="*/ 2546 h 2964"/>
                <a:gd name="T24" fmla="*/ 0 w 2131"/>
                <a:gd name="T25" fmla="*/ 2592 h 2964"/>
                <a:gd name="T26" fmla="*/ 0 w 2131"/>
                <a:gd name="T27" fmla="*/ 2916 h 2964"/>
                <a:gd name="T28" fmla="*/ 46 w 2131"/>
                <a:gd name="T29" fmla="*/ 2963 h 2964"/>
                <a:gd name="T30" fmla="*/ 2084 w 2131"/>
                <a:gd name="T31" fmla="*/ 2963 h 2964"/>
                <a:gd name="T32" fmla="*/ 2130 w 2131"/>
                <a:gd name="T33" fmla="*/ 2916 h 2964"/>
                <a:gd name="T34" fmla="*/ 2130 w 2131"/>
                <a:gd name="T35" fmla="*/ 2592 h 2964"/>
                <a:gd name="T36" fmla="*/ 2084 w 2131"/>
                <a:gd name="T37" fmla="*/ 2546 h 2964"/>
                <a:gd name="T38" fmla="*/ 1598 w 2131"/>
                <a:gd name="T39" fmla="*/ 2847 h 2964"/>
                <a:gd name="T40" fmla="*/ 1505 w 2131"/>
                <a:gd name="T41" fmla="*/ 2754 h 2964"/>
                <a:gd name="T42" fmla="*/ 1598 w 2131"/>
                <a:gd name="T43" fmla="*/ 2662 h 2964"/>
                <a:gd name="T44" fmla="*/ 1690 w 2131"/>
                <a:gd name="T45" fmla="*/ 2754 h 2964"/>
                <a:gd name="T46" fmla="*/ 1598 w 2131"/>
                <a:gd name="T47" fmla="*/ 2847 h 2964"/>
                <a:gd name="T48" fmla="*/ 1875 w 2131"/>
                <a:gd name="T49" fmla="*/ 2847 h 2964"/>
                <a:gd name="T50" fmla="*/ 1783 w 2131"/>
                <a:gd name="T51" fmla="*/ 2754 h 2964"/>
                <a:gd name="T52" fmla="*/ 1875 w 2131"/>
                <a:gd name="T53" fmla="*/ 2662 h 2964"/>
                <a:gd name="T54" fmla="*/ 1968 w 2131"/>
                <a:gd name="T55" fmla="*/ 2754 h 2964"/>
                <a:gd name="T56" fmla="*/ 1875 w 2131"/>
                <a:gd name="T57" fmla="*/ 2847 h 2964"/>
                <a:gd name="T58" fmla="*/ 1262 w 2131"/>
                <a:gd name="T59" fmla="*/ 2257 h 2964"/>
                <a:gd name="T60" fmla="*/ 2130 w 2131"/>
                <a:gd name="T61" fmla="*/ 1389 h 2964"/>
                <a:gd name="T62" fmla="*/ 1574 w 2131"/>
                <a:gd name="T63" fmla="*/ 1389 h 2964"/>
                <a:gd name="T64" fmla="*/ 1574 w 2131"/>
                <a:gd name="T65" fmla="*/ 787 h 2964"/>
                <a:gd name="T66" fmla="*/ 602 w 2131"/>
                <a:gd name="T67" fmla="*/ 787 h 2964"/>
                <a:gd name="T68" fmla="*/ 602 w 2131"/>
                <a:gd name="T69" fmla="*/ 1389 h 2964"/>
                <a:gd name="T70" fmla="*/ 0 w 2131"/>
                <a:gd name="T71" fmla="*/ 1389 h 2964"/>
                <a:gd name="T72" fmla="*/ 868 w 2131"/>
                <a:gd name="T73" fmla="*/ 2257 h 2964"/>
                <a:gd name="T74" fmla="*/ 1262 w 2131"/>
                <a:gd name="T75" fmla="*/ 225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1" h="2964">
                  <a:moveTo>
                    <a:pt x="1574" y="324"/>
                  </a:moveTo>
                  <a:cubicBezTo>
                    <a:pt x="602" y="324"/>
                    <a:pt x="602" y="324"/>
                    <a:pt x="602" y="324"/>
                  </a:cubicBezTo>
                  <a:cubicBezTo>
                    <a:pt x="602" y="648"/>
                    <a:pt x="602" y="648"/>
                    <a:pt x="602" y="648"/>
                  </a:cubicBezTo>
                  <a:cubicBezTo>
                    <a:pt x="1574" y="648"/>
                    <a:pt x="1574" y="648"/>
                    <a:pt x="1574" y="648"/>
                  </a:cubicBezTo>
                  <a:lnTo>
                    <a:pt x="1574" y="324"/>
                  </a:lnTo>
                  <a:close/>
                  <a:moveTo>
                    <a:pt x="1574" y="0"/>
                  </a:moveTo>
                  <a:cubicBezTo>
                    <a:pt x="602" y="0"/>
                    <a:pt x="602" y="0"/>
                    <a:pt x="602" y="0"/>
                  </a:cubicBezTo>
                  <a:cubicBezTo>
                    <a:pt x="602" y="185"/>
                    <a:pt x="602" y="185"/>
                    <a:pt x="602" y="185"/>
                  </a:cubicBezTo>
                  <a:cubicBezTo>
                    <a:pt x="1574" y="185"/>
                    <a:pt x="1574" y="185"/>
                    <a:pt x="1574" y="185"/>
                  </a:cubicBezTo>
                  <a:lnTo>
                    <a:pt x="1574" y="0"/>
                  </a:lnTo>
                  <a:close/>
                  <a:moveTo>
                    <a:pt x="2084" y="2546"/>
                  </a:moveTo>
                  <a:cubicBezTo>
                    <a:pt x="46" y="2546"/>
                    <a:pt x="46" y="2546"/>
                    <a:pt x="46" y="2546"/>
                  </a:cubicBezTo>
                  <a:cubicBezTo>
                    <a:pt x="23" y="2546"/>
                    <a:pt x="0" y="2569"/>
                    <a:pt x="0" y="2592"/>
                  </a:cubicBezTo>
                  <a:cubicBezTo>
                    <a:pt x="0" y="2916"/>
                    <a:pt x="0" y="2916"/>
                    <a:pt x="0" y="2916"/>
                  </a:cubicBezTo>
                  <a:cubicBezTo>
                    <a:pt x="0" y="2940"/>
                    <a:pt x="23" y="2963"/>
                    <a:pt x="46" y="2963"/>
                  </a:cubicBezTo>
                  <a:cubicBezTo>
                    <a:pt x="2084" y="2963"/>
                    <a:pt x="2084" y="2963"/>
                    <a:pt x="2084" y="2963"/>
                  </a:cubicBezTo>
                  <a:cubicBezTo>
                    <a:pt x="2107" y="2963"/>
                    <a:pt x="2130" y="2940"/>
                    <a:pt x="2130" y="2916"/>
                  </a:cubicBezTo>
                  <a:cubicBezTo>
                    <a:pt x="2130" y="2592"/>
                    <a:pt x="2130" y="2592"/>
                    <a:pt x="2130" y="2592"/>
                  </a:cubicBezTo>
                  <a:cubicBezTo>
                    <a:pt x="2130" y="2569"/>
                    <a:pt x="2107" y="2546"/>
                    <a:pt x="2084" y="2546"/>
                  </a:cubicBezTo>
                  <a:close/>
                  <a:moveTo>
                    <a:pt x="1598" y="2847"/>
                  </a:moveTo>
                  <a:cubicBezTo>
                    <a:pt x="1551" y="2847"/>
                    <a:pt x="1505" y="2801"/>
                    <a:pt x="1505" y="2754"/>
                  </a:cubicBezTo>
                  <a:cubicBezTo>
                    <a:pt x="1505" y="2708"/>
                    <a:pt x="1551" y="2662"/>
                    <a:pt x="1598" y="2662"/>
                  </a:cubicBezTo>
                  <a:cubicBezTo>
                    <a:pt x="1644" y="2662"/>
                    <a:pt x="1690" y="2708"/>
                    <a:pt x="1690" y="2754"/>
                  </a:cubicBezTo>
                  <a:cubicBezTo>
                    <a:pt x="1690" y="2801"/>
                    <a:pt x="1644" y="2847"/>
                    <a:pt x="1598" y="2847"/>
                  </a:cubicBezTo>
                  <a:close/>
                  <a:moveTo>
                    <a:pt x="1875" y="2847"/>
                  </a:moveTo>
                  <a:cubicBezTo>
                    <a:pt x="1829" y="2847"/>
                    <a:pt x="1783" y="2801"/>
                    <a:pt x="1783" y="2754"/>
                  </a:cubicBezTo>
                  <a:cubicBezTo>
                    <a:pt x="1783" y="2708"/>
                    <a:pt x="1829" y="2662"/>
                    <a:pt x="1875" y="2662"/>
                  </a:cubicBezTo>
                  <a:cubicBezTo>
                    <a:pt x="1922" y="2662"/>
                    <a:pt x="1968" y="2708"/>
                    <a:pt x="1968" y="2754"/>
                  </a:cubicBezTo>
                  <a:cubicBezTo>
                    <a:pt x="1968" y="2801"/>
                    <a:pt x="1922" y="2847"/>
                    <a:pt x="1875" y="2847"/>
                  </a:cubicBezTo>
                  <a:close/>
                  <a:moveTo>
                    <a:pt x="1262" y="2257"/>
                  </a:moveTo>
                  <a:cubicBezTo>
                    <a:pt x="2130" y="1389"/>
                    <a:pt x="2130" y="1389"/>
                    <a:pt x="2130" y="1389"/>
                  </a:cubicBezTo>
                  <a:cubicBezTo>
                    <a:pt x="1574" y="1389"/>
                    <a:pt x="1574" y="1389"/>
                    <a:pt x="1574" y="1389"/>
                  </a:cubicBezTo>
                  <a:cubicBezTo>
                    <a:pt x="1574" y="787"/>
                    <a:pt x="1574" y="787"/>
                    <a:pt x="1574" y="787"/>
                  </a:cubicBezTo>
                  <a:cubicBezTo>
                    <a:pt x="602" y="787"/>
                    <a:pt x="602" y="787"/>
                    <a:pt x="602" y="787"/>
                  </a:cubicBezTo>
                  <a:cubicBezTo>
                    <a:pt x="602" y="1389"/>
                    <a:pt x="602" y="1389"/>
                    <a:pt x="602" y="1389"/>
                  </a:cubicBezTo>
                  <a:cubicBezTo>
                    <a:pt x="0" y="1389"/>
                    <a:pt x="0" y="1389"/>
                    <a:pt x="0" y="1389"/>
                  </a:cubicBezTo>
                  <a:cubicBezTo>
                    <a:pt x="868" y="2257"/>
                    <a:pt x="868" y="2257"/>
                    <a:pt x="868" y="2257"/>
                  </a:cubicBezTo>
                  <a:cubicBezTo>
                    <a:pt x="972" y="2361"/>
                    <a:pt x="1157" y="2361"/>
                    <a:pt x="1262" y="2257"/>
                  </a:cubicBezTo>
                  <a:close/>
                </a:path>
              </a:pathLst>
            </a:custGeom>
            <a:solidFill>
              <a:schemeClr val="accent4">
                <a:lumMod val="60000"/>
                <a:lumOff val="4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126">
                <a:defRPr/>
              </a:pPr>
              <a:endParaRPr lang="en-US" sz="1799">
                <a:solidFill>
                  <a:srgbClr val="58595B"/>
                </a:solidFill>
                <a:latin typeface="Calibri"/>
              </a:endParaRPr>
            </a:p>
          </p:txBody>
        </p:sp>
        <p:cxnSp>
          <p:nvCxnSpPr>
            <p:cNvPr id="102" name="Elbow Connector 101"/>
            <p:cNvCxnSpPr>
              <a:cxnSpLocks/>
              <a:endCxn id="96" idx="0"/>
            </p:cNvCxnSpPr>
            <p:nvPr/>
          </p:nvCxnSpPr>
          <p:spPr>
            <a:xfrm>
              <a:off x="9260463" y="4287354"/>
              <a:ext cx="2103469" cy="850364"/>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B4910DE-EC78-49B5-81A5-7E4BC3E3A05D}"/>
              </a:ext>
            </a:extLst>
          </p:cNvPr>
          <p:cNvGrpSpPr/>
          <p:nvPr/>
        </p:nvGrpSpPr>
        <p:grpSpPr>
          <a:xfrm>
            <a:off x="9256108" y="1896191"/>
            <a:ext cx="2413859" cy="1933553"/>
            <a:chOff x="9256108" y="1896191"/>
            <a:chExt cx="2413859" cy="1933553"/>
          </a:xfrm>
        </p:grpSpPr>
        <p:sp>
          <p:nvSpPr>
            <p:cNvPr id="169" name="TextBox 168"/>
            <p:cNvSpPr txBox="1"/>
            <p:nvPr/>
          </p:nvSpPr>
          <p:spPr>
            <a:xfrm>
              <a:off x="10028756" y="2483055"/>
              <a:ext cx="1641211" cy="531223"/>
            </a:xfrm>
            <a:prstGeom prst="rect">
              <a:avLst/>
            </a:prstGeom>
            <a:noFill/>
          </p:spPr>
          <p:txBody>
            <a:bodyPr wrap="square" lIns="0" tIns="0" rIns="0" bIns="0" rtlCol="0">
              <a:noAutofit/>
            </a:bodyPr>
            <a:lstStyle/>
            <a:p>
              <a:pPr algn="ctr" defTabSz="913852">
                <a:lnSpc>
                  <a:spcPct val="90000"/>
                </a:lnSpc>
                <a:defRPr/>
              </a:pPr>
              <a:r>
                <a:rPr lang="en-US" sz="1200" b="1">
                  <a:solidFill>
                    <a:srgbClr val="58595B"/>
                  </a:solidFill>
                  <a:latin typeface="Calibri"/>
                </a:rPr>
                <a:t>Hyperledger Fabric Peers </a:t>
              </a:r>
            </a:p>
            <a:p>
              <a:pPr algn="ctr" defTabSz="913852">
                <a:lnSpc>
                  <a:spcPct val="90000"/>
                </a:lnSpc>
                <a:defRPr/>
              </a:pPr>
              <a:r>
                <a:rPr lang="en-US" sz="1200">
                  <a:solidFill>
                    <a:srgbClr val="58595B"/>
                  </a:solidFill>
                  <a:latin typeface="Calibri"/>
                </a:rPr>
                <a:t>in customer data centers or 3</a:t>
              </a:r>
              <a:r>
                <a:rPr lang="en-US" sz="1200" baseline="30000">
                  <a:solidFill>
                    <a:srgbClr val="58595B"/>
                  </a:solidFill>
                  <a:latin typeface="Calibri"/>
                </a:rPr>
                <a:t>rd</a:t>
              </a:r>
              <a:r>
                <a:rPr lang="en-US" sz="1200">
                  <a:solidFill>
                    <a:srgbClr val="58595B"/>
                  </a:solidFill>
                  <a:latin typeface="Calibri"/>
                </a:rPr>
                <a:t> party clouds</a:t>
              </a:r>
            </a:p>
          </p:txBody>
        </p:sp>
        <p:sp>
          <p:nvSpPr>
            <p:cNvPr id="184" name="Freeform 183"/>
            <p:cNvSpPr>
              <a:spLocks noChangeAspect="1" noChangeArrowheads="1"/>
            </p:cNvSpPr>
            <p:nvPr/>
          </p:nvSpPr>
          <p:spPr bwMode="auto">
            <a:xfrm>
              <a:off x="10084361" y="1896191"/>
              <a:ext cx="493839" cy="526774"/>
            </a:xfrm>
            <a:custGeom>
              <a:avLst/>
              <a:gdLst>
                <a:gd name="connsiteX0" fmla="*/ 1194394 w 1705312"/>
                <a:gd name="connsiteY0" fmla="*/ 1591277 h 1819040"/>
                <a:gd name="connsiteX1" fmla="*/ 1194394 w 1705312"/>
                <a:gd name="connsiteY1" fmla="*/ 1733706 h 1819040"/>
                <a:gd name="connsiteX2" fmla="*/ 1336247 w 1705312"/>
                <a:gd name="connsiteY2" fmla="*/ 1733706 h 1819040"/>
                <a:gd name="connsiteX3" fmla="*/ 1336247 w 1705312"/>
                <a:gd name="connsiteY3" fmla="*/ 1591277 h 1819040"/>
                <a:gd name="connsiteX4" fmla="*/ 1385374 w 1705312"/>
                <a:gd name="connsiteY4" fmla="*/ 1364741 h 1819040"/>
                <a:gd name="connsiteX5" fmla="*/ 1385374 w 1705312"/>
                <a:gd name="connsiteY5" fmla="*/ 1449461 h 1819040"/>
                <a:gd name="connsiteX6" fmla="*/ 1506349 w 1705312"/>
                <a:gd name="connsiteY6" fmla="*/ 1449461 h 1819040"/>
                <a:gd name="connsiteX7" fmla="*/ 1506349 w 1705312"/>
                <a:gd name="connsiteY7" fmla="*/ 1364741 h 1819040"/>
                <a:gd name="connsiteX8" fmla="*/ 1201149 w 1705312"/>
                <a:gd name="connsiteY8" fmla="*/ 1364741 h 1819040"/>
                <a:gd name="connsiteX9" fmla="*/ 1201149 w 1705312"/>
                <a:gd name="connsiteY9" fmla="*/ 1449461 h 1819040"/>
                <a:gd name="connsiteX10" fmla="*/ 1329492 w 1705312"/>
                <a:gd name="connsiteY10" fmla="*/ 1449461 h 1819040"/>
                <a:gd name="connsiteX11" fmla="*/ 1329492 w 1705312"/>
                <a:gd name="connsiteY11" fmla="*/ 1364741 h 1819040"/>
                <a:gd name="connsiteX12" fmla="*/ 1080174 w 1705312"/>
                <a:gd name="connsiteY12" fmla="*/ 1364741 h 1819040"/>
                <a:gd name="connsiteX13" fmla="*/ 1080174 w 1705312"/>
                <a:gd name="connsiteY13" fmla="*/ 1449461 h 1819040"/>
                <a:gd name="connsiteX14" fmla="*/ 1144039 w 1705312"/>
                <a:gd name="connsiteY14" fmla="*/ 1449461 h 1819040"/>
                <a:gd name="connsiteX15" fmla="*/ 1144039 w 1705312"/>
                <a:gd name="connsiteY15" fmla="*/ 1364741 h 1819040"/>
                <a:gd name="connsiteX16" fmla="*/ 703741 w 1705312"/>
                <a:gd name="connsiteY16" fmla="*/ 1364741 h 1819040"/>
                <a:gd name="connsiteX17" fmla="*/ 703741 w 1705312"/>
                <a:gd name="connsiteY17" fmla="*/ 1591277 h 1819040"/>
                <a:gd name="connsiteX18" fmla="*/ 881211 w 1705312"/>
                <a:gd name="connsiteY18" fmla="*/ 1591277 h 1819040"/>
                <a:gd name="connsiteX19" fmla="*/ 881211 w 1705312"/>
                <a:gd name="connsiteY19" fmla="*/ 1364741 h 1819040"/>
                <a:gd name="connsiteX20" fmla="*/ 461791 w 1705312"/>
                <a:gd name="connsiteY20" fmla="*/ 1364741 h 1819040"/>
                <a:gd name="connsiteX21" fmla="*/ 461791 w 1705312"/>
                <a:gd name="connsiteY21" fmla="*/ 1591277 h 1819040"/>
                <a:gd name="connsiteX22" fmla="*/ 646631 w 1705312"/>
                <a:gd name="connsiteY22" fmla="*/ 1591277 h 1819040"/>
                <a:gd name="connsiteX23" fmla="*/ 646631 w 1705312"/>
                <a:gd name="connsiteY23" fmla="*/ 1364741 h 1819040"/>
                <a:gd name="connsiteX24" fmla="*/ 227211 w 1705312"/>
                <a:gd name="connsiteY24" fmla="*/ 1364741 h 1819040"/>
                <a:gd name="connsiteX25" fmla="*/ 227211 w 1705312"/>
                <a:gd name="connsiteY25" fmla="*/ 1591277 h 1819040"/>
                <a:gd name="connsiteX26" fmla="*/ 404682 w 1705312"/>
                <a:gd name="connsiteY26" fmla="*/ 1591277 h 1819040"/>
                <a:gd name="connsiteX27" fmla="*/ 404682 w 1705312"/>
                <a:gd name="connsiteY27" fmla="*/ 1364741 h 1819040"/>
                <a:gd name="connsiteX28" fmla="*/ 1385374 w 1705312"/>
                <a:gd name="connsiteY28" fmla="*/ 1222312 h 1819040"/>
                <a:gd name="connsiteX29" fmla="*/ 1385374 w 1705312"/>
                <a:gd name="connsiteY29" fmla="*/ 1307646 h 1819040"/>
                <a:gd name="connsiteX30" fmla="*/ 1506349 w 1705312"/>
                <a:gd name="connsiteY30" fmla="*/ 1307646 h 1819040"/>
                <a:gd name="connsiteX31" fmla="*/ 1506349 w 1705312"/>
                <a:gd name="connsiteY31" fmla="*/ 1222312 h 1819040"/>
                <a:gd name="connsiteX32" fmla="*/ 1201149 w 1705312"/>
                <a:gd name="connsiteY32" fmla="*/ 1222312 h 1819040"/>
                <a:gd name="connsiteX33" fmla="*/ 1201149 w 1705312"/>
                <a:gd name="connsiteY33" fmla="*/ 1307646 h 1819040"/>
                <a:gd name="connsiteX34" fmla="*/ 1329492 w 1705312"/>
                <a:gd name="connsiteY34" fmla="*/ 1307646 h 1819040"/>
                <a:gd name="connsiteX35" fmla="*/ 1329492 w 1705312"/>
                <a:gd name="connsiteY35" fmla="*/ 1222312 h 1819040"/>
                <a:gd name="connsiteX36" fmla="*/ 1080174 w 1705312"/>
                <a:gd name="connsiteY36" fmla="*/ 1222312 h 1819040"/>
                <a:gd name="connsiteX37" fmla="*/ 1080174 w 1705312"/>
                <a:gd name="connsiteY37" fmla="*/ 1307646 h 1819040"/>
                <a:gd name="connsiteX38" fmla="*/ 1144039 w 1705312"/>
                <a:gd name="connsiteY38" fmla="*/ 1307646 h 1819040"/>
                <a:gd name="connsiteX39" fmla="*/ 1144039 w 1705312"/>
                <a:gd name="connsiteY39" fmla="*/ 1222312 h 1819040"/>
                <a:gd name="connsiteX40" fmla="*/ 1385374 w 1705312"/>
                <a:gd name="connsiteY40" fmla="*/ 1080496 h 1819040"/>
                <a:gd name="connsiteX41" fmla="*/ 1385374 w 1705312"/>
                <a:gd name="connsiteY41" fmla="*/ 1165831 h 1819040"/>
                <a:gd name="connsiteX42" fmla="*/ 1506349 w 1705312"/>
                <a:gd name="connsiteY42" fmla="*/ 1165831 h 1819040"/>
                <a:gd name="connsiteX43" fmla="*/ 1506349 w 1705312"/>
                <a:gd name="connsiteY43" fmla="*/ 1080496 h 1819040"/>
                <a:gd name="connsiteX44" fmla="*/ 1201149 w 1705312"/>
                <a:gd name="connsiteY44" fmla="*/ 1080496 h 1819040"/>
                <a:gd name="connsiteX45" fmla="*/ 1201149 w 1705312"/>
                <a:gd name="connsiteY45" fmla="*/ 1165831 h 1819040"/>
                <a:gd name="connsiteX46" fmla="*/ 1329492 w 1705312"/>
                <a:gd name="connsiteY46" fmla="*/ 1165831 h 1819040"/>
                <a:gd name="connsiteX47" fmla="*/ 1329492 w 1705312"/>
                <a:gd name="connsiteY47" fmla="*/ 1080496 h 1819040"/>
                <a:gd name="connsiteX48" fmla="*/ 1080174 w 1705312"/>
                <a:gd name="connsiteY48" fmla="*/ 1080496 h 1819040"/>
                <a:gd name="connsiteX49" fmla="*/ 1080174 w 1705312"/>
                <a:gd name="connsiteY49" fmla="*/ 1165831 h 1819040"/>
                <a:gd name="connsiteX50" fmla="*/ 1144039 w 1705312"/>
                <a:gd name="connsiteY50" fmla="*/ 1165831 h 1819040"/>
                <a:gd name="connsiteX51" fmla="*/ 1144039 w 1705312"/>
                <a:gd name="connsiteY51" fmla="*/ 1080496 h 1819040"/>
                <a:gd name="connsiteX52" fmla="*/ 703741 w 1705312"/>
                <a:gd name="connsiteY52" fmla="*/ 1080496 h 1819040"/>
                <a:gd name="connsiteX53" fmla="*/ 703741 w 1705312"/>
                <a:gd name="connsiteY53" fmla="*/ 1307646 h 1819040"/>
                <a:gd name="connsiteX54" fmla="*/ 881211 w 1705312"/>
                <a:gd name="connsiteY54" fmla="*/ 1307646 h 1819040"/>
                <a:gd name="connsiteX55" fmla="*/ 881211 w 1705312"/>
                <a:gd name="connsiteY55" fmla="*/ 1080496 h 1819040"/>
                <a:gd name="connsiteX56" fmla="*/ 461791 w 1705312"/>
                <a:gd name="connsiteY56" fmla="*/ 1080496 h 1819040"/>
                <a:gd name="connsiteX57" fmla="*/ 461791 w 1705312"/>
                <a:gd name="connsiteY57" fmla="*/ 1307646 h 1819040"/>
                <a:gd name="connsiteX58" fmla="*/ 646631 w 1705312"/>
                <a:gd name="connsiteY58" fmla="*/ 1307646 h 1819040"/>
                <a:gd name="connsiteX59" fmla="*/ 646631 w 1705312"/>
                <a:gd name="connsiteY59" fmla="*/ 1080496 h 1819040"/>
                <a:gd name="connsiteX60" fmla="*/ 227211 w 1705312"/>
                <a:gd name="connsiteY60" fmla="*/ 1080496 h 1819040"/>
                <a:gd name="connsiteX61" fmla="*/ 227211 w 1705312"/>
                <a:gd name="connsiteY61" fmla="*/ 1307646 h 1819040"/>
                <a:gd name="connsiteX62" fmla="*/ 404682 w 1705312"/>
                <a:gd name="connsiteY62" fmla="*/ 1307646 h 1819040"/>
                <a:gd name="connsiteX63" fmla="*/ 404682 w 1705312"/>
                <a:gd name="connsiteY63" fmla="*/ 1080496 h 1819040"/>
                <a:gd name="connsiteX64" fmla="*/ 1385374 w 1705312"/>
                <a:gd name="connsiteY64" fmla="*/ 938067 h 1819040"/>
                <a:gd name="connsiteX65" fmla="*/ 1385374 w 1705312"/>
                <a:gd name="connsiteY65" fmla="*/ 1023402 h 1819040"/>
                <a:gd name="connsiteX66" fmla="*/ 1506349 w 1705312"/>
                <a:gd name="connsiteY66" fmla="*/ 1023402 h 1819040"/>
                <a:gd name="connsiteX67" fmla="*/ 1506349 w 1705312"/>
                <a:gd name="connsiteY67" fmla="*/ 938067 h 1819040"/>
                <a:gd name="connsiteX68" fmla="*/ 1201149 w 1705312"/>
                <a:gd name="connsiteY68" fmla="*/ 938067 h 1819040"/>
                <a:gd name="connsiteX69" fmla="*/ 1201149 w 1705312"/>
                <a:gd name="connsiteY69" fmla="*/ 1023402 h 1819040"/>
                <a:gd name="connsiteX70" fmla="*/ 1329492 w 1705312"/>
                <a:gd name="connsiteY70" fmla="*/ 1023402 h 1819040"/>
                <a:gd name="connsiteX71" fmla="*/ 1329492 w 1705312"/>
                <a:gd name="connsiteY71" fmla="*/ 938067 h 1819040"/>
                <a:gd name="connsiteX72" fmla="*/ 1080174 w 1705312"/>
                <a:gd name="connsiteY72" fmla="*/ 938067 h 1819040"/>
                <a:gd name="connsiteX73" fmla="*/ 1080174 w 1705312"/>
                <a:gd name="connsiteY73" fmla="*/ 1023402 h 1819040"/>
                <a:gd name="connsiteX74" fmla="*/ 1144039 w 1705312"/>
                <a:gd name="connsiteY74" fmla="*/ 1023402 h 1819040"/>
                <a:gd name="connsiteX75" fmla="*/ 1144039 w 1705312"/>
                <a:gd name="connsiteY75" fmla="*/ 938067 h 1819040"/>
                <a:gd name="connsiteX76" fmla="*/ 1385374 w 1705312"/>
                <a:gd name="connsiteY76" fmla="*/ 796252 h 1819040"/>
                <a:gd name="connsiteX77" fmla="*/ 1385374 w 1705312"/>
                <a:gd name="connsiteY77" fmla="*/ 881587 h 1819040"/>
                <a:gd name="connsiteX78" fmla="*/ 1506349 w 1705312"/>
                <a:gd name="connsiteY78" fmla="*/ 881587 h 1819040"/>
                <a:gd name="connsiteX79" fmla="*/ 1506349 w 1705312"/>
                <a:gd name="connsiteY79" fmla="*/ 796252 h 1819040"/>
                <a:gd name="connsiteX80" fmla="*/ 1201149 w 1705312"/>
                <a:gd name="connsiteY80" fmla="*/ 796252 h 1819040"/>
                <a:gd name="connsiteX81" fmla="*/ 1201149 w 1705312"/>
                <a:gd name="connsiteY81" fmla="*/ 881587 h 1819040"/>
                <a:gd name="connsiteX82" fmla="*/ 1329492 w 1705312"/>
                <a:gd name="connsiteY82" fmla="*/ 881587 h 1819040"/>
                <a:gd name="connsiteX83" fmla="*/ 1329492 w 1705312"/>
                <a:gd name="connsiteY83" fmla="*/ 796252 h 1819040"/>
                <a:gd name="connsiteX84" fmla="*/ 1080174 w 1705312"/>
                <a:gd name="connsiteY84" fmla="*/ 796252 h 1819040"/>
                <a:gd name="connsiteX85" fmla="*/ 1080174 w 1705312"/>
                <a:gd name="connsiteY85" fmla="*/ 881587 h 1819040"/>
                <a:gd name="connsiteX86" fmla="*/ 1144039 w 1705312"/>
                <a:gd name="connsiteY86" fmla="*/ 881587 h 1819040"/>
                <a:gd name="connsiteX87" fmla="*/ 1144039 w 1705312"/>
                <a:gd name="connsiteY87" fmla="*/ 796252 h 1819040"/>
                <a:gd name="connsiteX88" fmla="*/ 703741 w 1705312"/>
                <a:gd name="connsiteY88" fmla="*/ 796252 h 1819040"/>
                <a:gd name="connsiteX89" fmla="*/ 703741 w 1705312"/>
                <a:gd name="connsiteY89" fmla="*/ 1023402 h 1819040"/>
                <a:gd name="connsiteX90" fmla="*/ 881211 w 1705312"/>
                <a:gd name="connsiteY90" fmla="*/ 1023402 h 1819040"/>
                <a:gd name="connsiteX91" fmla="*/ 881211 w 1705312"/>
                <a:gd name="connsiteY91" fmla="*/ 796252 h 1819040"/>
                <a:gd name="connsiteX92" fmla="*/ 461791 w 1705312"/>
                <a:gd name="connsiteY92" fmla="*/ 796252 h 1819040"/>
                <a:gd name="connsiteX93" fmla="*/ 461791 w 1705312"/>
                <a:gd name="connsiteY93" fmla="*/ 1023402 h 1819040"/>
                <a:gd name="connsiteX94" fmla="*/ 646631 w 1705312"/>
                <a:gd name="connsiteY94" fmla="*/ 1023402 h 1819040"/>
                <a:gd name="connsiteX95" fmla="*/ 646631 w 1705312"/>
                <a:gd name="connsiteY95" fmla="*/ 796252 h 1819040"/>
                <a:gd name="connsiteX96" fmla="*/ 227211 w 1705312"/>
                <a:gd name="connsiteY96" fmla="*/ 796252 h 1819040"/>
                <a:gd name="connsiteX97" fmla="*/ 227211 w 1705312"/>
                <a:gd name="connsiteY97" fmla="*/ 1023402 h 1819040"/>
                <a:gd name="connsiteX98" fmla="*/ 404682 w 1705312"/>
                <a:gd name="connsiteY98" fmla="*/ 1023402 h 1819040"/>
                <a:gd name="connsiteX99" fmla="*/ 404682 w 1705312"/>
                <a:gd name="connsiteY99" fmla="*/ 796252 h 1819040"/>
                <a:gd name="connsiteX100" fmla="*/ 1385374 w 1705312"/>
                <a:gd name="connsiteY100" fmla="*/ 653823 h 1819040"/>
                <a:gd name="connsiteX101" fmla="*/ 1385374 w 1705312"/>
                <a:gd name="connsiteY101" fmla="*/ 739158 h 1819040"/>
                <a:gd name="connsiteX102" fmla="*/ 1506349 w 1705312"/>
                <a:gd name="connsiteY102" fmla="*/ 739158 h 1819040"/>
                <a:gd name="connsiteX103" fmla="*/ 1506349 w 1705312"/>
                <a:gd name="connsiteY103" fmla="*/ 653823 h 1819040"/>
                <a:gd name="connsiteX104" fmla="*/ 1201149 w 1705312"/>
                <a:gd name="connsiteY104" fmla="*/ 653823 h 1819040"/>
                <a:gd name="connsiteX105" fmla="*/ 1201149 w 1705312"/>
                <a:gd name="connsiteY105" fmla="*/ 739158 h 1819040"/>
                <a:gd name="connsiteX106" fmla="*/ 1329492 w 1705312"/>
                <a:gd name="connsiteY106" fmla="*/ 739158 h 1819040"/>
                <a:gd name="connsiteX107" fmla="*/ 1329492 w 1705312"/>
                <a:gd name="connsiteY107" fmla="*/ 653823 h 1819040"/>
                <a:gd name="connsiteX108" fmla="*/ 1080174 w 1705312"/>
                <a:gd name="connsiteY108" fmla="*/ 653823 h 1819040"/>
                <a:gd name="connsiteX109" fmla="*/ 1080174 w 1705312"/>
                <a:gd name="connsiteY109" fmla="*/ 739158 h 1819040"/>
                <a:gd name="connsiteX110" fmla="*/ 1144039 w 1705312"/>
                <a:gd name="connsiteY110" fmla="*/ 739158 h 1819040"/>
                <a:gd name="connsiteX111" fmla="*/ 1144039 w 1705312"/>
                <a:gd name="connsiteY111" fmla="*/ 653823 h 1819040"/>
                <a:gd name="connsiteX112" fmla="*/ 1385374 w 1705312"/>
                <a:gd name="connsiteY112" fmla="*/ 511394 h 1819040"/>
                <a:gd name="connsiteX113" fmla="*/ 1385374 w 1705312"/>
                <a:gd name="connsiteY113" fmla="*/ 596729 h 1819040"/>
                <a:gd name="connsiteX114" fmla="*/ 1506349 w 1705312"/>
                <a:gd name="connsiteY114" fmla="*/ 596729 h 1819040"/>
                <a:gd name="connsiteX115" fmla="*/ 1506349 w 1705312"/>
                <a:gd name="connsiteY115" fmla="*/ 511394 h 1819040"/>
                <a:gd name="connsiteX116" fmla="*/ 1201149 w 1705312"/>
                <a:gd name="connsiteY116" fmla="*/ 511394 h 1819040"/>
                <a:gd name="connsiteX117" fmla="*/ 1201149 w 1705312"/>
                <a:gd name="connsiteY117" fmla="*/ 596729 h 1819040"/>
                <a:gd name="connsiteX118" fmla="*/ 1329492 w 1705312"/>
                <a:gd name="connsiteY118" fmla="*/ 596729 h 1819040"/>
                <a:gd name="connsiteX119" fmla="*/ 1329492 w 1705312"/>
                <a:gd name="connsiteY119" fmla="*/ 511394 h 1819040"/>
                <a:gd name="connsiteX120" fmla="*/ 1023678 w 1705312"/>
                <a:gd name="connsiteY120" fmla="*/ 511394 h 1819040"/>
                <a:gd name="connsiteX121" fmla="*/ 1023678 w 1705312"/>
                <a:gd name="connsiteY121" fmla="*/ 596729 h 1819040"/>
                <a:gd name="connsiteX122" fmla="*/ 1144039 w 1705312"/>
                <a:gd name="connsiteY122" fmla="*/ 596729 h 1819040"/>
                <a:gd name="connsiteX123" fmla="*/ 1144039 w 1705312"/>
                <a:gd name="connsiteY123" fmla="*/ 511394 h 1819040"/>
                <a:gd name="connsiteX124" fmla="*/ 1385374 w 1705312"/>
                <a:gd name="connsiteY124" fmla="*/ 369579 h 1819040"/>
                <a:gd name="connsiteX125" fmla="*/ 1385374 w 1705312"/>
                <a:gd name="connsiteY125" fmla="*/ 454914 h 1819040"/>
                <a:gd name="connsiteX126" fmla="*/ 1506349 w 1705312"/>
                <a:gd name="connsiteY126" fmla="*/ 454914 h 1819040"/>
                <a:gd name="connsiteX127" fmla="*/ 1506349 w 1705312"/>
                <a:gd name="connsiteY127" fmla="*/ 369579 h 1819040"/>
                <a:gd name="connsiteX128" fmla="*/ 1201149 w 1705312"/>
                <a:gd name="connsiteY128" fmla="*/ 369579 h 1819040"/>
                <a:gd name="connsiteX129" fmla="*/ 1201149 w 1705312"/>
                <a:gd name="connsiteY129" fmla="*/ 454914 h 1819040"/>
                <a:gd name="connsiteX130" fmla="*/ 1329492 w 1705312"/>
                <a:gd name="connsiteY130" fmla="*/ 454914 h 1819040"/>
                <a:gd name="connsiteX131" fmla="*/ 1329492 w 1705312"/>
                <a:gd name="connsiteY131" fmla="*/ 369579 h 1819040"/>
                <a:gd name="connsiteX132" fmla="*/ 1023678 w 1705312"/>
                <a:gd name="connsiteY132" fmla="*/ 369579 h 1819040"/>
                <a:gd name="connsiteX133" fmla="*/ 1023678 w 1705312"/>
                <a:gd name="connsiteY133" fmla="*/ 454914 h 1819040"/>
                <a:gd name="connsiteX134" fmla="*/ 1144039 w 1705312"/>
                <a:gd name="connsiteY134" fmla="*/ 454914 h 1819040"/>
                <a:gd name="connsiteX135" fmla="*/ 1144039 w 1705312"/>
                <a:gd name="connsiteY135" fmla="*/ 369579 h 1819040"/>
                <a:gd name="connsiteX136" fmla="*/ 1619954 w 1705312"/>
                <a:gd name="connsiteY136" fmla="*/ 0 h 1819040"/>
                <a:gd name="connsiteX137" fmla="*/ 1619954 w 1705312"/>
                <a:gd name="connsiteY137" fmla="*/ 1733706 h 1819040"/>
                <a:gd name="connsiteX138" fmla="*/ 1705312 w 1705312"/>
                <a:gd name="connsiteY138" fmla="*/ 1733706 h 1819040"/>
                <a:gd name="connsiteX139" fmla="*/ 1705312 w 1705312"/>
                <a:gd name="connsiteY139" fmla="*/ 1819040 h 1819040"/>
                <a:gd name="connsiteX140" fmla="*/ 0 w 1705312"/>
                <a:gd name="connsiteY140" fmla="*/ 1819040 h 1819040"/>
                <a:gd name="connsiteX141" fmla="*/ 0 w 1705312"/>
                <a:gd name="connsiteY141" fmla="*/ 1733706 h 1819040"/>
                <a:gd name="connsiteX142" fmla="*/ 113606 w 1705312"/>
                <a:gd name="connsiteY142" fmla="*/ 1733706 h 1819040"/>
                <a:gd name="connsiteX143" fmla="*/ 113606 w 1705312"/>
                <a:gd name="connsiteY143" fmla="*/ 682064 h 1819040"/>
                <a:gd name="connsiteX144" fmla="*/ 994816 w 1705312"/>
                <a:gd name="connsiteY144" fmla="*/ 682064 h 1819040"/>
                <a:gd name="connsiteX145" fmla="*/ 994816 w 1705312"/>
                <a:gd name="connsiteY145" fmla="*/ 1591277 h 1819040"/>
                <a:gd name="connsiteX146" fmla="*/ 1023678 w 1705312"/>
                <a:gd name="connsiteY146" fmla="*/ 1591277 h 1819040"/>
                <a:gd name="connsiteX147" fmla="*/ 1023678 w 1705312"/>
                <a:gd name="connsiteY147" fmla="*/ 653823 h 1819040"/>
                <a:gd name="connsiteX148" fmla="*/ 909459 w 1705312"/>
                <a:gd name="connsiteY148" fmla="*/ 653823 h 1819040"/>
                <a:gd name="connsiteX149" fmla="*/ 909459 w 1705312"/>
                <a:gd name="connsiteY149" fmla="*/ 312485 h 18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05312" h="1819040">
                  <a:moveTo>
                    <a:pt x="1194394" y="1591277"/>
                  </a:moveTo>
                  <a:lnTo>
                    <a:pt x="1194394" y="1733706"/>
                  </a:lnTo>
                  <a:lnTo>
                    <a:pt x="1336247" y="1733706"/>
                  </a:lnTo>
                  <a:lnTo>
                    <a:pt x="1336247" y="1591277"/>
                  </a:lnTo>
                  <a:close/>
                  <a:moveTo>
                    <a:pt x="1385374" y="1364741"/>
                  </a:moveTo>
                  <a:lnTo>
                    <a:pt x="1385374" y="1449461"/>
                  </a:lnTo>
                  <a:lnTo>
                    <a:pt x="1506349" y="1449461"/>
                  </a:lnTo>
                  <a:lnTo>
                    <a:pt x="1506349" y="1364741"/>
                  </a:lnTo>
                  <a:close/>
                  <a:moveTo>
                    <a:pt x="1201149" y="1364741"/>
                  </a:moveTo>
                  <a:lnTo>
                    <a:pt x="1201149" y="1449461"/>
                  </a:lnTo>
                  <a:lnTo>
                    <a:pt x="1329492" y="1449461"/>
                  </a:lnTo>
                  <a:lnTo>
                    <a:pt x="1329492" y="1364741"/>
                  </a:lnTo>
                  <a:close/>
                  <a:moveTo>
                    <a:pt x="1080174" y="1364741"/>
                  </a:moveTo>
                  <a:lnTo>
                    <a:pt x="1080174" y="1449461"/>
                  </a:lnTo>
                  <a:lnTo>
                    <a:pt x="1144039" y="1449461"/>
                  </a:lnTo>
                  <a:lnTo>
                    <a:pt x="1144039" y="1364741"/>
                  </a:lnTo>
                  <a:close/>
                  <a:moveTo>
                    <a:pt x="703741" y="1364741"/>
                  </a:moveTo>
                  <a:lnTo>
                    <a:pt x="703741" y="1591277"/>
                  </a:lnTo>
                  <a:lnTo>
                    <a:pt x="881211" y="1591277"/>
                  </a:lnTo>
                  <a:lnTo>
                    <a:pt x="881211" y="1364741"/>
                  </a:lnTo>
                  <a:close/>
                  <a:moveTo>
                    <a:pt x="461791" y="1364741"/>
                  </a:moveTo>
                  <a:lnTo>
                    <a:pt x="461791" y="1591277"/>
                  </a:lnTo>
                  <a:lnTo>
                    <a:pt x="646631" y="1591277"/>
                  </a:lnTo>
                  <a:lnTo>
                    <a:pt x="646631" y="1364741"/>
                  </a:lnTo>
                  <a:close/>
                  <a:moveTo>
                    <a:pt x="227211" y="1364741"/>
                  </a:moveTo>
                  <a:lnTo>
                    <a:pt x="227211" y="1591277"/>
                  </a:lnTo>
                  <a:lnTo>
                    <a:pt x="404682" y="1591277"/>
                  </a:lnTo>
                  <a:lnTo>
                    <a:pt x="404682" y="1364741"/>
                  </a:lnTo>
                  <a:close/>
                  <a:moveTo>
                    <a:pt x="1385374" y="1222312"/>
                  </a:moveTo>
                  <a:lnTo>
                    <a:pt x="1385374" y="1307646"/>
                  </a:lnTo>
                  <a:lnTo>
                    <a:pt x="1506349" y="1307646"/>
                  </a:lnTo>
                  <a:lnTo>
                    <a:pt x="1506349" y="1222312"/>
                  </a:lnTo>
                  <a:close/>
                  <a:moveTo>
                    <a:pt x="1201149" y="1222312"/>
                  </a:moveTo>
                  <a:lnTo>
                    <a:pt x="1201149" y="1307646"/>
                  </a:lnTo>
                  <a:lnTo>
                    <a:pt x="1329492" y="1307646"/>
                  </a:lnTo>
                  <a:lnTo>
                    <a:pt x="1329492" y="1222312"/>
                  </a:lnTo>
                  <a:close/>
                  <a:moveTo>
                    <a:pt x="1080174" y="1222312"/>
                  </a:moveTo>
                  <a:lnTo>
                    <a:pt x="1080174" y="1307646"/>
                  </a:lnTo>
                  <a:lnTo>
                    <a:pt x="1144039" y="1307646"/>
                  </a:lnTo>
                  <a:lnTo>
                    <a:pt x="1144039" y="1222312"/>
                  </a:lnTo>
                  <a:close/>
                  <a:moveTo>
                    <a:pt x="1385374" y="1080496"/>
                  </a:moveTo>
                  <a:lnTo>
                    <a:pt x="1385374" y="1165831"/>
                  </a:lnTo>
                  <a:lnTo>
                    <a:pt x="1506349" y="1165831"/>
                  </a:lnTo>
                  <a:lnTo>
                    <a:pt x="1506349" y="1080496"/>
                  </a:lnTo>
                  <a:close/>
                  <a:moveTo>
                    <a:pt x="1201149" y="1080496"/>
                  </a:moveTo>
                  <a:lnTo>
                    <a:pt x="1201149" y="1165831"/>
                  </a:lnTo>
                  <a:lnTo>
                    <a:pt x="1329492" y="1165831"/>
                  </a:lnTo>
                  <a:lnTo>
                    <a:pt x="1329492" y="1080496"/>
                  </a:lnTo>
                  <a:close/>
                  <a:moveTo>
                    <a:pt x="1080174" y="1080496"/>
                  </a:moveTo>
                  <a:lnTo>
                    <a:pt x="1080174" y="1165831"/>
                  </a:lnTo>
                  <a:lnTo>
                    <a:pt x="1144039" y="1165831"/>
                  </a:lnTo>
                  <a:lnTo>
                    <a:pt x="1144039" y="1080496"/>
                  </a:lnTo>
                  <a:close/>
                  <a:moveTo>
                    <a:pt x="703741" y="1080496"/>
                  </a:moveTo>
                  <a:lnTo>
                    <a:pt x="703741" y="1307646"/>
                  </a:lnTo>
                  <a:lnTo>
                    <a:pt x="881211" y="1307646"/>
                  </a:lnTo>
                  <a:lnTo>
                    <a:pt x="881211" y="1080496"/>
                  </a:lnTo>
                  <a:close/>
                  <a:moveTo>
                    <a:pt x="461791" y="1080496"/>
                  </a:moveTo>
                  <a:lnTo>
                    <a:pt x="461791" y="1307646"/>
                  </a:lnTo>
                  <a:lnTo>
                    <a:pt x="646631" y="1307646"/>
                  </a:lnTo>
                  <a:lnTo>
                    <a:pt x="646631" y="1080496"/>
                  </a:lnTo>
                  <a:close/>
                  <a:moveTo>
                    <a:pt x="227211" y="1080496"/>
                  </a:moveTo>
                  <a:lnTo>
                    <a:pt x="227211" y="1307646"/>
                  </a:lnTo>
                  <a:lnTo>
                    <a:pt x="404682" y="1307646"/>
                  </a:lnTo>
                  <a:lnTo>
                    <a:pt x="404682" y="1080496"/>
                  </a:lnTo>
                  <a:close/>
                  <a:moveTo>
                    <a:pt x="1385374" y="938067"/>
                  </a:moveTo>
                  <a:lnTo>
                    <a:pt x="1385374" y="1023402"/>
                  </a:lnTo>
                  <a:lnTo>
                    <a:pt x="1506349" y="1023402"/>
                  </a:lnTo>
                  <a:lnTo>
                    <a:pt x="1506349" y="938067"/>
                  </a:lnTo>
                  <a:close/>
                  <a:moveTo>
                    <a:pt x="1201149" y="938067"/>
                  </a:moveTo>
                  <a:lnTo>
                    <a:pt x="1201149" y="1023402"/>
                  </a:lnTo>
                  <a:lnTo>
                    <a:pt x="1329492" y="1023402"/>
                  </a:lnTo>
                  <a:lnTo>
                    <a:pt x="1329492" y="938067"/>
                  </a:lnTo>
                  <a:close/>
                  <a:moveTo>
                    <a:pt x="1080174" y="938067"/>
                  </a:moveTo>
                  <a:lnTo>
                    <a:pt x="1080174" y="1023402"/>
                  </a:lnTo>
                  <a:lnTo>
                    <a:pt x="1144039" y="1023402"/>
                  </a:lnTo>
                  <a:lnTo>
                    <a:pt x="1144039" y="938067"/>
                  </a:lnTo>
                  <a:close/>
                  <a:moveTo>
                    <a:pt x="1385374" y="796252"/>
                  </a:moveTo>
                  <a:lnTo>
                    <a:pt x="1385374" y="881587"/>
                  </a:lnTo>
                  <a:lnTo>
                    <a:pt x="1506349" y="881587"/>
                  </a:lnTo>
                  <a:lnTo>
                    <a:pt x="1506349" y="796252"/>
                  </a:lnTo>
                  <a:close/>
                  <a:moveTo>
                    <a:pt x="1201149" y="796252"/>
                  </a:moveTo>
                  <a:lnTo>
                    <a:pt x="1201149" y="881587"/>
                  </a:lnTo>
                  <a:lnTo>
                    <a:pt x="1329492" y="881587"/>
                  </a:lnTo>
                  <a:lnTo>
                    <a:pt x="1329492" y="796252"/>
                  </a:lnTo>
                  <a:close/>
                  <a:moveTo>
                    <a:pt x="1080174" y="796252"/>
                  </a:moveTo>
                  <a:lnTo>
                    <a:pt x="1080174" y="881587"/>
                  </a:lnTo>
                  <a:lnTo>
                    <a:pt x="1144039" y="881587"/>
                  </a:lnTo>
                  <a:lnTo>
                    <a:pt x="1144039" y="796252"/>
                  </a:lnTo>
                  <a:close/>
                  <a:moveTo>
                    <a:pt x="703741" y="796252"/>
                  </a:moveTo>
                  <a:lnTo>
                    <a:pt x="703741" y="1023402"/>
                  </a:lnTo>
                  <a:lnTo>
                    <a:pt x="881211" y="1023402"/>
                  </a:lnTo>
                  <a:lnTo>
                    <a:pt x="881211" y="796252"/>
                  </a:lnTo>
                  <a:close/>
                  <a:moveTo>
                    <a:pt x="461791" y="796252"/>
                  </a:moveTo>
                  <a:lnTo>
                    <a:pt x="461791" y="1023402"/>
                  </a:lnTo>
                  <a:lnTo>
                    <a:pt x="646631" y="1023402"/>
                  </a:lnTo>
                  <a:lnTo>
                    <a:pt x="646631" y="796252"/>
                  </a:lnTo>
                  <a:close/>
                  <a:moveTo>
                    <a:pt x="227211" y="796252"/>
                  </a:moveTo>
                  <a:lnTo>
                    <a:pt x="227211" y="1023402"/>
                  </a:lnTo>
                  <a:lnTo>
                    <a:pt x="404682" y="1023402"/>
                  </a:lnTo>
                  <a:lnTo>
                    <a:pt x="404682" y="796252"/>
                  </a:lnTo>
                  <a:close/>
                  <a:moveTo>
                    <a:pt x="1385374" y="653823"/>
                  </a:moveTo>
                  <a:lnTo>
                    <a:pt x="1385374" y="739158"/>
                  </a:lnTo>
                  <a:lnTo>
                    <a:pt x="1506349" y="739158"/>
                  </a:lnTo>
                  <a:lnTo>
                    <a:pt x="1506349" y="653823"/>
                  </a:lnTo>
                  <a:close/>
                  <a:moveTo>
                    <a:pt x="1201149" y="653823"/>
                  </a:moveTo>
                  <a:lnTo>
                    <a:pt x="1201149" y="739158"/>
                  </a:lnTo>
                  <a:lnTo>
                    <a:pt x="1329492" y="739158"/>
                  </a:lnTo>
                  <a:lnTo>
                    <a:pt x="1329492" y="653823"/>
                  </a:lnTo>
                  <a:close/>
                  <a:moveTo>
                    <a:pt x="1080174" y="653823"/>
                  </a:moveTo>
                  <a:lnTo>
                    <a:pt x="1080174" y="739158"/>
                  </a:lnTo>
                  <a:lnTo>
                    <a:pt x="1144039" y="739158"/>
                  </a:lnTo>
                  <a:lnTo>
                    <a:pt x="1144039" y="653823"/>
                  </a:lnTo>
                  <a:close/>
                  <a:moveTo>
                    <a:pt x="1385374" y="511394"/>
                  </a:moveTo>
                  <a:lnTo>
                    <a:pt x="1385374" y="596729"/>
                  </a:lnTo>
                  <a:lnTo>
                    <a:pt x="1506349" y="596729"/>
                  </a:lnTo>
                  <a:lnTo>
                    <a:pt x="1506349" y="511394"/>
                  </a:lnTo>
                  <a:close/>
                  <a:moveTo>
                    <a:pt x="1201149" y="511394"/>
                  </a:moveTo>
                  <a:lnTo>
                    <a:pt x="1201149" y="596729"/>
                  </a:lnTo>
                  <a:lnTo>
                    <a:pt x="1329492" y="596729"/>
                  </a:lnTo>
                  <a:lnTo>
                    <a:pt x="1329492" y="511394"/>
                  </a:lnTo>
                  <a:close/>
                  <a:moveTo>
                    <a:pt x="1023678" y="511394"/>
                  </a:moveTo>
                  <a:lnTo>
                    <a:pt x="1023678" y="596729"/>
                  </a:lnTo>
                  <a:lnTo>
                    <a:pt x="1144039" y="596729"/>
                  </a:lnTo>
                  <a:lnTo>
                    <a:pt x="1144039" y="511394"/>
                  </a:lnTo>
                  <a:close/>
                  <a:moveTo>
                    <a:pt x="1385374" y="369579"/>
                  </a:moveTo>
                  <a:lnTo>
                    <a:pt x="1385374" y="454914"/>
                  </a:lnTo>
                  <a:lnTo>
                    <a:pt x="1506349" y="454914"/>
                  </a:lnTo>
                  <a:lnTo>
                    <a:pt x="1506349" y="369579"/>
                  </a:lnTo>
                  <a:close/>
                  <a:moveTo>
                    <a:pt x="1201149" y="369579"/>
                  </a:moveTo>
                  <a:lnTo>
                    <a:pt x="1201149" y="454914"/>
                  </a:lnTo>
                  <a:lnTo>
                    <a:pt x="1329492" y="454914"/>
                  </a:lnTo>
                  <a:lnTo>
                    <a:pt x="1329492" y="369579"/>
                  </a:lnTo>
                  <a:close/>
                  <a:moveTo>
                    <a:pt x="1023678" y="369579"/>
                  </a:moveTo>
                  <a:lnTo>
                    <a:pt x="1023678" y="454914"/>
                  </a:lnTo>
                  <a:lnTo>
                    <a:pt x="1144039" y="454914"/>
                  </a:lnTo>
                  <a:lnTo>
                    <a:pt x="1144039" y="369579"/>
                  </a:lnTo>
                  <a:close/>
                  <a:moveTo>
                    <a:pt x="1619954" y="0"/>
                  </a:moveTo>
                  <a:lnTo>
                    <a:pt x="1619954" y="1733706"/>
                  </a:lnTo>
                  <a:lnTo>
                    <a:pt x="1705312" y="1733706"/>
                  </a:lnTo>
                  <a:lnTo>
                    <a:pt x="1705312" y="1819040"/>
                  </a:lnTo>
                  <a:lnTo>
                    <a:pt x="0" y="1819040"/>
                  </a:lnTo>
                  <a:lnTo>
                    <a:pt x="0" y="1733706"/>
                  </a:lnTo>
                  <a:lnTo>
                    <a:pt x="113606" y="1733706"/>
                  </a:lnTo>
                  <a:lnTo>
                    <a:pt x="113606" y="682064"/>
                  </a:lnTo>
                  <a:lnTo>
                    <a:pt x="994816" y="682064"/>
                  </a:lnTo>
                  <a:lnTo>
                    <a:pt x="994816" y="1591277"/>
                  </a:lnTo>
                  <a:lnTo>
                    <a:pt x="1023678" y="1591277"/>
                  </a:lnTo>
                  <a:lnTo>
                    <a:pt x="1023678" y="653823"/>
                  </a:lnTo>
                  <a:lnTo>
                    <a:pt x="909459" y="653823"/>
                  </a:lnTo>
                  <a:lnTo>
                    <a:pt x="909459" y="31248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defTabSz="914126">
                <a:defRPr/>
              </a:pPr>
              <a:endParaRPr lang="en-US" sz="1799">
                <a:solidFill>
                  <a:srgbClr val="58595B"/>
                </a:solidFill>
                <a:latin typeface="Calibri"/>
              </a:endParaRPr>
            </a:p>
          </p:txBody>
        </p:sp>
        <p:sp>
          <p:nvSpPr>
            <p:cNvPr id="185" name="Freeform 184"/>
            <p:cNvSpPr>
              <a:spLocks noChangeAspect="1" noChangeArrowheads="1"/>
            </p:cNvSpPr>
            <p:nvPr/>
          </p:nvSpPr>
          <p:spPr bwMode="auto">
            <a:xfrm>
              <a:off x="11057738" y="1896191"/>
              <a:ext cx="493839" cy="526774"/>
            </a:xfrm>
            <a:custGeom>
              <a:avLst/>
              <a:gdLst>
                <a:gd name="connsiteX0" fmla="*/ 1194394 w 1705312"/>
                <a:gd name="connsiteY0" fmla="*/ 1591277 h 1819040"/>
                <a:gd name="connsiteX1" fmla="*/ 1194394 w 1705312"/>
                <a:gd name="connsiteY1" fmla="*/ 1733706 h 1819040"/>
                <a:gd name="connsiteX2" fmla="*/ 1336247 w 1705312"/>
                <a:gd name="connsiteY2" fmla="*/ 1733706 h 1819040"/>
                <a:gd name="connsiteX3" fmla="*/ 1336247 w 1705312"/>
                <a:gd name="connsiteY3" fmla="*/ 1591277 h 1819040"/>
                <a:gd name="connsiteX4" fmla="*/ 1385374 w 1705312"/>
                <a:gd name="connsiteY4" fmla="*/ 1364741 h 1819040"/>
                <a:gd name="connsiteX5" fmla="*/ 1385374 w 1705312"/>
                <a:gd name="connsiteY5" fmla="*/ 1449461 h 1819040"/>
                <a:gd name="connsiteX6" fmla="*/ 1506349 w 1705312"/>
                <a:gd name="connsiteY6" fmla="*/ 1449461 h 1819040"/>
                <a:gd name="connsiteX7" fmla="*/ 1506349 w 1705312"/>
                <a:gd name="connsiteY7" fmla="*/ 1364741 h 1819040"/>
                <a:gd name="connsiteX8" fmla="*/ 1201149 w 1705312"/>
                <a:gd name="connsiteY8" fmla="*/ 1364741 h 1819040"/>
                <a:gd name="connsiteX9" fmla="*/ 1201149 w 1705312"/>
                <a:gd name="connsiteY9" fmla="*/ 1449461 h 1819040"/>
                <a:gd name="connsiteX10" fmla="*/ 1329492 w 1705312"/>
                <a:gd name="connsiteY10" fmla="*/ 1449461 h 1819040"/>
                <a:gd name="connsiteX11" fmla="*/ 1329492 w 1705312"/>
                <a:gd name="connsiteY11" fmla="*/ 1364741 h 1819040"/>
                <a:gd name="connsiteX12" fmla="*/ 1080174 w 1705312"/>
                <a:gd name="connsiteY12" fmla="*/ 1364741 h 1819040"/>
                <a:gd name="connsiteX13" fmla="*/ 1080174 w 1705312"/>
                <a:gd name="connsiteY13" fmla="*/ 1449461 h 1819040"/>
                <a:gd name="connsiteX14" fmla="*/ 1144039 w 1705312"/>
                <a:gd name="connsiteY14" fmla="*/ 1449461 h 1819040"/>
                <a:gd name="connsiteX15" fmla="*/ 1144039 w 1705312"/>
                <a:gd name="connsiteY15" fmla="*/ 1364741 h 1819040"/>
                <a:gd name="connsiteX16" fmla="*/ 703741 w 1705312"/>
                <a:gd name="connsiteY16" fmla="*/ 1364741 h 1819040"/>
                <a:gd name="connsiteX17" fmla="*/ 703741 w 1705312"/>
                <a:gd name="connsiteY17" fmla="*/ 1591277 h 1819040"/>
                <a:gd name="connsiteX18" fmla="*/ 881211 w 1705312"/>
                <a:gd name="connsiteY18" fmla="*/ 1591277 h 1819040"/>
                <a:gd name="connsiteX19" fmla="*/ 881211 w 1705312"/>
                <a:gd name="connsiteY19" fmla="*/ 1364741 h 1819040"/>
                <a:gd name="connsiteX20" fmla="*/ 461791 w 1705312"/>
                <a:gd name="connsiteY20" fmla="*/ 1364741 h 1819040"/>
                <a:gd name="connsiteX21" fmla="*/ 461791 w 1705312"/>
                <a:gd name="connsiteY21" fmla="*/ 1591277 h 1819040"/>
                <a:gd name="connsiteX22" fmla="*/ 646631 w 1705312"/>
                <a:gd name="connsiteY22" fmla="*/ 1591277 h 1819040"/>
                <a:gd name="connsiteX23" fmla="*/ 646631 w 1705312"/>
                <a:gd name="connsiteY23" fmla="*/ 1364741 h 1819040"/>
                <a:gd name="connsiteX24" fmla="*/ 227211 w 1705312"/>
                <a:gd name="connsiteY24" fmla="*/ 1364741 h 1819040"/>
                <a:gd name="connsiteX25" fmla="*/ 227211 w 1705312"/>
                <a:gd name="connsiteY25" fmla="*/ 1591277 h 1819040"/>
                <a:gd name="connsiteX26" fmla="*/ 404682 w 1705312"/>
                <a:gd name="connsiteY26" fmla="*/ 1591277 h 1819040"/>
                <a:gd name="connsiteX27" fmla="*/ 404682 w 1705312"/>
                <a:gd name="connsiteY27" fmla="*/ 1364741 h 1819040"/>
                <a:gd name="connsiteX28" fmla="*/ 1385374 w 1705312"/>
                <a:gd name="connsiteY28" fmla="*/ 1222312 h 1819040"/>
                <a:gd name="connsiteX29" fmla="*/ 1385374 w 1705312"/>
                <a:gd name="connsiteY29" fmla="*/ 1307646 h 1819040"/>
                <a:gd name="connsiteX30" fmla="*/ 1506349 w 1705312"/>
                <a:gd name="connsiteY30" fmla="*/ 1307646 h 1819040"/>
                <a:gd name="connsiteX31" fmla="*/ 1506349 w 1705312"/>
                <a:gd name="connsiteY31" fmla="*/ 1222312 h 1819040"/>
                <a:gd name="connsiteX32" fmla="*/ 1201149 w 1705312"/>
                <a:gd name="connsiteY32" fmla="*/ 1222312 h 1819040"/>
                <a:gd name="connsiteX33" fmla="*/ 1201149 w 1705312"/>
                <a:gd name="connsiteY33" fmla="*/ 1307646 h 1819040"/>
                <a:gd name="connsiteX34" fmla="*/ 1329492 w 1705312"/>
                <a:gd name="connsiteY34" fmla="*/ 1307646 h 1819040"/>
                <a:gd name="connsiteX35" fmla="*/ 1329492 w 1705312"/>
                <a:gd name="connsiteY35" fmla="*/ 1222312 h 1819040"/>
                <a:gd name="connsiteX36" fmla="*/ 1080174 w 1705312"/>
                <a:gd name="connsiteY36" fmla="*/ 1222312 h 1819040"/>
                <a:gd name="connsiteX37" fmla="*/ 1080174 w 1705312"/>
                <a:gd name="connsiteY37" fmla="*/ 1307646 h 1819040"/>
                <a:gd name="connsiteX38" fmla="*/ 1144039 w 1705312"/>
                <a:gd name="connsiteY38" fmla="*/ 1307646 h 1819040"/>
                <a:gd name="connsiteX39" fmla="*/ 1144039 w 1705312"/>
                <a:gd name="connsiteY39" fmla="*/ 1222312 h 1819040"/>
                <a:gd name="connsiteX40" fmla="*/ 1385374 w 1705312"/>
                <a:gd name="connsiteY40" fmla="*/ 1080496 h 1819040"/>
                <a:gd name="connsiteX41" fmla="*/ 1385374 w 1705312"/>
                <a:gd name="connsiteY41" fmla="*/ 1165831 h 1819040"/>
                <a:gd name="connsiteX42" fmla="*/ 1506349 w 1705312"/>
                <a:gd name="connsiteY42" fmla="*/ 1165831 h 1819040"/>
                <a:gd name="connsiteX43" fmla="*/ 1506349 w 1705312"/>
                <a:gd name="connsiteY43" fmla="*/ 1080496 h 1819040"/>
                <a:gd name="connsiteX44" fmla="*/ 1201149 w 1705312"/>
                <a:gd name="connsiteY44" fmla="*/ 1080496 h 1819040"/>
                <a:gd name="connsiteX45" fmla="*/ 1201149 w 1705312"/>
                <a:gd name="connsiteY45" fmla="*/ 1165831 h 1819040"/>
                <a:gd name="connsiteX46" fmla="*/ 1329492 w 1705312"/>
                <a:gd name="connsiteY46" fmla="*/ 1165831 h 1819040"/>
                <a:gd name="connsiteX47" fmla="*/ 1329492 w 1705312"/>
                <a:gd name="connsiteY47" fmla="*/ 1080496 h 1819040"/>
                <a:gd name="connsiteX48" fmla="*/ 1080174 w 1705312"/>
                <a:gd name="connsiteY48" fmla="*/ 1080496 h 1819040"/>
                <a:gd name="connsiteX49" fmla="*/ 1080174 w 1705312"/>
                <a:gd name="connsiteY49" fmla="*/ 1165831 h 1819040"/>
                <a:gd name="connsiteX50" fmla="*/ 1144039 w 1705312"/>
                <a:gd name="connsiteY50" fmla="*/ 1165831 h 1819040"/>
                <a:gd name="connsiteX51" fmla="*/ 1144039 w 1705312"/>
                <a:gd name="connsiteY51" fmla="*/ 1080496 h 1819040"/>
                <a:gd name="connsiteX52" fmla="*/ 703741 w 1705312"/>
                <a:gd name="connsiteY52" fmla="*/ 1080496 h 1819040"/>
                <a:gd name="connsiteX53" fmla="*/ 703741 w 1705312"/>
                <a:gd name="connsiteY53" fmla="*/ 1307646 h 1819040"/>
                <a:gd name="connsiteX54" fmla="*/ 881211 w 1705312"/>
                <a:gd name="connsiteY54" fmla="*/ 1307646 h 1819040"/>
                <a:gd name="connsiteX55" fmla="*/ 881211 w 1705312"/>
                <a:gd name="connsiteY55" fmla="*/ 1080496 h 1819040"/>
                <a:gd name="connsiteX56" fmla="*/ 461791 w 1705312"/>
                <a:gd name="connsiteY56" fmla="*/ 1080496 h 1819040"/>
                <a:gd name="connsiteX57" fmla="*/ 461791 w 1705312"/>
                <a:gd name="connsiteY57" fmla="*/ 1307646 h 1819040"/>
                <a:gd name="connsiteX58" fmla="*/ 646631 w 1705312"/>
                <a:gd name="connsiteY58" fmla="*/ 1307646 h 1819040"/>
                <a:gd name="connsiteX59" fmla="*/ 646631 w 1705312"/>
                <a:gd name="connsiteY59" fmla="*/ 1080496 h 1819040"/>
                <a:gd name="connsiteX60" fmla="*/ 227211 w 1705312"/>
                <a:gd name="connsiteY60" fmla="*/ 1080496 h 1819040"/>
                <a:gd name="connsiteX61" fmla="*/ 227211 w 1705312"/>
                <a:gd name="connsiteY61" fmla="*/ 1307646 h 1819040"/>
                <a:gd name="connsiteX62" fmla="*/ 404682 w 1705312"/>
                <a:gd name="connsiteY62" fmla="*/ 1307646 h 1819040"/>
                <a:gd name="connsiteX63" fmla="*/ 404682 w 1705312"/>
                <a:gd name="connsiteY63" fmla="*/ 1080496 h 1819040"/>
                <a:gd name="connsiteX64" fmla="*/ 1385374 w 1705312"/>
                <a:gd name="connsiteY64" fmla="*/ 938067 h 1819040"/>
                <a:gd name="connsiteX65" fmla="*/ 1385374 w 1705312"/>
                <a:gd name="connsiteY65" fmla="*/ 1023402 h 1819040"/>
                <a:gd name="connsiteX66" fmla="*/ 1506349 w 1705312"/>
                <a:gd name="connsiteY66" fmla="*/ 1023402 h 1819040"/>
                <a:gd name="connsiteX67" fmla="*/ 1506349 w 1705312"/>
                <a:gd name="connsiteY67" fmla="*/ 938067 h 1819040"/>
                <a:gd name="connsiteX68" fmla="*/ 1201149 w 1705312"/>
                <a:gd name="connsiteY68" fmla="*/ 938067 h 1819040"/>
                <a:gd name="connsiteX69" fmla="*/ 1201149 w 1705312"/>
                <a:gd name="connsiteY69" fmla="*/ 1023402 h 1819040"/>
                <a:gd name="connsiteX70" fmla="*/ 1329492 w 1705312"/>
                <a:gd name="connsiteY70" fmla="*/ 1023402 h 1819040"/>
                <a:gd name="connsiteX71" fmla="*/ 1329492 w 1705312"/>
                <a:gd name="connsiteY71" fmla="*/ 938067 h 1819040"/>
                <a:gd name="connsiteX72" fmla="*/ 1080174 w 1705312"/>
                <a:gd name="connsiteY72" fmla="*/ 938067 h 1819040"/>
                <a:gd name="connsiteX73" fmla="*/ 1080174 w 1705312"/>
                <a:gd name="connsiteY73" fmla="*/ 1023402 h 1819040"/>
                <a:gd name="connsiteX74" fmla="*/ 1144039 w 1705312"/>
                <a:gd name="connsiteY74" fmla="*/ 1023402 h 1819040"/>
                <a:gd name="connsiteX75" fmla="*/ 1144039 w 1705312"/>
                <a:gd name="connsiteY75" fmla="*/ 938067 h 1819040"/>
                <a:gd name="connsiteX76" fmla="*/ 1385374 w 1705312"/>
                <a:gd name="connsiteY76" fmla="*/ 796252 h 1819040"/>
                <a:gd name="connsiteX77" fmla="*/ 1385374 w 1705312"/>
                <a:gd name="connsiteY77" fmla="*/ 881587 h 1819040"/>
                <a:gd name="connsiteX78" fmla="*/ 1506349 w 1705312"/>
                <a:gd name="connsiteY78" fmla="*/ 881587 h 1819040"/>
                <a:gd name="connsiteX79" fmla="*/ 1506349 w 1705312"/>
                <a:gd name="connsiteY79" fmla="*/ 796252 h 1819040"/>
                <a:gd name="connsiteX80" fmla="*/ 1201149 w 1705312"/>
                <a:gd name="connsiteY80" fmla="*/ 796252 h 1819040"/>
                <a:gd name="connsiteX81" fmla="*/ 1201149 w 1705312"/>
                <a:gd name="connsiteY81" fmla="*/ 881587 h 1819040"/>
                <a:gd name="connsiteX82" fmla="*/ 1329492 w 1705312"/>
                <a:gd name="connsiteY82" fmla="*/ 881587 h 1819040"/>
                <a:gd name="connsiteX83" fmla="*/ 1329492 w 1705312"/>
                <a:gd name="connsiteY83" fmla="*/ 796252 h 1819040"/>
                <a:gd name="connsiteX84" fmla="*/ 1080174 w 1705312"/>
                <a:gd name="connsiteY84" fmla="*/ 796252 h 1819040"/>
                <a:gd name="connsiteX85" fmla="*/ 1080174 w 1705312"/>
                <a:gd name="connsiteY85" fmla="*/ 881587 h 1819040"/>
                <a:gd name="connsiteX86" fmla="*/ 1144039 w 1705312"/>
                <a:gd name="connsiteY86" fmla="*/ 881587 h 1819040"/>
                <a:gd name="connsiteX87" fmla="*/ 1144039 w 1705312"/>
                <a:gd name="connsiteY87" fmla="*/ 796252 h 1819040"/>
                <a:gd name="connsiteX88" fmla="*/ 703741 w 1705312"/>
                <a:gd name="connsiteY88" fmla="*/ 796252 h 1819040"/>
                <a:gd name="connsiteX89" fmla="*/ 703741 w 1705312"/>
                <a:gd name="connsiteY89" fmla="*/ 1023402 h 1819040"/>
                <a:gd name="connsiteX90" fmla="*/ 881211 w 1705312"/>
                <a:gd name="connsiteY90" fmla="*/ 1023402 h 1819040"/>
                <a:gd name="connsiteX91" fmla="*/ 881211 w 1705312"/>
                <a:gd name="connsiteY91" fmla="*/ 796252 h 1819040"/>
                <a:gd name="connsiteX92" fmla="*/ 461791 w 1705312"/>
                <a:gd name="connsiteY92" fmla="*/ 796252 h 1819040"/>
                <a:gd name="connsiteX93" fmla="*/ 461791 w 1705312"/>
                <a:gd name="connsiteY93" fmla="*/ 1023402 h 1819040"/>
                <a:gd name="connsiteX94" fmla="*/ 646631 w 1705312"/>
                <a:gd name="connsiteY94" fmla="*/ 1023402 h 1819040"/>
                <a:gd name="connsiteX95" fmla="*/ 646631 w 1705312"/>
                <a:gd name="connsiteY95" fmla="*/ 796252 h 1819040"/>
                <a:gd name="connsiteX96" fmla="*/ 227211 w 1705312"/>
                <a:gd name="connsiteY96" fmla="*/ 796252 h 1819040"/>
                <a:gd name="connsiteX97" fmla="*/ 227211 w 1705312"/>
                <a:gd name="connsiteY97" fmla="*/ 1023402 h 1819040"/>
                <a:gd name="connsiteX98" fmla="*/ 404682 w 1705312"/>
                <a:gd name="connsiteY98" fmla="*/ 1023402 h 1819040"/>
                <a:gd name="connsiteX99" fmla="*/ 404682 w 1705312"/>
                <a:gd name="connsiteY99" fmla="*/ 796252 h 1819040"/>
                <a:gd name="connsiteX100" fmla="*/ 1385374 w 1705312"/>
                <a:gd name="connsiteY100" fmla="*/ 653823 h 1819040"/>
                <a:gd name="connsiteX101" fmla="*/ 1385374 w 1705312"/>
                <a:gd name="connsiteY101" fmla="*/ 739158 h 1819040"/>
                <a:gd name="connsiteX102" fmla="*/ 1506349 w 1705312"/>
                <a:gd name="connsiteY102" fmla="*/ 739158 h 1819040"/>
                <a:gd name="connsiteX103" fmla="*/ 1506349 w 1705312"/>
                <a:gd name="connsiteY103" fmla="*/ 653823 h 1819040"/>
                <a:gd name="connsiteX104" fmla="*/ 1201149 w 1705312"/>
                <a:gd name="connsiteY104" fmla="*/ 653823 h 1819040"/>
                <a:gd name="connsiteX105" fmla="*/ 1201149 w 1705312"/>
                <a:gd name="connsiteY105" fmla="*/ 739158 h 1819040"/>
                <a:gd name="connsiteX106" fmla="*/ 1329492 w 1705312"/>
                <a:gd name="connsiteY106" fmla="*/ 739158 h 1819040"/>
                <a:gd name="connsiteX107" fmla="*/ 1329492 w 1705312"/>
                <a:gd name="connsiteY107" fmla="*/ 653823 h 1819040"/>
                <a:gd name="connsiteX108" fmla="*/ 1080174 w 1705312"/>
                <a:gd name="connsiteY108" fmla="*/ 653823 h 1819040"/>
                <a:gd name="connsiteX109" fmla="*/ 1080174 w 1705312"/>
                <a:gd name="connsiteY109" fmla="*/ 739158 h 1819040"/>
                <a:gd name="connsiteX110" fmla="*/ 1144039 w 1705312"/>
                <a:gd name="connsiteY110" fmla="*/ 739158 h 1819040"/>
                <a:gd name="connsiteX111" fmla="*/ 1144039 w 1705312"/>
                <a:gd name="connsiteY111" fmla="*/ 653823 h 1819040"/>
                <a:gd name="connsiteX112" fmla="*/ 1385374 w 1705312"/>
                <a:gd name="connsiteY112" fmla="*/ 511394 h 1819040"/>
                <a:gd name="connsiteX113" fmla="*/ 1385374 w 1705312"/>
                <a:gd name="connsiteY113" fmla="*/ 596729 h 1819040"/>
                <a:gd name="connsiteX114" fmla="*/ 1506349 w 1705312"/>
                <a:gd name="connsiteY114" fmla="*/ 596729 h 1819040"/>
                <a:gd name="connsiteX115" fmla="*/ 1506349 w 1705312"/>
                <a:gd name="connsiteY115" fmla="*/ 511394 h 1819040"/>
                <a:gd name="connsiteX116" fmla="*/ 1201149 w 1705312"/>
                <a:gd name="connsiteY116" fmla="*/ 511394 h 1819040"/>
                <a:gd name="connsiteX117" fmla="*/ 1201149 w 1705312"/>
                <a:gd name="connsiteY117" fmla="*/ 596729 h 1819040"/>
                <a:gd name="connsiteX118" fmla="*/ 1329492 w 1705312"/>
                <a:gd name="connsiteY118" fmla="*/ 596729 h 1819040"/>
                <a:gd name="connsiteX119" fmla="*/ 1329492 w 1705312"/>
                <a:gd name="connsiteY119" fmla="*/ 511394 h 1819040"/>
                <a:gd name="connsiteX120" fmla="*/ 1023678 w 1705312"/>
                <a:gd name="connsiteY120" fmla="*/ 511394 h 1819040"/>
                <a:gd name="connsiteX121" fmla="*/ 1023678 w 1705312"/>
                <a:gd name="connsiteY121" fmla="*/ 596729 h 1819040"/>
                <a:gd name="connsiteX122" fmla="*/ 1144039 w 1705312"/>
                <a:gd name="connsiteY122" fmla="*/ 596729 h 1819040"/>
                <a:gd name="connsiteX123" fmla="*/ 1144039 w 1705312"/>
                <a:gd name="connsiteY123" fmla="*/ 511394 h 1819040"/>
                <a:gd name="connsiteX124" fmla="*/ 1385374 w 1705312"/>
                <a:gd name="connsiteY124" fmla="*/ 369579 h 1819040"/>
                <a:gd name="connsiteX125" fmla="*/ 1385374 w 1705312"/>
                <a:gd name="connsiteY125" fmla="*/ 454914 h 1819040"/>
                <a:gd name="connsiteX126" fmla="*/ 1506349 w 1705312"/>
                <a:gd name="connsiteY126" fmla="*/ 454914 h 1819040"/>
                <a:gd name="connsiteX127" fmla="*/ 1506349 w 1705312"/>
                <a:gd name="connsiteY127" fmla="*/ 369579 h 1819040"/>
                <a:gd name="connsiteX128" fmla="*/ 1201149 w 1705312"/>
                <a:gd name="connsiteY128" fmla="*/ 369579 h 1819040"/>
                <a:gd name="connsiteX129" fmla="*/ 1201149 w 1705312"/>
                <a:gd name="connsiteY129" fmla="*/ 454914 h 1819040"/>
                <a:gd name="connsiteX130" fmla="*/ 1329492 w 1705312"/>
                <a:gd name="connsiteY130" fmla="*/ 454914 h 1819040"/>
                <a:gd name="connsiteX131" fmla="*/ 1329492 w 1705312"/>
                <a:gd name="connsiteY131" fmla="*/ 369579 h 1819040"/>
                <a:gd name="connsiteX132" fmla="*/ 1023678 w 1705312"/>
                <a:gd name="connsiteY132" fmla="*/ 369579 h 1819040"/>
                <a:gd name="connsiteX133" fmla="*/ 1023678 w 1705312"/>
                <a:gd name="connsiteY133" fmla="*/ 454914 h 1819040"/>
                <a:gd name="connsiteX134" fmla="*/ 1144039 w 1705312"/>
                <a:gd name="connsiteY134" fmla="*/ 454914 h 1819040"/>
                <a:gd name="connsiteX135" fmla="*/ 1144039 w 1705312"/>
                <a:gd name="connsiteY135" fmla="*/ 369579 h 1819040"/>
                <a:gd name="connsiteX136" fmla="*/ 1619954 w 1705312"/>
                <a:gd name="connsiteY136" fmla="*/ 0 h 1819040"/>
                <a:gd name="connsiteX137" fmla="*/ 1619954 w 1705312"/>
                <a:gd name="connsiteY137" fmla="*/ 1733706 h 1819040"/>
                <a:gd name="connsiteX138" fmla="*/ 1705312 w 1705312"/>
                <a:gd name="connsiteY138" fmla="*/ 1733706 h 1819040"/>
                <a:gd name="connsiteX139" fmla="*/ 1705312 w 1705312"/>
                <a:gd name="connsiteY139" fmla="*/ 1819040 h 1819040"/>
                <a:gd name="connsiteX140" fmla="*/ 0 w 1705312"/>
                <a:gd name="connsiteY140" fmla="*/ 1819040 h 1819040"/>
                <a:gd name="connsiteX141" fmla="*/ 0 w 1705312"/>
                <a:gd name="connsiteY141" fmla="*/ 1733706 h 1819040"/>
                <a:gd name="connsiteX142" fmla="*/ 113606 w 1705312"/>
                <a:gd name="connsiteY142" fmla="*/ 1733706 h 1819040"/>
                <a:gd name="connsiteX143" fmla="*/ 113606 w 1705312"/>
                <a:gd name="connsiteY143" fmla="*/ 682064 h 1819040"/>
                <a:gd name="connsiteX144" fmla="*/ 994816 w 1705312"/>
                <a:gd name="connsiteY144" fmla="*/ 682064 h 1819040"/>
                <a:gd name="connsiteX145" fmla="*/ 994816 w 1705312"/>
                <a:gd name="connsiteY145" fmla="*/ 1591277 h 1819040"/>
                <a:gd name="connsiteX146" fmla="*/ 1023678 w 1705312"/>
                <a:gd name="connsiteY146" fmla="*/ 1591277 h 1819040"/>
                <a:gd name="connsiteX147" fmla="*/ 1023678 w 1705312"/>
                <a:gd name="connsiteY147" fmla="*/ 653823 h 1819040"/>
                <a:gd name="connsiteX148" fmla="*/ 909459 w 1705312"/>
                <a:gd name="connsiteY148" fmla="*/ 653823 h 1819040"/>
                <a:gd name="connsiteX149" fmla="*/ 909459 w 1705312"/>
                <a:gd name="connsiteY149" fmla="*/ 312485 h 18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05312" h="1819040">
                  <a:moveTo>
                    <a:pt x="1194394" y="1591277"/>
                  </a:moveTo>
                  <a:lnTo>
                    <a:pt x="1194394" y="1733706"/>
                  </a:lnTo>
                  <a:lnTo>
                    <a:pt x="1336247" y="1733706"/>
                  </a:lnTo>
                  <a:lnTo>
                    <a:pt x="1336247" y="1591277"/>
                  </a:lnTo>
                  <a:close/>
                  <a:moveTo>
                    <a:pt x="1385374" y="1364741"/>
                  </a:moveTo>
                  <a:lnTo>
                    <a:pt x="1385374" y="1449461"/>
                  </a:lnTo>
                  <a:lnTo>
                    <a:pt x="1506349" y="1449461"/>
                  </a:lnTo>
                  <a:lnTo>
                    <a:pt x="1506349" y="1364741"/>
                  </a:lnTo>
                  <a:close/>
                  <a:moveTo>
                    <a:pt x="1201149" y="1364741"/>
                  </a:moveTo>
                  <a:lnTo>
                    <a:pt x="1201149" y="1449461"/>
                  </a:lnTo>
                  <a:lnTo>
                    <a:pt x="1329492" y="1449461"/>
                  </a:lnTo>
                  <a:lnTo>
                    <a:pt x="1329492" y="1364741"/>
                  </a:lnTo>
                  <a:close/>
                  <a:moveTo>
                    <a:pt x="1080174" y="1364741"/>
                  </a:moveTo>
                  <a:lnTo>
                    <a:pt x="1080174" y="1449461"/>
                  </a:lnTo>
                  <a:lnTo>
                    <a:pt x="1144039" y="1449461"/>
                  </a:lnTo>
                  <a:lnTo>
                    <a:pt x="1144039" y="1364741"/>
                  </a:lnTo>
                  <a:close/>
                  <a:moveTo>
                    <a:pt x="703741" y="1364741"/>
                  </a:moveTo>
                  <a:lnTo>
                    <a:pt x="703741" y="1591277"/>
                  </a:lnTo>
                  <a:lnTo>
                    <a:pt x="881211" y="1591277"/>
                  </a:lnTo>
                  <a:lnTo>
                    <a:pt x="881211" y="1364741"/>
                  </a:lnTo>
                  <a:close/>
                  <a:moveTo>
                    <a:pt x="461791" y="1364741"/>
                  </a:moveTo>
                  <a:lnTo>
                    <a:pt x="461791" y="1591277"/>
                  </a:lnTo>
                  <a:lnTo>
                    <a:pt x="646631" y="1591277"/>
                  </a:lnTo>
                  <a:lnTo>
                    <a:pt x="646631" y="1364741"/>
                  </a:lnTo>
                  <a:close/>
                  <a:moveTo>
                    <a:pt x="227211" y="1364741"/>
                  </a:moveTo>
                  <a:lnTo>
                    <a:pt x="227211" y="1591277"/>
                  </a:lnTo>
                  <a:lnTo>
                    <a:pt x="404682" y="1591277"/>
                  </a:lnTo>
                  <a:lnTo>
                    <a:pt x="404682" y="1364741"/>
                  </a:lnTo>
                  <a:close/>
                  <a:moveTo>
                    <a:pt x="1385374" y="1222312"/>
                  </a:moveTo>
                  <a:lnTo>
                    <a:pt x="1385374" y="1307646"/>
                  </a:lnTo>
                  <a:lnTo>
                    <a:pt x="1506349" y="1307646"/>
                  </a:lnTo>
                  <a:lnTo>
                    <a:pt x="1506349" y="1222312"/>
                  </a:lnTo>
                  <a:close/>
                  <a:moveTo>
                    <a:pt x="1201149" y="1222312"/>
                  </a:moveTo>
                  <a:lnTo>
                    <a:pt x="1201149" y="1307646"/>
                  </a:lnTo>
                  <a:lnTo>
                    <a:pt x="1329492" y="1307646"/>
                  </a:lnTo>
                  <a:lnTo>
                    <a:pt x="1329492" y="1222312"/>
                  </a:lnTo>
                  <a:close/>
                  <a:moveTo>
                    <a:pt x="1080174" y="1222312"/>
                  </a:moveTo>
                  <a:lnTo>
                    <a:pt x="1080174" y="1307646"/>
                  </a:lnTo>
                  <a:lnTo>
                    <a:pt x="1144039" y="1307646"/>
                  </a:lnTo>
                  <a:lnTo>
                    <a:pt x="1144039" y="1222312"/>
                  </a:lnTo>
                  <a:close/>
                  <a:moveTo>
                    <a:pt x="1385374" y="1080496"/>
                  </a:moveTo>
                  <a:lnTo>
                    <a:pt x="1385374" y="1165831"/>
                  </a:lnTo>
                  <a:lnTo>
                    <a:pt x="1506349" y="1165831"/>
                  </a:lnTo>
                  <a:lnTo>
                    <a:pt x="1506349" y="1080496"/>
                  </a:lnTo>
                  <a:close/>
                  <a:moveTo>
                    <a:pt x="1201149" y="1080496"/>
                  </a:moveTo>
                  <a:lnTo>
                    <a:pt x="1201149" y="1165831"/>
                  </a:lnTo>
                  <a:lnTo>
                    <a:pt x="1329492" y="1165831"/>
                  </a:lnTo>
                  <a:lnTo>
                    <a:pt x="1329492" y="1080496"/>
                  </a:lnTo>
                  <a:close/>
                  <a:moveTo>
                    <a:pt x="1080174" y="1080496"/>
                  </a:moveTo>
                  <a:lnTo>
                    <a:pt x="1080174" y="1165831"/>
                  </a:lnTo>
                  <a:lnTo>
                    <a:pt x="1144039" y="1165831"/>
                  </a:lnTo>
                  <a:lnTo>
                    <a:pt x="1144039" y="1080496"/>
                  </a:lnTo>
                  <a:close/>
                  <a:moveTo>
                    <a:pt x="703741" y="1080496"/>
                  </a:moveTo>
                  <a:lnTo>
                    <a:pt x="703741" y="1307646"/>
                  </a:lnTo>
                  <a:lnTo>
                    <a:pt x="881211" y="1307646"/>
                  </a:lnTo>
                  <a:lnTo>
                    <a:pt x="881211" y="1080496"/>
                  </a:lnTo>
                  <a:close/>
                  <a:moveTo>
                    <a:pt x="461791" y="1080496"/>
                  </a:moveTo>
                  <a:lnTo>
                    <a:pt x="461791" y="1307646"/>
                  </a:lnTo>
                  <a:lnTo>
                    <a:pt x="646631" y="1307646"/>
                  </a:lnTo>
                  <a:lnTo>
                    <a:pt x="646631" y="1080496"/>
                  </a:lnTo>
                  <a:close/>
                  <a:moveTo>
                    <a:pt x="227211" y="1080496"/>
                  </a:moveTo>
                  <a:lnTo>
                    <a:pt x="227211" y="1307646"/>
                  </a:lnTo>
                  <a:lnTo>
                    <a:pt x="404682" y="1307646"/>
                  </a:lnTo>
                  <a:lnTo>
                    <a:pt x="404682" y="1080496"/>
                  </a:lnTo>
                  <a:close/>
                  <a:moveTo>
                    <a:pt x="1385374" y="938067"/>
                  </a:moveTo>
                  <a:lnTo>
                    <a:pt x="1385374" y="1023402"/>
                  </a:lnTo>
                  <a:lnTo>
                    <a:pt x="1506349" y="1023402"/>
                  </a:lnTo>
                  <a:lnTo>
                    <a:pt x="1506349" y="938067"/>
                  </a:lnTo>
                  <a:close/>
                  <a:moveTo>
                    <a:pt x="1201149" y="938067"/>
                  </a:moveTo>
                  <a:lnTo>
                    <a:pt x="1201149" y="1023402"/>
                  </a:lnTo>
                  <a:lnTo>
                    <a:pt x="1329492" y="1023402"/>
                  </a:lnTo>
                  <a:lnTo>
                    <a:pt x="1329492" y="938067"/>
                  </a:lnTo>
                  <a:close/>
                  <a:moveTo>
                    <a:pt x="1080174" y="938067"/>
                  </a:moveTo>
                  <a:lnTo>
                    <a:pt x="1080174" y="1023402"/>
                  </a:lnTo>
                  <a:lnTo>
                    <a:pt x="1144039" y="1023402"/>
                  </a:lnTo>
                  <a:lnTo>
                    <a:pt x="1144039" y="938067"/>
                  </a:lnTo>
                  <a:close/>
                  <a:moveTo>
                    <a:pt x="1385374" y="796252"/>
                  </a:moveTo>
                  <a:lnTo>
                    <a:pt x="1385374" y="881587"/>
                  </a:lnTo>
                  <a:lnTo>
                    <a:pt x="1506349" y="881587"/>
                  </a:lnTo>
                  <a:lnTo>
                    <a:pt x="1506349" y="796252"/>
                  </a:lnTo>
                  <a:close/>
                  <a:moveTo>
                    <a:pt x="1201149" y="796252"/>
                  </a:moveTo>
                  <a:lnTo>
                    <a:pt x="1201149" y="881587"/>
                  </a:lnTo>
                  <a:lnTo>
                    <a:pt x="1329492" y="881587"/>
                  </a:lnTo>
                  <a:lnTo>
                    <a:pt x="1329492" y="796252"/>
                  </a:lnTo>
                  <a:close/>
                  <a:moveTo>
                    <a:pt x="1080174" y="796252"/>
                  </a:moveTo>
                  <a:lnTo>
                    <a:pt x="1080174" y="881587"/>
                  </a:lnTo>
                  <a:lnTo>
                    <a:pt x="1144039" y="881587"/>
                  </a:lnTo>
                  <a:lnTo>
                    <a:pt x="1144039" y="796252"/>
                  </a:lnTo>
                  <a:close/>
                  <a:moveTo>
                    <a:pt x="703741" y="796252"/>
                  </a:moveTo>
                  <a:lnTo>
                    <a:pt x="703741" y="1023402"/>
                  </a:lnTo>
                  <a:lnTo>
                    <a:pt x="881211" y="1023402"/>
                  </a:lnTo>
                  <a:lnTo>
                    <a:pt x="881211" y="796252"/>
                  </a:lnTo>
                  <a:close/>
                  <a:moveTo>
                    <a:pt x="461791" y="796252"/>
                  </a:moveTo>
                  <a:lnTo>
                    <a:pt x="461791" y="1023402"/>
                  </a:lnTo>
                  <a:lnTo>
                    <a:pt x="646631" y="1023402"/>
                  </a:lnTo>
                  <a:lnTo>
                    <a:pt x="646631" y="796252"/>
                  </a:lnTo>
                  <a:close/>
                  <a:moveTo>
                    <a:pt x="227211" y="796252"/>
                  </a:moveTo>
                  <a:lnTo>
                    <a:pt x="227211" y="1023402"/>
                  </a:lnTo>
                  <a:lnTo>
                    <a:pt x="404682" y="1023402"/>
                  </a:lnTo>
                  <a:lnTo>
                    <a:pt x="404682" y="796252"/>
                  </a:lnTo>
                  <a:close/>
                  <a:moveTo>
                    <a:pt x="1385374" y="653823"/>
                  </a:moveTo>
                  <a:lnTo>
                    <a:pt x="1385374" y="739158"/>
                  </a:lnTo>
                  <a:lnTo>
                    <a:pt x="1506349" y="739158"/>
                  </a:lnTo>
                  <a:lnTo>
                    <a:pt x="1506349" y="653823"/>
                  </a:lnTo>
                  <a:close/>
                  <a:moveTo>
                    <a:pt x="1201149" y="653823"/>
                  </a:moveTo>
                  <a:lnTo>
                    <a:pt x="1201149" y="739158"/>
                  </a:lnTo>
                  <a:lnTo>
                    <a:pt x="1329492" y="739158"/>
                  </a:lnTo>
                  <a:lnTo>
                    <a:pt x="1329492" y="653823"/>
                  </a:lnTo>
                  <a:close/>
                  <a:moveTo>
                    <a:pt x="1080174" y="653823"/>
                  </a:moveTo>
                  <a:lnTo>
                    <a:pt x="1080174" y="739158"/>
                  </a:lnTo>
                  <a:lnTo>
                    <a:pt x="1144039" y="739158"/>
                  </a:lnTo>
                  <a:lnTo>
                    <a:pt x="1144039" y="653823"/>
                  </a:lnTo>
                  <a:close/>
                  <a:moveTo>
                    <a:pt x="1385374" y="511394"/>
                  </a:moveTo>
                  <a:lnTo>
                    <a:pt x="1385374" y="596729"/>
                  </a:lnTo>
                  <a:lnTo>
                    <a:pt x="1506349" y="596729"/>
                  </a:lnTo>
                  <a:lnTo>
                    <a:pt x="1506349" y="511394"/>
                  </a:lnTo>
                  <a:close/>
                  <a:moveTo>
                    <a:pt x="1201149" y="511394"/>
                  </a:moveTo>
                  <a:lnTo>
                    <a:pt x="1201149" y="596729"/>
                  </a:lnTo>
                  <a:lnTo>
                    <a:pt x="1329492" y="596729"/>
                  </a:lnTo>
                  <a:lnTo>
                    <a:pt x="1329492" y="511394"/>
                  </a:lnTo>
                  <a:close/>
                  <a:moveTo>
                    <a:pt x="1023678" y="511394"/>
                  </a:moveTo>
                  <a:lnTo>
                    <a:pt x="1023678" y="596729"/>
                  </a:lnTo>
                  <a:lnTo>
                    <a:pt x="1144039" y="596729"/>
                  </a:lnTo>
                  <a:lnTo>
                    <a:pt x="1144039" y="511394"/>
                  </a:lnTo>
                  <a:close/>
                  <a:moveTo>
                    <a:pt x="1385374" y="369579"/>
                  </a:moveTo>
                  <a:lnTo>
                    <a:pt x="1385374" y="454914"/>
                  </a:lnTo>
                  <a:lnTo>
                    <a:pt x="1506349" y="454914"/>
                  </a:lnTo>
                  <a:lnTo>
                    <a:pt x="1506349" y="369579"/>
                  </a:lnTo>
                  <a:close/>
                  <a:moveTo>
                    <a:pt x="1201149" y="369579"/>
                  </a:moveTo>
                  <a:lnTo>
                    <a:pt x="1201149" y="454914"/>
                  </a:lnTo>
                  <a:lnTo>
                    <a:pt x="1329492" y="454914"/>
                  </a:lnTo>
                  <a:lnTo>
                    <a:pt x="1329492" y="369579"/>
                  </a:lnTo>
                  <a:close/>
                  <a:moveTo>
                    <a:pt x="1023678" y="369579"/>
                  </a:moveTo>
                  <a:lnTo>
                    <a:pt x="1023678" y="454914"/>
                  </a:lnTo>
                  <a:lnTo>
                    <a:pt x="1144039" y="454914"/>
                  </a:lnTo>
                  <a:lnTo>
                    <a:pt x="1144039" y="369579"/>
                  </a:lnTo>
                  <a:close/>
                  <a:moveTo>
                    <a:pt x="1619954" y="0"/>
                  </a:moveTo>
                  <a:lnTo>
                    <a:pt x="1619954" y="1733706"/>
                  </a:lnTo>
                  <a:lnTo>
                    <a:pt x="1705312" y="1733706"/>
                  </a:lnTo>
                  <a:lnTo>
                    <a:pt x="1705312" y="1819040"/>
                  </a:lnTo>
                  <a:lnTo>
                    <a:pt x="0" y="1819040"/>
                  </a:lnTo>
                  <a:lnTo>
                    <a:pt x="0" y="1733706"/>
                  </a:lnTo>
                  <a:lnTo>
                    <a:pt x="113606" y="1733706"/>
                  </a:lnTo>
                  <a:lnTo>
                    <a:pt x="113606" y="682064"/>
                  </a:lnTo>
                  <a:lnTo>
                    <a:pt x="994816" y="682064"/>
                  </a:lnTo>
                  <a:lnTo>
                    <a:pt x="994816" y="1591277"/>
                  </a:lnTo>
                  <a:lnTo>
                    <a:pt x="1023678" y="1591277"/>
                  </a:lnTo>
                  <a:lnTo>
                    <a:pt x="1023678" y="653823"/>
                  </a:lnTo>
                  <a:lnTo>
                    <a:pt x="909459" y="653823"/>
                  </a:lnTo>
                  <a:lnTo>
                    <a:pt x="909459" y="31248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defTabSz="914126">
                <a:defRPr/>
              </a:pPr>
              <a:endParaRPr lang="en-US" sz="1799">
                <a:solidFill>
                  <a:srgbClr val="58595B"/>
                </a:solidFill>
                <a:latin typeface="Calibri"/>
              </a:endParaRPr>
            </a:p>
          </p:txBody>
        </p:sp>
        <p:cxnSp>
          <p:nvCxnSpPr>
            <p:cNvPr id="103" name="Elbow Connector 102"/>
            <p:cNvCxnSpPr>
              <a:cxnSpLocks/>
            </p:cNvCxnSpPr>
            <p:nvPr/>
          </p:nvCxnSpPr>
          <p:spPr>
            <a:xfrm flipV="1">
              <a:off x="9295284" y="2977056"/>
              <a:ext cx="1046889" cy="852688"/>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cxnSpLocks/>
            </p:cNvCxnSpPr>
            <p:nvPr/>
          </p:nvCxnSpPr>
          <p:spPr>
            <a:xfrm flipV="1">
              <a:off x="9256108" y="2977056"/>
              <a:ext cx="2103469" cy="850364"/>
            </a:xfrm>
            <a:prstGeom prst="bentConnector2">
              <a:avLst/>
            </a:prstGeom>
            <a:ln w="6350">
              <a:solidFill>
                <a:schemeClr val="tx1"/>
              </a:solidFill>
              <a:prstDash val="solid"/>
              <a:miter lim="800000"/>
              <a:headEnd type="triangle"/>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a:xfrm>
            <a:off x="4475322" y="3197462"/>
            <a:ext cx="0" cy="274249"/>
          </a:xfrm>
          <a:prstGeom prst="line">
            <a:avLst/>
          </a:prstGeom>
          <a:ln>
            <a:solidFill>
              <a:schemeClr val="bg1"/>
            </a:solidFill>
            <a:tailEnd type="none"/>
          </a:ln>
          <a:effectLst/>
        </p:spPr>
        <p:style>
          <a:lnRef idx="1">
            <a:schemeClr val="accent5"/>
          </a:lnRef>
          <a:fillRef idx="0">
            <a:schemeClr val="accent5"/>
          </a:fillRef>
          <a:effectRef idx="0">
            <a:schemeClr val="accent5"/>
          </a:effectRef>
          <a:fontRef idx="minor">
            <a:schemeClr val="tx1"/>
          </a:fontRef>
        </p:style>
      </p:cxnSp>
      <p:cxnSp>
        <p:nvCxnSpPr>
          <p:cNvPr id="106" name="Straight Connector 105"/>
          <p:cNvCxnSpPr/>
          <p:nvPr/>
        </p:nvCxnSpPr>
        <p:spPr>
          <a:xfrm>
            <a:off x="6960699" y="3197462"/>
            <a:ext cx="0" cy="274249"/>
          </a:xfrm>
          <a:prstGeom prst="line">
            <a:avLst/>
          </a:prstGeom>
          <a:ln>
            <a:solidFill>
              <a:schemeClr val="bg1"/>
            </a:solidFill>
            <a:tailEnd type="none"/>
          </a:ln>
          <a:effectLst/>
        </p:spPr>
        <p:style>
          <a:lnRef idx="1">
            <a:schemeClr val="accent5"/>
          </a:lnRef>
          <a:fillRef idx="0">
            <a:schemeClr val="accent5"/>
          </a:fillRef>
          <a:effectRef idx="0">
            <a:schemeClr val="accent5"/>
          </a:effectRef>
          <a:fontRef idx="minor">
            <a:schemeClr val="tx1"/>
          </a:fontRef>
        </p:style>
      </p:cxnSp>
      <p:sp>
        <p:nvSpPr>
          <p:cNvPr id="2" name="Rectangle 1"/>
          <p:cNvSpPr/>
          <p:nvPr/>
        </p:nvSpPr>
        <p:spPr>
          <a:xfrm>
            <a:off x="7419050" y="6487871"/>
            <a:ext cx="1483459" cy="261542"/>
          </a:xfrm>
          <a:prstGeom prst="rect">
            <a:avLst/>
          </a:prstGeom>
        </p:spPr>
        <p:txBody>
          <a:bodyPr wrap="square">
            <a:spAutoFit/>
          </a:bodyPr>
          <a:lstStyle/>
          <a:p>
            <a:pPr defTabSz="914126">
              <a:defRPr/>
            </a:pPr>
            <a:r>
              <a:rPr lang="en-US" sz="1100">
                <a:solidFill>
                  <a:srgbClr val="58595B"/>
                </a:solidFill>
                <a:latin typeface="Calibri"/>
              </a:rPr>
              <a:t>*coming soon</a:t>
            </a:r>
          </a:p>
        </p:txBody>
      </p:sp>
      <p:sp>
        <p:nvSpPr>
          <p:cNvPr id="113" name="Pentagon 112"/>
          <p:cNvSpPr/>
          <p:nvPr/>
        </p:nvSpPr>
        <p:spPr bwMode="gray">
          <a:xfrm>
            <a:off x="29097" y="2754645"/>
            <a:ext cx="2011156" cy="457081"/>
          </a:xfrm>
          <a:prstGeom prst="homePlate">
            <a:avLst/>
          </a:prstGeom>
          <a:gradFill flip="none" rotWithShape="1">
            <a:gsLst>
              <a:gs pos="0">
                <a:schemeClr val="bg1"/>
              </a:gs>
              <a:gs pos="51000">
                <a:schemeClr val="bg1">
                  <a:alpha val="43000"/>
                  <a:lumMod val="88000"/>
                </a:schemeClr>
              </a:gs>
              <a:gs pos="100000">
                <a:schemeClr val="tx1">
                  <a:alpha val="95000"/>
                  <a:lumMod val="20000"/>
                  <a:lumOff val="80000"/>
                </a:schemeClr>
              </a:gs>
            </a:gsLst>
            <a:lin ang="10800000" scaled="1"/>
            <a:tileRect/>
          </a:gra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32" tIns="45708" rIns="91416" bIns="45708" numCol="1" spcCol="0" rtlCol="0" fromWordArt="0" anchor="ctr" anchorCtr="0" forceAA="0" compatLnSpc="1">
            <a:prstTxWarp prst="textNoShape">
              <a:avLst/>
            </a:prstTxWarp>
            <a:noAutofit/>
          </a:bodyPr>
          <a:lstStyle/>
          <a:p>
            <a:pPr defTabSz="914126" fontAlgn="base">
              <a:lnSpc>
                <a:spcPct val="80000"/>
              </a:lnSpc>
              <a:spcBef>
                <a:spcPct val="0"/>
              </a:spcBef>
              <a:spcAft>
                <a:spcPct val="0"/>
              </a:spcAft>
              <a:defRPr/>
            </a:pPr>
            <a:r>
              <a:rPr lang="en-US" sz="1799" b="1">
                <a:solidFill>
                  <a:srgbClr val="007395"/>
                </a:solidFill>
                <a:latin typeface="Calibri"/>
                <a:cs typeface="Calibri"/>
              </a:rPr>
              <a:t>Pre-Assembled</a:t>
            </a:r>
          </a:p>
        </p:txBody>
      </p:sp>
      <p:sp>
        <p:nvSpPr>
          <p:cNvPr id="114" name="Pentagon 113"/>
          <p:cNvSpPr/>
          <p:nvPr/>
        </p:nvSpPr>
        <p:spPr bwMode="gray">
          <a:xfrm>
            <a:off x="29096" y="4908021"/>
            <a:ext cx="2011156" cy="457081"/>
          </a:xfrm>
          <a:prstGeom prst="homePlate">
            <a:avLst/>
          </a:prstGeom>
          <a:gradFill flip="none" rotWithShape="1">
            <a:gsLst>
              <a:gs pos="0">
                <a:schemeClr val="bg1"/>
              </a:gs>
              <a:gs pos="51000">
                <a:schemeClr val="bg1">
                  <a:alpha val="43000"/>
                  <a:lumMod val="88000"/>
                </a:schemeClr>
              </a:gs>
              <a:gs pos="100000">
                <a:schemeClr val="tx1">
                  <a:alpha val="95000"/>
                  <a:lumMod val="20000"/>
                  <a:lumOff val="80000"/>
                </a:schemeClr>
              </a:gs>
            </a:gsLst>
            <a:lin ang="10800000" scaled="1"/>
            <a:tileRect/>
          </a:gra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32" tIns="45708" rIns="91416" bIns="45708" numCol="1" spcCol="0" rtlCol="0" fromWordArt="0" anchor="ctr" anchorCtr="0" forceAA="0" compatLnSpc="1">
            <a:prstTxWarp prst="textNoShape">
              <a:avLst/>
            </a:prstTxWarp>
            <a:noAutofit/>
          </a:bodyPr>
          <a:lstStyle/>
          <a:p>
            <a:pPr defTabSz="914126" fontAlgn="base">
              <a:lnSpc>
                <a:spcPct val="80000"/>
              </a:lnSpc>
              <a:spcBef>
                <a:spcPct val="0"/>
              </a:spcBef>
              <a:spcAft>
                <a:spcPct val="0"/>
              </a:spcAft>
              <a:defRPr/>
            </a:pPr>
            <a:r>
              <a:rPr lang="en-US" sz="1799" b="1">
                <a:solidFill>
                  <a:srgbClr val="A52641"/>
                </a:solidFill>
                <a:latin typeface="Calibri"/>
                <a:cs typeface="Calibri"/>
              </a:rPr>
              <a:t>Enterprise-Grade</a:t>
            </a:r>
          </a:p>
        </p:txBody>
      </p:sp>
      <p:sp>
        <p:nvSpPr>
          <p:cNvPr id="115" name="Pentagon 114"/>
          <p:cNvSpPr/>
          <p:nvPr/>
        </p:nvSpPr>
        <p:spPr bwMode="gray">
          <a:xfrm>
            <a:off x="29096" y="5625813"/>
            <a:ext cx="2011156" cy="457081"/>
          </a:xfrm>
          <a:prstGeom prst="homePlate">
            <a:avLst/>
          </a:prstGeom>
          <a:gradFill flip="none" rotWithShape="1">
            <a:gsLst>
              <a:gs pos="0">
                <a:schemeClr val="bg1"/>
              </a:gs>
              <a:gs pos="51000">
                <a:schemeClr val="bg1">
                  <a:alpha val="43000"/>
                  <a:lumMod val="88000"/>
                </a:schemeClr>
              </a:gs>
              <a:gs pos="100000">
                <a:schemeClr val="tx1">
                  <a:alpha val="95000"/>
                  <a:lumMod val="20000"/>
                  <a:lumOff val="80000"/>
                </a:schemeClr>
              </a:gs>
            </a:gsLst>
            <a:lin ang="10800000" scaled="1"/>
            <a:tileRect/>
          </a:gra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32" tIns="45708" rIns="91416" bIns="45708" numCol="1" spcCol="0" rtlCol="0" fromWordArt="0" anchor="ctr" anchorCtr="0" forceAA="0" compatLnSpc="1">
            <a:prstTxWarp prst="textNoShape">
              <a:avLst/>
            </a:prstTxWarp>
            <a:noAutofit/>
          </a:bodyPr>
          <a:lstStyle/>
          <a:p>
            <a:pPr defTabSz="914126" fontAlgn="base">
              <a:lnSpc>
                <a:spcPct val="80000"/>
              </a:lnSpc>
              <a:spcBef>
                <a:spcPct val="0"/>
              </a:spcBef>
              <a:spcAft>
                <a:spcPct val="0"/>
              </a:spcAft>
              <a:defRPr/>
            </a:pPr>
            <a:r>
              <a:rPr lang="en-US" sz="1799" b="1">
                <a:solidFill>
                  <a:srgbClr val="FF8D14"/>
                </a:solidFill>
                <a:latin typeface="Calibri"/>
                <a:cs typeface="Calibri"/>
              </a:rPr>
              <a:t>Automated DevOps</a:t>
            </a:r>
          </a:p>
        </p:txBody>
      </p:sp>
      <p:sp>
        <p:nvSpPr>
          <p:cNvPr id="118" name="Pentagon 117"/>
          <p:cNvSpPr/>
          <p:nvPr/>
        </p:nvSpPr>
        <p:spPr bwMode="gray">
          <a:xfrm>
            <a:off x="29096" y="4190229"/>
            <a:ext cx="2011156" cy="457081"/>
          </a:xfrm>
          <a:prstGeom prst="homePlate">
            <a:avLst/>
          </a:prstGeom>
          <a:gradFill flip="none" rotWithShape="1">
            <a:gsLst>
              <a:gs pos="0">
                <a:schemeClr val="bg1"/>
              </a:gs>
              <a:gs pos="51000">
                <a:schemeClr val="bg1">
                  <a:alpha val="43000"/>
                  <a:lumMod val="88000"/>
                </a:schemeClr>
              </a:gs>
              <a:gs pos="100000">
                <a:schemeClr val="tx1">
                  <a:alpha val="95000"/>
                  <a:lumMod val="20000"/>
                  <a:lumOff val="80000"/>
                </a:schemeClr>
              </a:gs>
            </a:gsLst>
            <a:lin ang="10800000" scaled="1"/>
            <a:tileRect/>
          </a:gra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32" tIns="45708" rIns="91416" bIns="45708" numCol="1" spcCol="0" rtlCol="0" fromWordArt="0" anchor="ctr" anchorCtr="0" forceAA="0" compatLnSpc="1">
            <a:prstTxWarp prst="textNoShape">
              <a:avLst/>
            </a:prstTxWarp>
            <a:noAutofit/>
          </a:bodyPr>
          <a:lstStyle/>
          <a:p>
            <a:pPr defTabSz="914126" fontAlgn="base">
              <a:lnSpc>
                <a:spcPct val="80000"/>
              </a:lnSpc>
              <a:spcBef>
                <a:spcPct val="0"/>
              </a:spcBef>
              <a:spcAft>
                <a:spcPct val="0"/>
              </a:spcAft>
              <a:defRPr/>
            </a:pPr>
            <a:r>
              <a:rPr lang="en-US" sz="1799" b="1">
                <a:solidFill>
                  <a:srgbClr val="C8D9DE">
                    <a:lumMod val="50000"/>
                  </a:srgbClr>
                </a:solidFill>
                <a:latin typeface="Calibri"/>
                <a:cs typeface="Calibri"/>
              </a:rPr>
              <a:t>Plug and Play Integrations</a:t>
            </a:r>
          </a:p>
        </p:txBody>
      </p:sp>
      <p:sp>
        <p:nvSpPr>
          <p:cNvPr id="139" name="Pentagon 138"/>
          <p:cNvSpPr/>
          <p:nvPr/>
        </p:nvSpPr>
        <p:spPr bwMode="gray">
          <a:xfrm>
            <a:off x="29096" y="3472437"/>
            <a:ext cx="2011156" cy="457081"/>
          </a:xfrm>
          <a:prstGeom prst="homePlate">
            <a:avLst/>
          </a:prstGeom>
          <a:gradFill flip="none" rotWithShape="1">
            <a:gsLst>
              <a:gs pos="0">
                <a:schemeClr val="bg1"/>
              </a:gs>
              <a:gs pos="51000">
                <a:schemeClr val="bg1">
                  <a:alpha val="43000"/>
                  <a:lumMod val="88000"/>
                </a:schemeClr>
              </a:gs>
              <a:gs pos="100000">
                <a:schemeClr val="tx1">
                  <a:alpha val="95000"/>
                  <a:lumMod val="20000"/>
                  <a:lumOff val="80000"/>
                </a:schemeClr>
              </a:gs>
            </a:gsLst>
            <a:lin ang="10800000" scaled="1"/>
            <a:tileRect/>
          </a:gra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32" tIns="45708" rIns="91416" bIns="45708" numCol="1" spcCol="0" rtlCol="0" fromWordArt="0" anchor="ctr" anchorCtr="0" forceAA="0" compatLnSpc="1">
            <a:prstTxWarp prst="textNoShape">
              <a:avLst/>
            </a:prstTxWarp>
            <a:noAutofit/>
          </a:bodyPr>
          <a:lstStyle/>
          <a:p>
            <a:pPr defTabSz="914126" fontAlgn="base">
              <a:lnSpc>
                <a:spcPct val="80000"/>
              </a:lnSpc>
              <a:spcBef>
                <a:spcPct val="0"/>
              </a:spcBef>
              <a:spcAft>
                <a:spcPct val="0"/>
              </a:spcAft>
              <a:defRPr/>
            </a:pPr>
            <a:r>
              <a:rPr lang="en-US" sz="1799" b="1">
                <a:solidFill>
                  <a:srgbClr val="3A913F"/>
                </a:solidFill>
                <a:latin typeface="Calibri"/>
                <a:cs typeface="Calibri"/>
              </a:rPr>
              <a:t>Open</a:t>
            </a:r>
          </a:p>
        </p:txBody>
      </p:sp>
    </p:spTree>
    <p:extLst>
      <p:ext uri="{BB962C8B-B14F-4D97-AF65-F5344CB8AC3E}">
        <p14:creationId xmlns:p14="http://schemas.microsoft.com/office/powerpoint/2010/main" val="207561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6E8476AD-5442-8D41-9A2F-4E252B7E28A4}"/>
              </a:ext>
            </a:extLst>
          </p:cNvPr>
          <p:cNvSpPr/>
          <p:nvPr/>
        </p:nvSpPr>
        <p:spPr bwMode="gray">
          <a:xfrm>
            <a:off x="6755596" y="1683705"/>
            <a:ext cx="2293057" cy="2698916"/>
          </a:xfrm>
          <a:prstGeom prst="rect">
            <a:avLst/>
          </a:prstGeom>
          <a:solidFill>
            <a:schemeClr val="accent3">
              <a:lumMod val="20000"/>
              <a:lumOff val="80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71" name="Rectangle 70">
            <a:extLst>
              <a:ext uri="{FF2B5EF4-FFF2-40B4-BE49-F238E27FC236}">
                <a16:creationId xmlns:a16="http://schemas.microsoft.com/office/drawing/2014/main" id="{06DA98EC-C525-7147-936D-9486125BC792}"/>
              </a:ext>
            </a:extLst>
          </p:cNvPr>
          <p:cNvSpPr/>
          <p:nvPr/>
        </p:nvSpPr>
        <p:spPr bwMode="gray">
          <a:xfrm>
            <a:off x="4301156" y="1683705"/>
            <a:ext cx="2277839" cy="2686858"/>
          </a:xfrm>
          <a:prstGeom prst="rect">
            <a:avLst/>
          </a:prstGeom>
          <a:solidFill>
            <a:schemeClr val="accent3">
              <a:lumMod val="20000"/>
              <a:lumOff val="80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74" name="TextBox 73">
            <a:extLst>
              <a:ext uri="{FF2B5EF4-FFF2-40B4-BE49-F238E27FC236}">
                <a16:creationId xmlns:a16="http://schemas.microsoft.com/office/drawing/2014/main" id="{E1E2BE19-6410-0443-B906-DB318B226194}"/>
              </a:ext>
            </a:extLst>
          </p:cNvPr>
          <p:cNvSpPr txBox="1"/>
          <p:nvPr/>
        </p:nvSpPr>
        <p:spPr bwMode="gray">
          <a:xfrm>
            <a:off x="6706362" y="3766329"/>
            <a:ext cx="2342291" cy="539718"/>
          </a:xfrm>
          <a:prstGeom prst="rect">
            <a:avLst/>
          </a:prstGeom>
          <a:noFill/>
        </p:spPr>
        <p:txBody>
          <a:bodyPr wrap="square" lIns="0" tIns="0" rIns="0" bIns="0" rtlCol="0" anchor="t">
            <a:noAutofit/>
          </a:bodyPr>
          <a:lstStyle/>
          <a:p>
            <a:pPr marL="0" marR="0" lvl="0" indent="0" algn="ctr" defTabSz="912733"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t>Comprehensive Track and Trace system for food and pharmaceuticals  safety</a:t>
            </a:r>
          </a:p>
        </p:txBody>
      </p:sp>
      <p:sp>
        <p:nvSpPr>
          <p:cNvPr id="70" name="TextBox 69">
            <a:extLst>
              <a:ext uri="{FF2B5EF4-FFF2-40B4-BE49-F238E27FC236}">
                <a16:creationId xmlns:a16="http://schemas.microsoft.com/office/drawing/2014/main" id="{0070E588-DEEA-2147-AC5F-B8EC88DEE8DE}"/>
              </a:ext>
            </a:extLst>
          </p:cNvPr>
          <p:cNvSpPr txBox="1"/>
          <p:nvPr/>
        </p:nvSpPr>
        <p:spPr bwMode="gray">
          <a:xfrm>
            <a:off x="4203957" y="3805021"/>
            <a:ext cx="2437233" cy="539718"/>
          </a:xfrm>
          <a:prstGeom prst="rect">
            <a:avLst/>
          </a:prstGeom>
          <a:noFill/>
        </p:spPr>
        <p:txBody>
          <a:bodyPr wrap="square" lIns="0" tIns="0" rIns="0" bIns="0" rtlCol="0" anchor="t">
            <a:noAutofit/>
          </a:bodyPr>
          <a:lstStyle/>
          <a:p>
            <a:pPr marL="0" marR="0" lvl="0" indent="0" algn="ctr" defTabSz="912733"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t>Pedigree, Serialization </a:t>
            </a:r>
            <a:br>
              <a:rPr kumimoji="0" lang="en-US" sz="13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br>
            <a:r>
              <a:rPr kumimoji="0" lang="en-US" sz="13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t>and Genealogy of product components</a:t>
            </a:r>
          </a:p>
        </p:txBody>
      </p:sp>
      <p:grpSp>
        <p:nvGrpSpPr>
          <p:cNvPr id="2" name="Group 1"/>
          <p:cNvGrpSpPr/>
          <p:nvPr/>
        </p:nvGrpSpPr>
        <p:grpSpPr>
          <a:xfrm>
            <a:off x="1830564" y="4712333"/>
            <a:ext cx="8339280" cy="723762"/>
            <a:chOff x="1668604" y="4534929"/>
            <a:chExt cx="8341452" cy="723951"/>
          </a:xfrm>
          <a:noFill/>
        </p:grpSpPr>
        <p:sp>
          <p:nvSpPr>
            <p:cNvPr id="80" name="TextBox 79">
              <a:extLst>
                <a:ext uri="{FF2B5EF4-FFF2-40B4-BE49-F238E27FC236}">
                  <a16:creationId xmlns:a16="http://schemas.microsoft.com/office/drawing/2014/main" id="{B807FCBD-B199-664C-BB05-E2D1626B0E53}"/>
                </a:ext>
              </a:extLst>
            </p:cNvPr>
            <p:cNvSpPr txBox="1"/>
            <p:nvPr/>
          </p:nvSpPr>
          <p:spPr>
            <a:xfrm>
              <a:off x="3315805" y="4534929"/>
              <a:ext cx="5322702" cy="252399"/>
            </a:xfrm>
            <a:prstGeom prst="rect">
              <a:avLst/>
            </a:prstGeom>
            <a:grpFill/>
          </p:spPr>
          <p:txBody>
            <a:bodyPr wrap="none" lIns="0" tIns="0" rIns="0" bIns="0" rtlCol="0">
              <a:noAutofit/>
            </a:bodyPr>
            <a:lstStyle/>
            <a:p>
              <a:pPr marL="0" marR="0" lvl="0" indent="0" algn="ctr" defTabSz="913008"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orbel" panose="020B0503020204020204" pitchFamily="34" charset="0"/>
                  <a:ea typeface="+mn-ea"/>
                  <a:cs typeface="+mn-cs"/>
                </a:rPr>
                <a:t>Smart Contracts, Distributed Ledger on Blockchain Platform</a:t>
              </a:r>
            </a:p>
          </p:txBody>
        </p:sp>
        <p:sp>
          <p:nvSpPr>
            <p:cNvPr id="81" name="TextBox 80">
              <a:extLst>
                <a:ext uri="{FF2B5EF4-FFF2-40B4-BE49-F238E27FC236}">
                  <a16:creationId xmlns:a16="http://schemas.microsoft.com/office/drawing/2014/main" id="{458F7B45-948B-8849-9223-E50538915AA3}"/>
                </a:ext>
              </a:extLst>
            </p:cNvPr>
            <p:cNvSpPr txBox="1"/>
            <p:nvPr/>
          </p:nvSpPr>
          <p:spPr>
            <a:xfrm>
              <a:off x="1668604" y="4881514"/>
              <a:ext cx="2445963" cy="369731"/>
            </a:xfrm>
            <a:prstGeom prst="rect">
              <a:avLst/>
            </a:prstGeom>
            <a:grpFill/>
          </p:spPr>
          <p:txBody>
            <a:bodyPr wrap="square" lIns="0" tIns="0" rIns="0" bIns="0" rtlCol="0">
              <a:noAutofit/>
            </a:bodyPr>
            <a:lstStyle/>
            <a:p>
              <a:pPr marL="0" marR="0" lvl="0" indent="0" algn="ctr" defTabSz="913008"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Corbel" panose="020B0503020204020204" pitchFamily="34" charset="0"/>
                  <a:ea typeface="+mn-ea"/>
                  <a:cs typeface="+mn-cs"/>
                </a:rPr>
                <a:t>Shipment Notifications, Bill of Lading, Manufacturing work orders</a:t>
              </a:r>
            </a:p>
          </p:txBody>
        </p:sp>
        <p:sp>
          <p:nvSpPr>
            <p:cNvPr id="82" name="TextBox 81">
              <a:extLst>
                <a:ext uri="{FF2B5EF4-FFF2-40B4-BE49-F238E27FC236}">
                  <a16:creationId xmlns:a16="http://schemas.microsoft.com/office/drawing/2014/main" id="{68CEE349-4026-6E40-8183-173A125CAFAF}"/>
                </a:ext>
              </a:extLst>
            </p:cNvPr>
            <p:cNvSpPr txBox="1"/>
            <p:nvPr/>
          </p:nvSpPr>
          <p:spPr>
            <a:xfrm>
              <a:off x="4481990" y="4883831"/>
              <a:ext cx="1147270" cy="369731"/>
            </a:xfrm>
            <a:prstGeom prst="rect">
              <a:avLst/>
            </a:prstGeom>
            <a:grpFill/>
          </p:spPr>
          <p:txBody>
            <a:bodyPr wrap="square" lIns="0" tIns="0" rIns="0" bIns="0" rtlCol="0">
              <a:noAutofit/>
            </a:bodyPr>
            <a:lstStyle/>
            <a:p>
              <a:pPr marL="0" marR="0" lvl="0" indent="0" algn="ctr" defTabSz="913008"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Corbel" panose="020B0503020204020204" pitchFamily="34" charset="0"/>
                  <a:ea typeface="+mn-ea"/>
                  <a:cs typeface="+mn-cs"/>
                </a:rPr>
                <a:t>Purchase order, Sales order</a:t>
              </a:r>
            </a:p>
          </p:txBody>
        </p:sp>
        <p:sp>
          <p:nvSpPr>
            <p:cNvPr id="84" name="TextBox 83">
              <a:extLst>
                <a:ext uri="{FF2B5EF4-FFF2-40B4-BE49-F238E27FC236}">
                  <a16:creationId xmlns:a16="http://schemas.microsoft.com/office/drawing/2014/main" id="{80900843-83AB-5B40-8913-9369A93EF93F}"/>
                </a:ext>
              </a:extLst>
            </p:cNvPr>
            <p:cNvSpPr txBox="1"/>
            <p:nvPr/>
          </p:nvSpPr>
          <p:spPr>
            <a:xfrm>
              <a:off x="5919974" y="4889149"/>
              <a:ext cx="1700352" cy="369731"/>
            </a:xfrm>
            <a:prstGeom prst="rect">
              <a:avLst/>
            </a:prstGeom>
            <a:grpFill/>
          </p:spPr>
          <p:txBody>
            <a:bodyPr wrap="square" lIns="0" tIns="0" rIns="0" bIns="0" rtlCol="0">
              <a:noAutofit/>
            </a:bodyPr>
            <a:lstStyle/>
            <a:p>
              <a:pPr marL="0" marR="0" lvl="0" indent="0" algn="ctr" defTabSz="913008"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Corbel" panose="020B0503020204020204" pitchFamily="34" charset="0"/>
                  <a:ea typeface="+mn-ea"/>
                  <a:cs typeface="+mn-cs"/>
                </a:rPr>
                <a:t>Service records, Warranty information</a:t>
              </a:r>
            </a:p>
          </p:txBody>
        </p:sp>
        <p:sp>
          <p:nvSpPr>
            <p:cNvPr id="85" name="TextBox 84">
              <a:extLst>
                <a:ext uri="{FF2B5EF4-FFF2-40B4-BE49-F238E27FC236}">
                  <a16:creationId xmlns:a16="http://schemas.microsoft.com/office/drawing/2014/main" id="{336426AF-F2AA-F144-9430-96F7E895FB08}"/>
                </a:ext>
              </a:extLst>
            </p:cNvPr>
            <p:cNvSpPr txBox="1"/>
            <p:nvPr/>
          </p:nvSpPr>
          <p:spPr>
            <a:xfrm>
              <a:off x="7911040" y="4875503"/>
              <a:ext cx="2099016" cy="318982"/>
            </a:xfrm>
            <a:prstGeom prst="rect">
              <a:avLst/>
            </a:prstGeom>
            <a:grpFill/>
          </p:spPr>
          <p:txBody>
            <a:bodyPr wrap="square" lIns="0" tIns="0" rIns="0" bIns="0" rtlCol="0">
              <a:noAutofit/>
            </a:bodyPr>
            <a:lstStyle/>
            <a:p>
              <a:pPr marL="0" marR="0" lvl="0" indent="0" algn="ctr" defTabSz="913008"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Corbel" panose="020B0503020204020204" pitchFamily="34" charset="0"/>
                  <a:ea typeface="+mn-ea"/>
                  <a:cs typeface="+mn-cs"/>
                </a:rPr>
                <a:t>Assets, Equipment and cargo conditions, Predictive Insights</a:t>
              </a:r>
            </a:p>
          </p:txBody>
        </p:sp>
      </p:grpSp>
      <p:sp>
        <p:nvSpPr>
          <p:cNvPr id="86" name="TextBox 85">
            <a:extLst>
              <a:ext uri="{FF2B5EF4-FFF2-40B4-BE49-F238E27FC236}">
                <a16:creationId xmlns:a16="http://schemas.microsoft.com/office/drawing/2014/main" id="{AC78BF25-85FD-064F-8940-6DC860D8CA3F}"/>
              </a:ext>
            </a:extLst>
          </p:cNvPr>
          <p:cNvSpPr txBox="1"/>
          <p:nvPr/>
        </p:nvSpPr>
        <p:spPr>
          <a:xfrm>
            <a:off x="1880999" y="5798507"/>
            <a:ext cx="668460" cy="348473"/>
          </a:xfrm>
          <a:prstGeom prst="rect">
            <a:avLst/>
          </a:prstGeom>
          <a:noFill/>
        </p:spPr>
        <p:txBody>
          <a:bodyPr wrap="square" lIns="0" tIns="0" rIns="0" bIns="0" rtlCol="0">
            <a:noAutofit/>
          </a:bodyPr>
          <a:lstStyle/>
          <a:p>
            <a:pPr marL="0" marR="0" lvl="0" indent="0" algn="l" defTabSz="91300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8D14">
                    <a:lumMod val="20000"/>
                    <a:lumOff val="80000"/>
                  </a:srgbClr>
                </a:solidFill>
                <a:effectLst/>
                <a:uLnTx/>
                <a:uFillTx/>
                <a:latin typeface="Corbel" panose="020B0503020204020204" pitchFamily="34" charset="0"/>
                <a:ea typeface="+mn-ea"/>
                <a:cs typeface="+mn-cs"/>
              </a:rPr>
              <a:t>Supply Chain</a:t>
            </a:r>
          </a:p>
        </p:txBody>
      </p:sp>
      <p:sp>
        <p:nvSpPr>
          <p:cNvPr id="87" name="TextBox 86">
            <a:extLst>
              <a:ext uri="{FF2B5EF4-FFF2-40B4-BE49-F238E27FC236}">
                <a16:creationId xmlns:a16="http://schemas.microsoft.com/office/drawing/2014/main" id="{AACD87AE-2BC9-1F4F-82BB-8D5C9F51C56D}"/>
              </a:ext>
            </a:extLst>
          </p:cNvPr>
          <p:cNvSpPr txBox="1"/>
          <p:nvPr/>
        </p:nvSpPr>
        <p:spPr>
          <a:xfrm>
            <a:off x="4013488" y="5889661"/>
            <a:ext cx="631926" cy="166166"/>
          </a:xfrm>
          <a:prstGeom prst="rect">
            <a:avLst/>
          </a:prstGeom>
          <a:noFill/>
        </p:spPr>
        <p:txBody>
          <a:bodyPr wrap="square" lIns="0" tIns="0" rIns="0" bIns="0" rtlCol="0">
            <a:noAutofit/>
          </a:bodyPr>
          <a:lstStyle/>
          <a:p>
            <a:pPr marL="0" marR="0" lvl="0" indent="0" algn="l" defTabSz="91300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8D14">
                    <a:lumMod val="20000"/>
                    <a:lumOff val="80000"/>
                  </a:srgbClr>
                </a:solidFill>
                <a:effectLst/>
                <a:uLnTx/>
                <a:uFillTx/>
                <a:latin typeface="Corbel" panose="020B0503020204020204" pitchFamily="34" charset="0"/>
                <a:ea typeface="+mn-ea"/>
                <a:cs typeface="+mn-cs"/>
              </a:rPr>
              <a:t>ERP</a:t>
            </a:r>
          </a:p>
        </p:txBody>
      </p:sp>
      <p:sp>
        <p:nvSpPr>
          <p:cNvPr id="88" name="TextBox 87">
            <a:extLst>
              <a:ext uri="{FF2B5EF4-FFF2-40B4-BE49-F238E27FC236}">
                <a16:creationId xmlns:a16="http://schemas.microsoft.com/office/drawing/2014/main" id="{844A4D5D-E6CB-824C-B66F-EFD2FE331B96}"/>
              </a:ext>
            </a:extLst>
          </p:cNvPr>
          <p:cNvSpPr txBox="1"/>
          <p:nvPr/>
        </p:nvSpPr>
        <p:spPr>
          <a:xfrm>
            <a:off x="7848606" y="5794575"/>
            <a:ext cx="1191463" cy="356337"/>
          </a:xfrm>
          <a:prstGeom prst="rect">
            <a:avLst/>
          </a:prstGeom>
          <a:noFill/>
        </p:spPr>
        <p:txBody>
          <a:bodyPr wrap="square" lIns="0" tIns="0" rIns="0" bIns="0" rtlCol="0">
            <a:noAutofit/>
          </a:bodyPr>
          <a:lstStyle/>
          <a:p>
            <a:pPr marL="0" marR="0" lvl="0" indent="0" algn="l" defTabSz="91300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8D14">
                    <a:lumMod val="20000"/>
                    <a:lumOff val="80000"/>
                  </a:srgbClr>
                </a:solidFill>
                <a:effectLst/>
                <a:uLnTx/>
                <a:uFillTx/>
                <a:latin typeface="Corbel" panose="020B0503020204020204" pitchFamily="34" charset="0"/>
                <a:ea typeface="+mn-ea"/>
                <a:cs typeface="+mn-cs"/>
              </a:rPr>
              <a:t>Customer Experience</a:t>
            </a:r>
          </a:p>
        </p:txBody>
      </p:sp>
      <p:sp>
        <p:nvSpPr>
          <p:cNvPr id="89" name="TextBox 88">
            <a:extLst>
              <a:ext uri="{FF2B5EF4-FFF2-40B4-BE49-F238E27FC236}">
                <a16:creationId xmlns:a16="http://schemas.microsoft.com/office/drawing/2014/main" id="{C5E3D3D5-680A-DA4E-87C1-6F73DF9D2D60}"/>
              </a:ext>
            </a:extLst>
          </p:cNvPr>
          <p:cNvSpPr txBox="1"/>
          <p:nvPr/>
        </p:nvSpPr>
        <p:spPr>
          <a:xfrm>
            <a:off x="10201475" y="5758631"/>
            <a:ext cx="742649" cy="394168"/>
          </a:xfrm>
          <a:prstGeom prst="rect">
            <a:avLst/>
          </a:prstGeom>
          <a:noFill/>
        </p:spPr>
        <p:txBody>
          <a:bodyPr wrap="square" lIns="0" tIns="0" rIns="0" bIns="0" rtlCol="0">
            <a:noAutofit/>
          </a:bodyPr>
          <a:lstStyle/>
          <a:p>
            <a:pPr marL="0" marR="0" lvl="0" indent="0" algn="l" defTabSz="91300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8D14">
                    <a:lumMod val="20000"/>
                    <a:lumOff val="80000"/>
                  </a:srgbClr>
                </a:solidFill>
                <a:effectLst/>
                <a:uLnTx/>
                <a:uFillTx/>
                <a:latin typeface="Corbel" panose="020B0503020204020204" pitchFamily="34" charset="0"/>
                <a:ea typeface="+mn-ea"/>
                <a:cs typeface="+mn-cs"/>
              </a:rPr>
              <a:t>Internet of Things</a:t>
            </a:r>
          </a:p>
        </p:txBody>
      </p:sp>
      <p:grpSp>
        <p:nvGrpSpPr>
          <p:cNvPr id="93" name="Group 92">
            <a:extLst>
              <a:ext uri="{FF2B5EF4-FFF2-40B4-BE49-F238E27FC236}">
                <a16:creationId xmlns:a16="http://schemas.microsoft.com/office/drawing/2014/main" id="{098D3413-E774-9542-BEE2-717EE35E241E}"/>
              </a:ext>
            </a:extLst>
          </p:cNvPr>
          <p:cNvGrpSpPr/>
          <p:nvPr/>
        </p:nvGrpSpPr>
        <p:grpSpPr bwMode="gray">
          <a:xfrm>
            <a:off x="9580010" y="5706338"/>
            <a:ext cx="466384" cy="446457"/>
            <a:chOff x="1203374" y="2654559"/>
            <a:chExt cx="1211926" cy="1160142"/>
          </a:xfrm>
          <a:solidFill>
            <a:schemeClr val="accent3">
              <a:lumMod val="20000"/>
              <a:lumOff val="80000"/>
            </a:schemeClr>
          </a:solidFill>
        </p:grpSpPr>
        <p:sp>
          <p:nvSpPr>
            <p:cNvPr id="96" name="object 40">
              <a:extLst>
                <a:ext uri="{FF2B5EF4-FFF2-40B4-BE49-F238E27FC236}">
                  <a16:creationId xmlns:a16="http://schemas.microsoft.com/office/drawing/2014/main" id="{406CACD2-3646-B24E-B6BF-D363527983DD}"/>
                </a:ext>
              </a:extLst>
            </p:cNvPr>
            <p:cNvSpPr/>
            <p:nvPr/>
          </p:nvSpPr>
          <p:spPr bwMode="gray">
            <a:xfrm>
              <a:off x="2171154" y="3169220"/>
              <a:ext cx="122093" cy="212306"/>
            </a:xfrm>
            <a:custGeom>
              <a:avLst/>
              <a:gdLst/>
              <a:ahLst/>
              <a:cxnLst/>
              <a:rect l="l" t="t" r="r" b="b"/>
              <a:pathLst>
                <a:path w="134302" h="240614">
                  <a:moveTo>
                    <a:pt x="10744" y="239128"/>
                  </a:moveTo>
                  <a:lnTo>
                    <a:pt x="15087" y="240614"/>
                  </a:lnTo>
                  <a:lnTo>
                    <a:pt x="22948" y="240614"/>
                  </a:lnTo>
                  <a:lnTo>
                    <a:pt x="28371" y="237439"/>
                  </a:lnTo>
                  <a:lnTo>
                    <a:pt x="30975" y="232003"/>
                  </a:lnTo>
                  <a:lnTo>
                    <a:pt x="130683" y="23850"/>
                  </a:lnTo>
                  <a:lnTo>
                    <a:pt x="134302" y="16294"/>
                  </a:lnTo>
                  <a:lnTo>
                    <a:pt x="131102" y="7239"/>
                  </a:lnTo>
                  <a:lnTo>
                    <a:pt x="123545" y="3619"/>
                  </a:lnTo>
                  <a:lnTo>
                    <a:pt x="116001" y="0"/>
                  </a:lnTo>
                  <a:lnTo>
                    <a:pt x="106946" y="3187"/>
                  </a:lnTo>
                  <a:lnTo>
                    <a:pt x="103314" y="10756"/>
                  </a:lnTo>
                  <a:lnTo>
                    <a:pt x="3619" y="218897"/>
                  </a:lnTo>
                  <a:lnTo>
                    <a:pt x="0" y="226441"/>
                  </a:lnTo>
                  <a:lnTo>
                    <a:pt x="3187" y="235508"/>
                  </a:lnTo>
                  <a:lnTo>
                    <a:pt x="10744" y="239128"/>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000000"/>
                </a:solidFill>
                <a:effectLst/>
                <a:uLnTx/>
                <a:uFillTx/>
                <a:latin typeface="Corbel" panose="020B0503020204020204" pitchFamily="34" charset="0"/>
                <a:ea typeface="+mn-ea"/>
                <a:cs typeface="+mn-cs"/>
              </a:endParaRPr>
            </a:p>
          </p:txBody>
        </p:sp>
        <p:sp>
          <p:nvSpPr>
            <p:cNvPr id="97" name="object 41">
              <a:extLst>
                <a:ext uri="{FF2B5EF4-FFF2-40B4-BE49-F238E27FC236}">
                  <a16:creationId xmlns:a16="http://schemas.microsoft.com/office/drawing/2014/main" id="{8ADDCA68-1CE8-8547-AC71-D576BE3B5988}"/>
                </a:ext>
              </a:extLst>
            </p:cNvPr>
            <p:cNvSpPr/>
            <p:nvPr/>
          </p:nvSpPr>
          <p:spPr bwMode="gray">
            <a:xfrm>
              <a:off x="2221372" y="3348742"/>
              <a:ext cx="193928" cy="81758"/>
            </a:xfrm>
            <a:custGeom>
              <a:avLst/>
              <a:gdLst/>
              <a:ahLst/>
              <a:cxnLst/>
              <a:rect l="l" t="t" r="r" b="b"/>
              <a:pathLst>
                <a:path w="213321" h="92659">
                  <a:moveTo>
                    <a:pt x="210654" y="12217"/>
                  </a:moveTo>
                  <a:lnTo>
                    <a:pt x="207975" y="4279"/>
                  </a:lnTo>
                  <a:lnTo>
                    <a:pt x="199389" y="0"/>
                  </a:lnTo>
                  <a:lnTo>
                    <a:pt x="191439" y="2679"/>
                  </a:lnTo>
                  <a:lnTo>
                    <a:pt x="12204" y="63106"/>
                  </a:lnTo>
                  <a:lnTo>
                    <a:pt x="4267" y="65785"/>
                  </a:lnTo>
                  <a:lnTo>
                    <a:pt x="0" y="74383"/>
                  </a:lnTo>
                  <a:lnTo>
                    <a:pt x="2679" y="82321"/>
                  </a:lnTo>
                  <a:lnTo>
                    <a:pt x="4813" y="88658"/>
                  </a:lnTo>
                  <a:lnTo>
                    <a:pt x="10718" y="92659"/>
                  </a:lnTo>
                  <a:lnTo>
                    <a:pt x="17043" y="92659"/>
                  </a:lnTo>
                  <a:lnTo>
                    <a:pt x="20281" y="92392"/>
                  </a:lnTo>
                  <a:lnTo>
                    <a:pt x="21894" y="91859"/>
                  </a:lnTo>
                  <a:lnTo>
                    <a:pt x="201117" y="31432"/>
                  </a:lnTo>
                  <a:lnTo>
                    <a:pt x="209067" y="28752"/>
                  </a:lnTo>
                  <a:lnTo>
                    <a:pt x="213321" y="20154"/>
                  </a:lnTo>
                  <a:lnTo>
                    <a:pt x="210654" y="12217"/>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000000"/>
                </a:solidFill>
                <a:effectLst/>
                <a:uLnTx/>
                <a:uFillTx/>
                <a:latin typeface="Corbel" panose="020B0503020204020204" pitchFamily="34" charset="0"/>
                <a:ea typeface="+mn-ea"/>
                <a:cs typeface="+mn-cs"/>
              </a:endParaRPr>
            </a:p>
          </p:txBody>
        </p:sp>
        <p:sp>
          <p:nvSpPr>
            <p:cNvPr id="98" name="object 42">
              <a:extLst>
                <a:ext uri="{FF2B5EF4-FFF2-40B4-BE49-F238E27FC236}">
                  <a16:creationId xmlns:a16="http://schemas.microsoft.com/office/drawing/2014/main" id="{898EEAED-2F2F-F949-AAB3-EFCDE77FBF7F}"/>
                </a:ext>
              </a:extLst>
            </p:cNvPr>
            <p:cNvSpPr/>
            <p:nvPr/>
          </p:nvSpPr>
          <p:spPr bwMode="gray">
            <a:xfrm>
              <a:off x="1913935" y="3377095"/>
              <a:ext cx="174452" cy="53081"/>
            </a:xfrm>
            <a:custGeom>
              <a:avLst/>
              <a:gdLst/>
              <a:ahLst/>
              <a:cxnLst/>
              <a:rect l="l" t="t" r="r" b="b"/>
              <a:pathLst>
                <a:path w="191897" h="60159">
                  <a:moveTo>
                    <a:pt x="1473" y="13728"/>
                  </a:moveTo>
                  <a:lnTo>
                    <a:pt x="0" y="21970"/>
                  </a:lnTo>
                  <a:lnTo>
                    <a:pt x="5473" y="29857"/>
                  </a:lnTo>
                  <a:lnTo>
                    <a:pt x="13728" y="31343"/>
                  </a:lnTo>
                  <a:lnTo>
                    <a:pt x="172808" y="59931"/>
                  </a:lnTo>
                  <a:lnTo>
                    <a:pt x="175501" y="60159"/>
                  </a:lnTo>
                  <a:lnTo>
                    <a:pt x="182702" y="60159"/>
                  </a:lnTo>
                  <a:lnTo>
                    <a:pt x="189102" y="55016"/>
                  </a:lnTo>
                  <a:lnTo>
                    <a:pt x="190423" y="47675"/>
                  </a:lnTo>
                  <a:lnTo>
                    <a:pt x="191896" y="39433"/>
                  </a:lnTo>
                  <a:lnTo>
                    <a:pt x="186423" y="31546"/>
                  </a:lnTo>
                  <a:lnTo>
                    <a:pt x="178168" y="30073"/>
                  </a:lnTo>
                  <a:lnTo>
                    <a:pt x="19088" y="1473"/>
                  </a:lnTo>
                  <a:lnTo>
                    <a:pt x="10833" y="0"/>
                  </a:lnTo>
                  <a:lnTo>
                    <a:pt x="2959" y="5473"/>
                  </a:lnTo>
                  <a:lnTo>
                    <a:pt x="1473" y="13728"/>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000000"/>
                </a:solidFill>
                <a:effectLst/>
                <a:uLnTx/>
                <a:uFillTx/>
                <a:latin typeface="Corbel" panose="020B0503020204020204" pitchFamily="34" charset="0"/>
                <a:ea typeface="+mn-ea"/>
                <a:cs typeface="+mn-cs"/>
              </a:endParaRPr>
            </a:p>
          </p:txBody>
        </p:sp>
        <p:sp>
          <p:nvSpPr>
            <p:cNvPr id="100" name="object 43">
              <a:extLst>
                <a:ext uri="{FF2B5EF4-FFF2-40B4-BE49-F238E27FC236}">
                  <a16:creationId xmlns:a16="http://schemas.microsoft.com/office/drawing/2014/main" id="{B25BA355-ECAE-7047-9E6B-0C7B3766E862}"/>
                </a:ext>
              </a:extLst>
            </p:cNvPr>
            <p:cNvSpPr/>
            <p:nvPr/>
          </p:nvSpPr>
          <p:spPr bwMode="gray">
            <a:xfrm>
              <a:off x="1203374" y="2654559"/>
              <a:ext cx="1071879" cy="1160142"/>
            </a:xfrm>
            <a:custGeom>
              <a:avLst/>
              <a:gdLst/>
              <a:ahLst/>
              <a:cxnLst/>
              <a:rect l="l" t="t" r="r" b="b"/>
              <a:pathLst>
                <a:path w="1296974" h="1446310">
                  <a:moveTo>
                    <a:pt x="1143266" y="970009"/>
                  </a:moveTo>
                  <a:lnTo>
                    <a:pt x="1140534" y="955988"/>
                  </a:lnTo>
                  <a:lnTo>
                    <a:pt x="1133056" y="944404"/>
                  </a:lnTo>
                  <a:lnTo>
                    <a:pt x="1121911" y="936334"/>
                  </a:lnTo>
                  <a:lnTo>
                    <a:pt x="1108179" y="932857"/>
                  </a:lnTo>
                  <a:lnTo>
                    <a:pt x="1106068" y="932798"/>
                  </a:lnTo>
                  <a:lnTo>
                    <a:pt x="1092049" y="935530"/>
                  </a:lnTo>
                  <a:lnTo>
                    <a:pt x="1080466" y="943007"/>
                  </a:lnTo>
                  <a:lnTo>
                    <a:pt x="1072396" y="954151"/>
                  </a:lnTo>
                  <a:lnTo>
                    <a:pt x="1068916" y="967886"/>
                  </a:lnTo>
                  <a:lnTo>
                    <a:pt x="1068857" y="985300"/>
                  </a:lnTo>
                  <a:lnTo>
                    <a:pt x="1001598" y="985300"/>
                  </a:lnTo>
                  <a:lnTo>
                    <a:pt x="1001598" y="1294430"/>
                  </a:lnTo>
                  <a:lnTo>
                    <a:pt x="582980" y="1294430"/>
                  </a:lnTo>
                  <a:lnTo>
                    <a:pt x="582980" y="1120948"/>
                  </a:lnTo>
                  <a:lnTo>
                    <a:pt x="527608" y="1120948"/>
                  </a:lnTo>
                  <a:lnTo>
                    <a:pt x="356556" y="541254"/>
                  </a:lnTo>
                  <a:lnTo>
                    <a:pt x="342928" y="545110"/>
                  </a:lnTo>
                  <a:lnTo>
                    <a:pt x="328537" y="546832"/>
                  </a:lnTo>
                  <a:lnTo>
                    <a:pt x="310207" y="545759"/>
                  </a:lnTo>
                  <a:lnTo>
                    <a:pt x="296367" y="542431"/>
                  </a:lnTo>
                  <a:lnTo>
                    <a:pt x="283422" y="537099"/>
                  </a:lnTo>
                  <a:lnTo>
                    <a:pt x="271549" y="529943"/>
                  </a:lnTo>
                  <a:lnTo>
                    <a:pt x="260925" y="521138"/>
                  </a:lnTo>
                  <a:lnTo>
                    <a:pt x="251727" y="510862"/>
                  </a:lnTo>
                  <a:lnTo>
                    <a:pt x="244133" y="499292"/>
                  </a:lnTo>
                  <a:lnTo>
                    <a:pt x="238318" y="486606"/>
                  </a:lnTo>
                  <a:lnTo>
                    <a:pt x="234462" y="472981"/>
                  </a:lnTo>
                  <a:lnTo>
                    <a:pt x="232740" y="458593"/>
                  </a:lnTo>
                  <a:lnTo>
                    <a:pt x="232664" y="454821"/>
                  </a:lnTo>
                  <a:lnTo>
                    <a:pt x="233812" y="440265"/>
                  </a:lnTo>
                  <a:lnTo>
                    <a:pt x="237140" y="426426"/>
                  </a:lnTo>
                  <a:lnTo>
                    <a:pt x="242470" y="413481"/>
                  </a:lnTo>
                  <a:lnTo>
                    <a:pt x="251868" y="282253"/>
                  </a:lnTo>
                  <a:lnTo>
                    <a:pt x="238701" y="288440"/>
                  </a:lnTo>
                  <a:lnTo>
                    <a:pt x="226116" y="295595"/>
                  </a:lnTo>
                  <a:lnTo>
                    <a:pt x="214162" y="303671"/>
                  </a:lnTo>
                  <a:lnTo>
                    <a:pt x="202888" y="312619"/>
                  </a:lnTo>
                  <a:lnTo>
                    <a:pt x="192341" y="322391"/>
                  </a:lnTo>
                  <a:lnTo>
                    <a:pt x="182570" y="332939"/>
                  </a:lnTo>
                  <a:lnTo>
                    <a:pt x="173623" y="344214"/>
                  </a:lnTo>
                  <a:lnTo>
                    <a:pt x="165548" y="356169"/>
                  </a:lnTo>
                  <a:lnTo>
                    <a:pt x="158393" y="368755"/>
                  </a:lnTo>
                  <a:lnTo>
                    <a:pt x="152207" y="381923"/>
                  </a:lnTo>
                  <a:lnTo>
                    <a:pt x="147037" y="395626"/>
                  </a:lnTo>
                  <a:lnTo>
                    <a:pt x="142932" y="409816"/>
                  </a:lnTo>
                  <a:lnTo>
                    <a:pt x="139941" y="424443"/>
                  </a:lnTo>
                  <a:lnTo>
                    <a:pt x="138111" y="439461"/>
                  </a:lnTo>
                  <a:lnTo>
                    <a:pt x="137490" y="454821"/>
                  </a:lnTo>
                  <a:lnTo>
                    <a:pt x="137981" y="468474"/>
                  </a:lnTo>
                  <a:lnTo>
                    <a:pt x="139431" y="481861"/>
                  </a:lnTo>
                  <a:lnTo>
                    <a:pt x="141806" y="494947"/>
                  </a:lnTo>
                  <a:lnTo>
                    <a:pt x="145073" y="507701"/>
                  </a:lnTo>
                  <a:lnTo>
                    <a:pt x="149197" y="520087"/>
                  </a:lnTo>
                  <a:lnTo>
                    <a:pt x="154144" y="532072"/>
                  </a:lnTo>
                  <a:lnTo>
                    <a:pt x="159881" y="543623"/>
                  </a:lnTo>
                  <a:lnTo>
                    <a:pt x="166372" y="554707"/>
                  </a:lnTo>
                  <a:lnTo>
                    <a:pt x="173585" y="565290"/>
                  </a:lnTo>
                  <a:lnTo>
                    <a:pt x="181484" y="575337"/>
                  </a:lnTo>
                  <a:lnTo>
                    <a:pt x="190037" y="584817"/>
                  </a:lnTo>
                  <a:lnTo>
                    <a:pt x="195160" y="589923"/>
                  </a:lnTo>
                  <a:lnTo>
                    <a:pt x="195160" y="856026"/>
                  </a:lnTo>
                  <a:lnTo>
                    <a:pt x="121920" y="1120948"/>
                  </a:lnTo>
                  <a:lnTo>
                    <a:pt x="66560" y="1120948"/>
                  </a:lnTo>
                  <a:lnTo>
                    <a:pt x="66560" y="1294430"/>
                  </a:lnTo>
                  <a:lnTo>
                    <a:pt x="0" y="1294430"/>
                  </a:lnTo>
                  <a:lnTo>
                    <a:pt x="0" y="1446310"/>
                  </a:lnTo>
                  <a:lnTo>
                    <a:pt x="1296974" y="1446310"/>
                  </a:lnTo>
                  <a:lnTo>
                    <a:pt x="1296974" y="1294430"/>
                  </a:lnTo>
                  <a:lnTo>
                    <a:pt x="1210538" y="1294430"/>
                  </a:lnTo>
                  <a:lnTo>
                    <a:pt x="1210538" y="985300"/>
                  </a:lnTo>
                  <a:lnTo>
                    <a:pt x="1143266" y="985300"/>
                  </a:lnTo>
                  <a:lnTo>
                    <a:pt x="1143266" y="970009"/>
                  </a:lnTo>
                  <a:close/>
                </a:path>
                <a:path w="1296974" h="1446310">
                  <a:moveTo>
                    <a:pt x="614381" y="143370"/>
                  </a:moveTo>
                  <a:lnTo>
                    <a:pt x="617599" y="131700"/>
                  </a:lnTo>
                  <a:lnTo>
                    <a:pt x="622638" y="120420"/>
                  </a:lnTo>
                  <a:lnTo>
                    <a:pt x="627682" y="14568"/>
                  </a:lnTo>
                  <a:lnTo>
                    <a:pt x="616710" y="20141"/>
                  </a:lnTo>
                  <a:lnTo>
                    <a:pt x="606152" y="26580"/>
                  </a:lnTo>
                  <a:lnTo>
                    <a:pt x="596064" y="33875"/>
                  </a:lnTo>
                  <a:lnTo>
                    <a:pt x="586504" y="42015"/>
                  </a:lnTo>
                  <a:lnTo>
                    <a:pt x="615258" y="178745"/>
                  </a:lnTo>
                  <a:lnTo>
                    <a:pt x="613250" y="167089"/>
                  </a:lnTo>
                  <a:lnTo>
                    <a:pt x="612945" y="155231"/>
                  </a:lnTo>
                  <a:lnTo>
                    <a:pt x="614381" y="143370"/>
                  </a:lnTo>
                  <a:close/>
                </a:path>
                <a:path w="1296974" h="1446310">
                  <a:moveTo>
                    <a:pt x="1012939" y="685364"/>
                  </a:moveTo>
                  <a:lnTo>
                    <a:pt x="1018120" y="679661"/>
                  </a:lnTo>
                  <a:lnTo>
                    <a:pt x="1022553" y="673159"/>
                  </a:lnTo>
                  <a:lnTo>
                    <a:pt x="1028948" y="662319"/>
                  </a:lnTo>
                  <a:lnTo>
                    <a:pt x="1033760" y="651001"/>
                  </a:lnTo>
                  <a:lnTo>
                    <a:pt x="1037016" y="639351"/>
                  </a:lnTo>
                  <a:lnTo>
                    <a:pt x="1038744" y="627515"/>
                  </a:lnTo>
                  <a:lnTo>
                    <a:pt x="1038972" y="615637"/>
                  </a:lnTo>
                  <a:lnTo>
                    <a:pt x="1037726" y="603865"/>
                  </a:lnTo>
                  <a:lnTo>
                    <a:pt x="1035034" y="592343"/>
                  </a:lnTo>
                  <a:lnTo>
                    <a:pt x="1030925" y="581216"/>
                  </a:lnTo>
                  <a:lnTo>
                    <a:pt x="1025424" y="570631"/>
                  </a:lnTo>
                  <a:lnTo>
                    <a:pt x="1018561" y="560732"/>
                  </a:lnTo>
                  <a:lnTo>
                    <a:pt x="1010363" y="551666"/>
                  </a:lnTo>
                  <a:lnTo>
                    <a:pt x="1000856" y="543577"/>
                  </a:lnTo>
                  <a:lnTo>
                    <a:pt x="986358" y="534685"/>
                  </a:lnTo>
                  <a:lnTo>
                    <a:pt x="974609" y="529829"/>
                  </a:lnTo>
                  <a:lnTo>
                    <a:pt x="964831" y="527096"/>
                  </a:lnTo>
                  <a:lnTo>
                    <a:pt x="835520" y="232761"/>
                  </a:lnTo>
                  <a:lnTo>
                    <a:pt x="840894" y="221417"/>
                  </a:lnTo>
                  <a:lnTo>
                    <a:pt x="845305" y="209829"/>
                  </a:lnTo>
                  <a:lnTo>
                    <a:pt x="848765" y="198050"/>
                  </a:lnTo>
                  <a:lnTo>
                    <a:pt x="851283" y="186135"/>
                  </a:lnTo>
                  <a:lnTo>
                    <a:pt x="852871" y="174137"/>
                  </a:lnTo>
                  <a:lnTo>
                    <a:pt x="853539" y="162108"/>
                  </a:lnTo>
                  <a:lnTo>
                    <a:pt x="853299" y="150103"/>
                  </a:lnTo>
                  <a:lnTo>
                    <a:pt x="852162" y="138174"/>
                  </a:lnTo>
                  <a:lnTo>
                    <a:pt x="850137" y="126375"/>
                  </a:lnTo>
                  <a:lnTo>
                    <a:pt x="847237" y="114759"/>
                  </a:lnTo>
                  <a:lnTo>
                    <a:pt x="843472" y="103380"/>
                  </a:lnTo>
                  <a:lnTo>
                    <a:pt x="838853" y="92290"/>
                  </a:lnTo>
                  <a:lnTo>
                    <a:pt x="833391" y="81545"/>
                  </a:lnTo>
                  <a:lnTo>
                    <a:pt x="827097" y="71196"/>
                  </a:lnTo>
                  <a:lnTo>
                    <a:pt x="819982" y="61297"/>
                  </a:lnTo>
                  <a:lnTo>
                    <a:pt x="812056" y="51901"/>
                  </a:lnTo>
                  <a:lnTo>
                    <a:pt x="803330" y="43062"/>
                  </a:lnTo>
                  <a:lnTo>
                    <a:pt x="793816" y="34833"/>
                  </a:lnTo>
                  <a:lnTo>
                    <a:pt x="783524" y="27268"/>
                  </a:lnTo>
                  <a:lnTo>
                    <a:pt x="770946" y="19577"/>
                  </a:lnTo>
                  <a:lnTo>
                    <a:pt x="759439" y="13836"/>
                  </a:lnTo>
                  <a:lnTo>
                    <a:pt x="747664" y="9102"/>
                  </a:lnTo>
                  <a:lnTo>
                    <a:pt x="735678" y="5363"/>
                  </a:lnTo>
                  <a:lnTo>
                    <a:pt x="723538" y="2608"/>
                  </a:lnTo>
                  <a:lnTo>
                    <a:pt x="711301" y="824"/>
                  </a:lnTo>
                  <a:lnTo>
                    <a:pt x="699022" y="0"/>
                  </a:lnTo>
                  <a:lnTo>
                    <a:pt x="686761" y="124"/>
                  </a:lnTo>
                  <a:lnTo>
                    <a:pt x="674572" y="1185"/>
                  </a:lnTo>
                  <a:lnTo>
                    <a:pt x="662512" y="3172"/>
                  </a:lnTo>
                  <a:lnTo>
                    <a:pt x="650640" y="6073"/>
                  </a:lnTo>
                  <a:lnTo>
                    <a:pt x="639011" y="9875"/>
                  </a:lnTo>
                  <a:lnTo>
                    <a:pt x="627682" y="14568"/>
                  </a:lnTo>
                  <a:lnTo>
                    <a:pt x="622638" y="120420"/>
                  </a:lnTo>
                  <a:lnTo>
                    <a:pt x="626364" y="114207"/>
                  </a:lnTo>
                  <a:lnTo>
                    <a:pt x="634061" y="104287"/>
                  </a:lnTo>
                  <a:lnTo>
                    <a:pt x="642944" y="95870"/>
                  </a:lnTo>
                  <a:lnTo>
                    <a:pt x="652814" y="88994"/>
                  </a:lnTo>
                  <a:lnTo>
                    <a:pt x="663477" y="83699"/>
                  </a:lnTo>
                  <a:lnTo>
                    <a:pt x="674734" y="80026"/>
                  </a:lnTo>
                  <a:lnTo>
                    <a:pt x="686388" y="78015"/>
                  </a:lnTo>
                  <a:lnTo>
                    <a:pt x="698245" y="77706"/>
                  </a:lnTo>
                  <a:lnTo>
                    <a:pt x="710105" y="79139"/>
                  </a:lnTo>
                  <a:lnTo>
                    <a:pt x="721773" y="82353"/>
                  </a:lnTo>
                  <a:lnTo>
                    <a:pt x="733053" y="87390"/>
                  </a:lnTo>
                  <a:lnTo>
                    <a:pt x="739292" y="91131"/>
                  </a:lnTo>
                  <a:lnTo>
                    <a:pt x="749211" y="98829"/>
                  </a:lnTo>
                  <a:lnTo>
                    <a:pt x="757628" y="107711"/>
                  </a:lnTo>
                  <a:lnTo>
                    <a:pt x="764503" y="117583"/>
                  </a:lnTo>
                  <a:lnTo>
                    <a:pt x="769797" y="128246"/>
                  </a:lnTo>
                  <a:lnTo>
                    <a:pt x="773468" y="139503"/>
                  </a:lnTo>
                  <a:lnTo>
                    <a:pt x="775478" y="151160"/>
                  </a:lnTo>
                  <a:lnTo>
                    <a:pt x="775787" y="163017"/>
                  </a:lnTo>
                  <a:lnTo>
                    <a:pt x="774354" y="174880"/>
                  </a:lnTo>
                  <a:lnTo>
                    <a:pt x="771140" y="186551"/>
                  </a:lnTo>
                  <a:lnTo>
                    <a:pt x="766106" y="197833"/>
                  </a:lnTo>
                  <a:lnTo>
                    <a:pt x="762368" y="204072"/>
                  </a:lnTo>
                  <a:lnTo>
                    <a:pt x="754667" y="213985"/>
                  </a:lnTo>
                  <a:lnTo>
                    <a:pt x="745782" y="222397"/>
                  </a:lnTo>
                  <a:lnTo>
                    <a:pt x="735910" y="229269"/>
                  </a:lnTo>
                  <a:lnTo>
                    <a:pt x="725247" y="234561"/>
                  </a:lnTo>
                  <a:lnTo>
                    <a:pt x="713990" y="238231"/>
                  </a:lnTo>
                  <a:lnTo>
                    <a:pt x="702335" y="240240"/>
                  </a:lnTo>
                  <a:lnTo>
                    <a:pt x="690478" y="240548"/>
                  </a:lnTo>
                  <a:lnTo>
                    <a:pt x="678617" y="239115"/>
                  </a:lnTo>
                  <a:lnTo>
                    <a:pt x="666947" y="235899"/>
                  </a:lnTo>
                  <a:lnTo>
                    <a:pt x="655665" y="230862"/>
                  </a:lnTo>
                  <a:lnTo>
                    <a:pt x="649427" y="227122"/>
                  </a:lnTo>
                  <a:lnTo>
                    <a:pt x="639509" y="219423"/>
                  </a:lnTo>
                  <a:lnTo>
                    <a:pt x="631093" y="210539"/>
                  </a:lnTo>
                  <a:lnTo>
                    <a:pt x="624220" y="200667"/>
                  </a:lnTo>
                  <a:lnTo>
                    <a:pt x="618928" y="190003"/>
                  </a:lnTo>
                  <a:lnTo>
                    <a:pt x="615258" y="178745"/>
                  </a:lnTo>
                  <a:lnTo>
                    <a:pt x="586504" y="42015"/>
                  </a:lnTo>
                  <a:lnTo>
                    <a:pt x="577528" y="50987"/>
                  </a:lnTo>
                  <a:lnTo>
                    <a:pt x="569193" y="60780"/>
                  </a:lnTo>
                  <a:lnTo>
                    <a:pt x="561555" y="71382"/>
                  </a:lnTo>
                  <a:lnTo>
                    <a:pt x="554700" y="82759"/>
                  </a:lnTo>
                  <a:lnTo>
                    <a:pt x="548908" y="94469"/>
                  </a:lnTo>
                  <a:lnTo>
                    <a:pt x="544165" y="106454"/>
                  </a:lnTo>
                  <a:lnTo>
                    <a:pt x="540454" y="118654"/>
                  </a:lnTo>
                  <a:lnTo>
                    <a:pt x="537760" y="131009"/>
                  </a:lnTo>
                  <a:lnTo>
                    <a:pt x="536068" y="143461"/>
                  </a:lnTo>
                  <a:lnTo>
                    <a:pt x="535362" y="155949"/>
                  </a:lnTo>
                  <a:lnTo>
                    <a:pt x="535626" y="168416"/>
                  </a:lnTo>
                  <a:lnTo>
                    <a:pt x="535711" y="169744"/>
                  </a:lnTo>
                  <a:lnTo>
                    <a:pt x="398894" y="282812"/>
                  </a:lnTo>
                  <a:lnTo>
                    <a:pt x="387259" y="278243"/>
                  </a:lnTo>
                  <a:lnTo>
                    <a:pt x="375261" y="274442"/>
                  </a:lnTo>
                  <a:lnTo>
                    <a:pt x="362930" y="271439"/>
                  </a:lnTo>
                  <a:lnTo>
                    <a:pt x="350294" y="269266"/>
                  </a:lnTo>
                  <a:lnTo>
                    <a:pt x="337384" y="267954"/>
                  </a:lnTo>
                  <a:lnTo>
                    <a:pt x="324764" y="267534"/>
                  </a:lnTo>
                  <a:lnTo>
                    <a:pt x="309404" y="268155"/>
                  </a:lnTo>
                  <a:lnTo>
                    <a:pt x="294387" y="269985"/>
                  </a:lnTo>
                  <a:lnTo>
                    <a:pt x="279760" y="272977"/>
                  </a:lnTo>
                  <a:lnTo>
                    <a:pt x="265571" y="277082"/>
                  </a:lnTo>
                  <a:lnTo>
                    <a:pt x="251868" y="282253"/>
                  </a:lnTo>
                  <a:lnTo>
                    <a:pt x="242470" y="413481"/>
                  </a:lnTo>
                  <a:lnTo>
                    <a:pt x="249625" y="401608"/>
                  </a:lnTo>
                  <a:lnTo>
                    <a:pt x="258429" y="390983"/>
                  </a:lnTo>
                  <a:lnTo>
                    <a:pt x="268703" y="381783"/>
                  </a:lnTo>
                  <a:lnTo>
                    <a:pt x="280272" y="374186"/>
                  </a:lnTo>
                  <a:lnTo>
                    <a:pt x="292957" y="368369"/>
                  </a:lnTo>
                  <a:lnTo>
                    <a:pt x="306582" y="364510"/>
                  </a:lnTo>
                  <a:lnTo>
                    <a:pt x="320971" y="362785"/>
                  </a:lnTo>
                  <a:lnTo>
                    <a:pt x="324764" y="362708"/>
                  </a:lnTo>
                  <a:lnTo>
                    <a:pt x="339319" y="363857"/>
                  </a:lnTo>
                  <a:lnTo>
                    <a:pt x="353157" y="367185"/>
                  </a:lnTo>
                  <a:lnTo>
                    <a:pt x="366101" y="372517"/>
                  </a:lnTo>
                  <a:lnTo>
                    <a:pt x="377973" y="379674"/>
                  </a:lnTo>
                  <a:lnTo>
                    <a:pt x="388596" y="388479"/>
                  </a:lnTo>
                  <a:lnTo>
                    <a:pt x="397794" y="398755"/>
                  </a:lnTo>
                  <a:lnTo>
                    <a:pt x="405389" y="410326"/>
                  </a:lnTo>
                  <a:lnTo>
                    <a:pt x="411204" y="423012"/>
                  </a:lnTo>
                  <a:lnTo>
                    <a:pt x="415063" y="436639"/>
                  </a:lnTo>
                  <a:lnTo>
                    <a:pt x="416787" y="451027"/>
                  </a:lnTo>
                  <a:lnTo>
                    <a:pt x="416864" y="454821"/>
                  </a:lnTo>
                  <a:lnTo>
                    <a:pt x="415715" y="469375"/>
                  </a:lnTo>
                  <a:lnTo>
                    <a:pt x="412387" y="483212"/>
                  </a:lnTo>
                  <a:lnTo>
                    <a:pt x="407055" y="496154"/>
                  </a:lnTo>
                  <a:lnTo>
                    <a:pt x="399898" y="508026"/>
                  </a:lnTo>
                  <a:lnTo>
                    <a:pt x="391092" y="518649"/>
                  </a:lnTo>
                  <a:lnTo>
                    <a:pt x="380815" y="527846"/>
                  </a:lnTo>
                  <a:lnTo>
                    <a:pt x="369244" y="535440"/>
                  </a:lnTo>
                  <a:lnTo>
                    <a:pt x="356556" y="541254"/>
                  </a:lnTo>
                  <a:lnTo>
                    <a:pt x="527608" y="1120948"/>
                  </a:lnTo>
                  <a:lnTo>
                    <a:pt x="454380" y="856014"/>
                  </a:lnTo>
                  <a:lnTo>
                    <a:pt x="454380" y="589911"/>
                  </a:lnTo>
                  <a:lnTo>
                    <a:pt x="463286" y="580767"/>
                  </a:lnTo>
                  <a:lnTo>
                    <a:pt x="471558" y="571036"/>
                  </a:lnTo>
                  <a:lnTo>
                    <a:pt x="479163" y="560751"/>
                  </a:lnTo>
                  <a:lnTo>
                    <a:pt x="486066" y="549947"/>
                  </a:lnTo>
                  <a:lnTo>
                    <a:pt x="492233" y="538655"/>
                  </a:lnTo>
                  <a:lnTo>
                    <a:pt x="497631" y="526911"/>
                  </a:lnTo>
                  <a:lnTo>
                    <a:pt x="502225" y="514747"/>
                  </a:lnTo>
                  <a:lnTo>
                    <a:pt x="505981" y="502197"/>
                  </a:lnTo>
                  <a:lnTo>
                    <a:pt x="508865" y="489295"/>
                  </a:lnTo>
                  <a:lnTo>
                    <a:pt x="510843" y="476075"/>
                  </a:lnTo>
                  <a:lnTo>
                    <a:pt x="511880" y="462569"/>
                  </a:lnTo>
                  <a:lnTo>
                    <a:pt x="512038" y="454821"/>
                  </a:lnTo>
                  <a:lnTo>
                    <a:pt x="511599" y="441943"/>
                  </a:lnTo>
                  <a:lnTo>
                    <a:pt x="510307" y="429306"/>
                  </a:lnTo>
                  <a:lnTo>
                    <a:pt x="508342" y="417648"/>
                  </a:lnTo>
                  <a:lnTo>
                    <a:pt x="640092" y="308758"/>
                  </a:lnTo>
                  <a:lnTo>
                    <a:pt x="652390" y="312662"/>
                  </a:lnTo>
                  <a:lnTo>
                    <a:pt x="664855" y="315531"/>
                  </a:lnTo>
                  <a:lnTo>
                    <a:pt x="677425" y="317377"/>
                  </a:lnTo>
                  <a:lnTo>
                    <a:pt x="690038" y="318211"/>
                  </a:lnTo>
                  <a:lnTo>
                    <a:pt x="697471" y="318232"/>
                  </a:lnTo>
                  <a:lnTo>
                    <a:pt x="852538" y="595067"/>
                  </a:lnTo>
                  <a:lnTo>
                    <a:pt x="850093" y="607360"/>
                  </a:lnTo>
                  <a:lnTo>
                    <a:pt x="849288" y="619756"/>
                  </a:lnTo>
                  <a:lnTo>
                    <a:pt x="850095" y="632091"/>
                  </a:lnTo>
                  <a:lnTo>
                    <a:pt x="852482" y="644200"/>
                  </a:lnTo>
                  <a:lnTo>
                    <a:pt x="856421" y="655917"/>
                  </a:lnTo>
                  <a:lnTo>
                    <a:pt x="861882" y="667078"/>
                  </a:lnTo>
                  <a:lnTo>
                    <a:pt x="868834" y="677517"/>
                  </a:lnTo>
                  <a:lnTo>
                    <a:pt x="877248" y="687070"/>
                  </a:lnTo>
                  <a:lnTo>
                    <a:pt x="887095" y="695571"/>
                  </a:lnTo>
                  <a:lnTo>
                    <a:pt x="890651" y="698115"/>
                  </a:lnTo>
                  <a:lnTo>
                    <a:pt x="902017" y="704771"/>
                  </a:lnTo>
                  <a:lnTo>
                    <a:pt x="913902" y="709680"/>
                  </a:lnTo>
                  <a:lnTo>
                    <a:pt x="926137" y="712881"/>
                  </a:lnTo>
                  <a:lnTo>
                    <a:pt x="938555" y="714408"/>
                  </a:lnTo>
                  <a:lnTo>
                    <a:pt x="950989" y="714300"/>
                  </a:lnTo>
                  <a:lnTo>
                    <a:pt x="954379" y="713990"/>
                  </a:lnTo>
                  <a:lnTo>
                    <a:pt x="1056373" y="889300"/>
                  </a:lnTo>
                  <a:lnTo>
                    <a:pt x="1059827" y="895879"/>
                  </a:lnTo>
                  <a:lnTo>
                    <a:pt x="1066520" y="899625"/>
                  </a:lnTo>
                  <a:lnTo>
                    <a:pt x="1076426" y="899587"/>
                  </a:lnTo>
                  <a:lnTo>
                    <a:pt x="1079436" y="898876"/>
                  </a:lnTo>
                  <a:lnTo>
                    <a:pt x="1082243" y="897403"/>
                  </a:lnTo>
                  <a:lnTo>
                    <a:pt x="1090608" y="888785"/>
                  </a:lnTo>
                  <a:lnTo>
                    <a:pt x="1092260" y="877144"/>
                  </a:lnTo>
                  <a:lnTo>
                    <a:pt x="1090358" y="871546"/>
                  </a:lnTo>
                  <a:lnTo>
                    <a:pt x="1007325" y="690393"/>
                  </a:lnTo>
                  <a:lnTo>
                    <a:pt x="1012939" y="685364"/>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000000"/>
                </a:solidFill>
                <a:effectLst/>
                <a:uLnTx/>
                <a:uFillTx/>
                <a:latin typeface="Corbel" panose="020B0503020204020204" pitchFamily="34" charset="0"/>
                <a:ea typeface="+mn-ea"/>
                <a:cs typeface="+mn-cs"/>
              </a:endParaRPr>
            </a:p>
          </p:txBody>
        </p:sp>
      </p:grpSp>
      <p:grpSp>
        <p:nvGrpSpPr>
          <p:cNvPr id="103" name="Group 102">
            <a:extLst>
              <a:ext uri="{FF2B5EF4-FFF2-40B4-BE49-F238E27FC236}">
                <a16:creationId xmlns:a16="http://schemas.microsoft.com/office/drawing/2014/main" id="{53BE2281-9F2F-F44C-8058-D0DC44377A71}"/>
              </a:ext>
            </a:extLst>
          </p:cNvPr>
          <p:cNvGrpSpPr>
            <a:grpSpLocks noChangeAspect="1"/>
          </p:cNvGrpSpPr>
          <p:nvPr/>
        </p:nvGrpSpPr>
        <p:grpSpPr bwMode="gray">
          <a:xfrm>
            <a:off x="1205616" y="5714110"/>
            <a:ext cx="472984" cy="455790"/>
            <a:chOff x="9965139" y="1019360"/>
            <a:chExt cx="572905" cy="552080"/>
          </a:xfrm>
          <a:solidFill>
            <a:schemeClr val="accent3">
              <a:lumMod val="20000"/>
              <a:lumOff val="80000"/>
            </a:schemeClr>
          </a:solidFill>
        </p:grpSpPr>
        <p:sp>
          <p:nvSpPr>
            <p:cNvPr id="104" name="object 55">
              <a:extLst>
                <a:ext uri="{FF2B5EF4-FFF2-40B4-BE49-F238E27FC236}">
                  <a16:creationId xmlns:a16="http://schemas.microsoft.com/office/drawing/2014/main" id="{2F2B5096-1926-8340-8DC9-08102E1F8E7B}"/>
                </a:ext>
              </a:extLst>
            </p:cNvPr>
            <p:cNvSpPr/>
            <p:nvPr/>
          </p:nvSpPr>
          <p:spPr bwMode="gray">
            <a:xfrm>
              <a:off x="10041799" y="1079279"/>
              <a:ext cx="264253" cy="135201"/>
            </a:xfrm>
            <a:custGeom>
              <a:avLst/>
              <a:gdLst/>
              <a:ahLst/>
              <a:cxnLst/>
              <a:rect l="l" t="t" r="r" b="b"/>
              <a:pathLst>
                <a:path w="664463" h="350265">
                  <a:moveTo>
                    <a:pt x="49593" y="350266"/>
                  </a:moveTo>
                  <a:lnTo>
                    <a:pt x="62531" y="323754"/>
                  </a:lnTo>
                  <a:lnTo>
                    <a:pt x="76907" y="298110"/>
                  </a:lnTo>
                  <a:lnTo>
                    <a:pt x="92668" y="273387"/>
                  </a:lnTo>
                  <a:lnTo>
                    <a:pt x="109761" y="249637"/>
                  </a:lnTo>
                  <a:lnTo>
                    <a:pt x="128134" y="226914"/>
                  </a:lnTo>
                  <a:lnTo>
                    <a:pt x="147732" y="205271"/>
                  </a:lnTo>
                  <a:lnTo>
                    <a:pt x="168504" y="184762"/>
                  </a:lnTo>
                  <a:lnTo>
                    <a:pt x="190397" y="165439"/>
                  </a:lnTo>
                  <a:lnTo>
                    <a:pt x="213356" y="147356"/>
                  </a:lnTo>
                  <a:lnTo>
                    <a:pt x="237331" y="130567"/>
                  </a:lnTo>
                  <a:lnTo>
                    <a:pt x="262267" y="115123"/>
                  </a:lnTo>
                  <a:lnTo>
                    <a:pt x="288111" y="101080"/>
                  </a:lnTo>
                  <a:lnTo>
                    <a:pt x="314812" y="88489"/>
                  </a:lnTo>
                  <a:lnTo>
                    <a:pt x="342315" y="77404"/>
                  </a:lnTo>
                  <a:lnTo>
                    <a:pt x="370569" y="67878"/>
                  </a:lnTo>
                  <a:lnTo>
                    <a:pt x="399519" y="59965"/>
                  </a:lnTo>
                  <a:lnTo>
                    <a:pt x="429114" y="53718"/>
                  </a:lnTo>
                  <a:lnTo>
                    <a:pt x="459300" y="49190"/>
                  </a:lnTo>
                  <a:lnTo>
                    <a:pt x="490024" y="46434"/>
                  </a:lnTo>
                  <a:lnTo>
                    <a:pt x="521233" y="45504"/>
                  </a:lnTo>
                  <a:lnTo>
                    <a:pt x="534239" y="45666"/>
                  </a:lnTo>
                  <a:lnTo>
                    <a:pt x="560009" y="46951"/>
                  </a:lnTo>
                  <a:lnTo>
                    <a:pt x="585435" y="49488"/>
                  </a:lnTo>
                  <a:lnTo>
                    <a:pt x="610487" y="53242"/>
                  </a:lnTo>
                  <a:lnTo>
                    <a:pt x="635138" y="58177"/>
                  </a:lnTo>
                  <a:lnTo>
                    <a:pt x="648449" y="61366"/>
                  </a:lnTo>
                  <a:lnTo>
                    <a:pt x="664464" y="18503"/>
                  </a:lnTo>
                  <a:lnTo>
                    <a:pt x="640117" y="12673"/>
                  </a:lnTo>
                  <a:lnTo>
                    <a:pt x="615380" y="7907"/>
                  </a:lnTo>
                  <a:lnTo>
                    <a:pt x="590278" y="4233"/>
                  </a:lnTo>
                  <a:lnTo>
                    <a:pt x="564833" y="1681"/>
                  </a:lnTo>
                  <a:lnTo>
                    <a:pt x="539072" y="280"/>
                  </a:lnTo>
                  <a:lnTo>
                    <a:pt x="521233" y="0"/>
                  </a:lnTo>
                  <a:lnTo>
                    <a:pt x="486213" y="1076"/>
                  </a:lnTo>
                  <a:lnTo>
                    <a:pt x="451756" y="4265"/>
                  </a:lnTo>
                  <a:lnTo>
                    <a:pt x="417925" y="9501"/>
                  </a:lnTo>
                  <a:lnTo>
                    <a:pt x="384783" y="16721"/>
                  </a:lnTo>
                  <a:lnTo>
                    <a:pt x="352395" y="25862"/>
                  </a:lnTo>
                  <a:lnTo>
                    <a:pt x="320824" y="36861"/>
                  </a:lnTo>
                  <a:lnTo>
                    <a:pt x="290131" y="49653"/>
                  </a:lnTo>
                  <a:lnTo>
                    <a:pt x="260382" y="64175"/>
                  </a:lnTo>
                  <a:lnTo>
                    <a:pt x="231639" y="80364"/>
                  </a:lnTo>
                  <a:lnTo>
                    <a:pt x="203966" y="98156"/>
                  </a:lnTo>
                  <a:lnTo>
                    <a:pt x="177426" y="117488"/>
                  </a:lnTo>
                  <a:lnTo>
                    <a:pt x="152082" y="138295"/>
                  </a:lnTo>
                  <a:lnTo>
                    <a:pt x="127998" y="160515"/>
                  </a:lnTo>
                  <a:lnTo>
                    <a:pt x="105237" y="184084"/>
                  </a:lnTo>
                  <a:lnTo>
                    <a:pt x="83862" y="208938"/>
                  </a:lnTo>
                  <a:lnTo>
                    <a:pt x="63937" y="235014"/>
                  </a:lnTo>
                  <a:lnTo>
                    <a:pt x="45525" y="262248"/>
                  </a:lnTo>
                  <a:lnTo>
                    <a:pt x="28689" y="290577"/>
                  </a:lnTo>
                  <a:lnTo>
                    <a:pt x="13493" y="319938"/>
                  </a:lnTo>
                  <a:lnTo>
                    <a:pt x="0" y="350266"/>
                  </a:lnTo>
                  <a:lnTo>
                    <a:pt x="49593" y="350266"/>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05" name="object 56">
              <a:extLst>
                <a:ext uri="{FF2B5EF4-FFF2-40B4-BE49-F238E27FC236}">
                  <a16:creationId xmlns:a16="http://schemas.microsoft.com/office/drawing/2014/main" id="{208E36A4-B6C1-1242-BC8A-F4C9A7C02066}"/>
                </a:ext>
              </a:extLst>
            </p:cNvPr>
            <p:cNvSpPr/>
            <p:nvPr/>
          </p:nvSpPr>
          <p:spPr bwMode="gray">
            <a:xfrm>
              <a:off x="10033574" y="1355601"/>
              <a:ext cx="154289" cy="150079"/>
            </a:xfrm>
            <a:custGeom>
              <a:avLst/>
              <a:gdLst/>
              <a:ahLst/>
              <a:cxnLst/>
              <a:rect l="l" t="t" r="r" b="b"/>
              <a:pathLst>
                <a:path w="387959" h="388810">
                  <a:moveTo>
                    <a:pt x="47307" y="0"/>
                  </a:moveTo>
                  <a:lnTo>
                    <a:pt x="0" y="0"/>
                  </a:lnTo>
                  <a:lnTo>
                    <a:pt x="8641" y="27816"/>
                  </a:lnTo>
                  <a:lnTo>
                    <a:pt x="18663" y="54999"/>
                  </a:lnTo>
                  <a:lnTo>
                    <a:pt x="30023" y="81507"/>
                  </a:lnTo>
                  <a:lnTo>
                    <a:pt x="42680" y="107299"/>
                  </a:lnTo>
                  <a:lnTo>
                    <a:pt x="56593" y="132333"/>
                  </a:lnTo>
                  <a:lnTo>
                    <a:pt x="71720" y="156568"/>
                  </a:lnTo>
                  <a:lnTo>
                    <a:pt x="88021" y="179963"/>
                  </a:lnTo>
                  <a:lnTo>
                    <a:pt x="105453" y="202476"/>
                  </a:lnTo>
                  <a:lnTo>
                    <a:pt x="123976" y="224066"/>
                  </a:lnTo>
                  <a:lnTo>
                    <a:pt x="143548" y="244692"/>
                  </a:lnTo>
                  <a:lnTo>
                    <a:pt x="164127" y="264312"/>
                  </a:lnTo>
                  <a:lnTo>
                    <a:pt x="185673" y="282885"/>
                  </a:lnTo>
                  <a:lnTo>
                    <a:pt x="208144" y="300369"/>
                  </a:lnTo>
                  <a:lnTo>
                    <a:pt x="231499" y="316724"/>
                  </a:lnTo>
                  <a:lnTo>
                    <a:pt x="255696" y="331907"/>
                  </a:lnTo>
                  <a:lnTo>
                    <a:pt x="280694" y="345878"/>
                  </a:lnTo>
                  <a:lnTo>
                    <a:pt x="306452" y="358595"/>
                  </a:lnTo>
                  <a:lnTo>
                    <a:pt x="332928" y="370017"/>
                  </a:lnTo>
                  <a:lnTo>
                    <a:pt x="360081" y="380102"/>
                  </a:lnTo>
                  <a:lnTo>
                    <a:pt x="387870" y="388810"/>
                  </a:lnTo>
                  <a:lnTo>
                    <a:pt x="387959" y="341515"/>
                  </a:lnTo>
                  <a:lnTo>
                    <a:pt x="363887" y="333342"/>
                  </a:lnTo>
                  <a:lnTo>
                    <a:pt x="340359" y="324033"/>
                  </a:lnTo>
                  <a:lnTo>
                    <a:pt x="317407" y="313623"/>
                  </a:lnTo>
                  <a:lnTo>
                    <a:pt x="295064" y="302144"/>
                  </a:lnTo>
                  <a:lnTo>
                    <a:pt x="273364" y="289629"/>
                  </a:lnTo>
                  <a:lnTo>
                    <a:pt x="252338" y="276110"/>
                  </a:lnTo>
                  <a:lnTo>
                    <a:pt x="232021" y="261622"/>
                  </a:lnTo>
                  <a:lnTo>
                    <a:pt x="212445" y="246197"/>
                  </a:lnTo>
                  <a:lnTo>
                    <a:pt x="193642" y="229868"/>
                  </a:lnTo>
                  <a:lnTo>
                    <a:pt x="175647" y="212667"/>
                  </a:lnTo>
                  <a:lnTo>
                    <a:pt x="158491" y="194629"/>
                  </a:lnTo>
                  <a:lnTo>
                    <a:pt x="142208" y="175785"/>
                  </a:lnTo>
                  <a:lnTo>
                    <a:pt x="126830" y="156169"/>
                  </a:lnTo>
                  <a:lnTo>
                    <a:pt x="112391" y="135813"/>
                  </a:lnTo>
                  <a:lnTo>
                    <a:pt x="98923" y="114751"/>
                  </a:lnTo>
                  <a:lnTo>
                    <a:pt x="86459" y="93016"/>
                  </a:lnTo>
                  <a:lnTo>
                    <a:pt x="75033" y="70640"/>
                  </a:lnTo>
                  <a:lnTo>
                    <a:pt x="64677" y="47657"/>
                  </a:lnTo>
                  <a:lnTo>
                    <a:pt x="55424" y="24099"/>
                  </a:lnTo>
                  <a:lnTo>
                    <a:pt x="47307" y="0"/>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06" name="object 57">
              <a:extLst>
                <a:ext uri="{FF2B5EF4-FFF2-40B4-BE49-F238E27FC236}">
                  <a16:creationId xmlns:a16="http://schemas.microsoft.com/office/drawing/2014/main" id="{6D4C9427-D532-684C-ABE4-D42E8DF6FF7C}"/>
                </a:ext>
              </a:extLst>
            </p:cNvPr>
            <p:cNvSpPr/>
            <p:nvPr/>
          </p:nvSpPr>
          <p:spPr bwMode="gray">
            <a:xfrm>
              <a:off x="10409301" y="1222154"/>
              <a:ext cx="63745" cy="208940"/>
            </a:xfrm>
            <a:custGeom>
              <a:avLst/>
              <a:gdLst/>
              <a:ahLst/>
              <a:cxnLst/>
              <a:rect l="l" t="t" r="r" b="b"/>
              <a:pathLst>
                <a:path w="160286" h="541299">
                  <a:moveTo>
                    <a:pt x="39476" y="461433"/>
                  </a:moveTo>
                  <a:lnTo>
                    <a:pt x="30290" y="475956"/>
                  </a:lnTo>
                  <a:lnTo>
                    <a:pt x="20641" y="490151"/>
                  </a:lnTo>
                  <a:lnTo>
                    <a:pt x="10540" y="504006"/>
                  </a:lnTo>
                  <a:lnTo>
                    <a:pt x="0" y="517512"/>
                  </a:lnTo>
                  <a:lnTo>
                    <a:pt x="12158" y="523814"/>
                  </a:lnTo>
                  <a:lnTo>
                    <a:pt x="23309" y="530405"/>
                  </a:lnTo>
                  <a:lnTo>
                    <a:pt x="33463" y="537166"/>
                  </a:lnTo>
                  <a:lnTo>
                    <a:pt x="39141" y="541299"/>
                  </a:lnTo>
                  <a:lnTo>
                    <a:pt x="50276" y="526726"/>
                  </a:lnTo>
                  <a:lnTo>
                    <a:pt x="60945" y="511789"/>
                  </a:lnTo>
                  <a:lnTo>
                    <a:pt x="71135" y="496497"/>
                  </a:lnTo>
                  <a:lnTo>
                    <a:pt x="80835" y="480863"/>
                  </a:lnTo>
                  <a:lnTo>
                    <a:pt x="90035" y="464896"/>
                  </a:lnTo>
                  <a:lnTo>
                    <a:pt x="98722" y="448608"/>
                  </a:lnTo>
                  <a:lnTo>
                    <a:pt x="106886" y="432010"/>
                  </a:lnTo>
                  <a:lnTo>
                    <a:pt x="114516" y="415113"/>
                  </a:lnTo>
                  <a:lnTo>
                    <a:pt x="121600" y="397927"/>
                  </a:lnTo>
                  <a:lnTo>
                    <a:pt x="128127" y="380465"/>
                  </a:lnTo>
                  <a:lnTo>
                    <a:pt x="134085" y="362735"/>
                  </a:lnTo>
                  <a:lnTo>
                    <a:pt x="139464" y="344750"/>
                  </a:lnTo>
                  <a:lnTo>
                    <a:pt x="144253" y="326521"/>
                  </a:lnTo>
                  <a:lnTo>
                    <a:pt x="148439" y="308058"/>
                  </a:lnTo>
                  <a:lnTo>
                    <a:pt x="152012" y="289373"/>
                  </a:lnTo>
                  <a:lnTo>
                    <a:pt x="154961" y="270476"/>
                  </a:lnTo>
                  <a:lnTo>
                    <a:pt x="157274" y="251378"/>
                  </a:lnTo>
                  <a:lnTo>
                    <a:pt x="158940" y="232090"/>
                  </a:lnTo>
                  <a:lnTo>
                    <a:pt x="159948" y="212623"/>
                  </a:lnTo>
                  <a:lnTo>
                    <a:pt x="160286" y="192989"/>
                  </a:lnTo>
                  <a:lnTo>
                    <a:pt x="160135" y="179849"/>
                  </a:lnTo>
                  <a:lnTo>
                    <a:pt x="158936" y="153793"/>
                  </a:lnTo>
                  <a:lnTo>
                    <a:pt x="156564" y="128055"/>
                  </a:lnTo>
                  <a:lnTo>
                    <a:pt x="153044" y="102661"/>
                  </a:lnTo>
                  <a:lnTo>
                    <a:pt x="148405" y="77639"/>
                  </a:lnTo>
                  <a:lnTo>
                    <a:pt x="142673" y="53013"/>
                  </a:lnTo>
                  <a:lnTo>
                    <a:pt x="135874" y="28810"/>
                  </a:lnTo>
                  <a:lnTo>
                    <a:pt x="128035" y="5057"/>
                  </a:lnTo>
                  <a:lnTo>
                    <a:pt x="126212" y="0"/>
                  </a:lnTo>
                  <a:lnTo>
                    <a:pt x="77317" y="0"/>
                  </a:lnTo>
                  <a:lnTo>
                    <a:pt x="81849" y="11635"/>
                  </a:lnTo>
                  <a:lnTo>
                    <a:pt x="86109" y="23402"/>
                  </a:lnTo>
                  <a:lnTo>
                    <a:pt x="93795" y="47316"/>
                  </a:lnTo>
                  <a:lnTo>
                    <a:pt x="100340" y="71712"/>
                  </a:lnTo>
                  <a:lnTo>
                    <a:pt x="105710" y="96560"/>
                  </a:lnTo>
                  <a:lnTo>
                    <a:pt x="109869" y="121830"/>
                  </a:lnTo>
                  <a:lnTo>
                    <a:pt x="112783" y="147493"/>
                  </a:lnTo>
                  <a:lnTo>
                    <a:pt x="114418" y="173518"/>
                  </a:lnTo>
                  <a:lnTo>
                    <a:pt x="114782" y="192989"/>
                  </a:lnTo>
                  <a:lnTo>
                    <a:pt x="114461" y="211334"/>
                  </a:lnTo>
                  <a:lnTo>
                    <a:pt x="113505" y="229519"/>
                  </a:lnTo>
                  <a:lnTo>
                    <a:pt x="111924" y="247534"/>
                  </a:lnTo>
                  <a:lnTo>
                    <a:pt x="109730" y="265368"/>
                  </a:lnTo>
                  <a:lnTo>
                    <a:pt x="106933" y="283011"/>
                  </a:lnTo>
                  <a:lnTo>
                    <a:pt x="103544" y="300452"/>
                  </a:lnTo>
                  <a:lnTo>
                    <a:pt x="99573" y="317680"/>
                  </a:lnTo>
                  <a:lnTo>
                    <a:pt x="95033" y="334686"/>
                  </a:lnTo>
                  <a:lnTo>
                    <a:pt x="89933" y="351458"/>
                  </a:lnTo>
                  <a:lnTo>
                    <a:pt x="84285" y="367985"/>
                  </a:lnTo>
                  <a:lnTo>
                    <a:pt x="78098" y="384258"/>
                  </a:lnTo>
                  <a:lnTo>
                    <a:pt x="71385" y="400266"/>
                  </a:lnTo>
                  <a:lnTo>
                    <a:pt x="64155" y="415998"/>
                  </a:lnTo>
                  <a:lnTo>
                    <a:pt x="56420" y="431443"/>
                  </a:lnTo>
                  <a:lnTo>
                    <a:pt x="48190" y="446592"/>
                  </a:lnTo>
                  <a:lnTo>
                    <a:pt x="39476" y="461433"/>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07" name="object 58">
              <a:extLst>
                <a:ext uri="{FF2B5EF4-FFF2-40B4-BE49-F238E27FC236}">
                  <a16:creationId xmlns:a16="http://schemas.microsoft.com/office/drawing/2014/main" id="{09978F1D-73F9-0746-B001-8AECECEB335D}"/>
                </a:ext>
              </a:extLst>
            </p:cNvPr>
            <p:cNvSpPr/>
            <p:nvPr/>
          </p:nvSpPr>
          <p:spPr bwMode="gray">
            <a:xfrm>
              <a:off x="10199807" y="1397222"/>
              <a:ext cx="312209" cy="174218"/>
            </a:xfrm>
            <a:custGeom>
              <a:avLst/>
              <a:gdLst/>
              <a:ahLst/>
              <a:cxnLst/>
              <a:rect l="l" t="t" r="r" b="b"/>
              <a:pathLst>
                <a:path w="785050" h="451345">
                  <a:moveTo>
                    <a:pt x="308990" y="398348"/>
                  </a:moveTo>
                  <a:lnTo>
                    <a:pt x="484758" y="398348"/>
                  </a:lnTo>
                  <a:lnTo>
                    <a:pt x="488053" y="412017"/>
                  </a:lnTo>
                  <a:lnTo>
                    <a:pt x="494257" y="424270"/>
                  </a:lnTo>
                  <a:lnTo>
                    <a:pt x="502977" y="434711"/>
                  </a:lnTo>
                  <a:lnTo>
                    <a:pt x="513820" y="442944"/>
                  </a:lnTo>
                  <a:lnTo>
                    <a:pt x="526392" y="448573"/>
                  </a:lnTo>
                  <a:lnTo>
                    <a:pt x="540299" y="451201"/>
                  </a:lnTo>
                  <a:lnTo>
                    <a:pt x="544499" y="451345"/>
                  </a:lnTo>
                  <a:lnTo>
                    <a:pt x="558716" y="449654"/>
                  </a:lnTo>
                  <a:lnTo>
                    <a:pt x="571712" y="444848"/>
                  </a:lnTo>
                  <a:lnTo>
                    <a:pt x="583092" y="437322"/>
                  </a:lnTo>
                  <a:lnTo>
                    <a:pt x="592461" y="427472"/>
                  </a:lnTo>
                  <a:lnTo>
                    <a:pt x="599426" y="415696"/>
                  </a:lnTo>
                  <a:lnTo>
                    <a:pt x="603592" y="402389"/>
                  </a:lnTo>
                  <a:lnTo>
                    <a:pt x="604215" y="398348"/>
                  </a:lnTo>
                  <a:lnTo>
                    <a:pt x="621563" y="398348"/>
                  </a:lnTo>
                  <a:lnTo>
                    <a:pt x="624854" y="412021"/>
                  </a:lnTo>
                  <a:lnTo>
                    <a:pt x="631057" y="424278"/>
                  </a:lnTo>
                  <a:lnTo>
                    <a:pt x="639779" y="434721"/>
                  </a:lnTo>
                  <a:lnTo>
                    <a:pt x="650623" y="442954"/>
                  </a:lnTo>
                  <a:lnTo>
                    <a:pt x="663194" y="448580"/>
                  </a:lnTo>
                  <a:lnTo>
                    <a:pt x="677099" y="451203"/>
                  </a:lnTo>
                  <a:lnTo>
                    <a:pt x="681266" y="451345"/>
                  </a:lnTo>
                  <a:lnTo>
                    <a:pt x="695487" y="449655"/>
                  </a:lnTo>
                  <a:lnTo>
                    <a:pt x="708487" y="444849"/>
                  </a:lnTo>
                  <a:lnTo>
                    <a:pt x="719870" y="437325"/>
                  </a:lnTo>
                  <a:lnTo>
                    <a:pt x="729242" y="427477"/>
                  </a:lnTo>
                  <a:lnTo>
                    <a:pt x="736207" y="415703"/>
                  </a:lnTo>
                  <a:lnTo>
                    <a:pt x="740371" y="402399"/>
                  </a:lnTo>
                  <a:lnTo>
                    <a:pt x="740994" y="398348"/>
                  </a:lnTo>
                  <a:lnTo>
                    <a:pt x="785050" y="398348"/>
                  </a:lnTo>
                  <a:lnTo>
                    <a:pt x="785050" y="358965"/>
                  </a:lnTo>
                  <a:lnTo>
                    <a:pt x="774128" y="358965"/>
                  </a:lnTo>
                  <a:lnTo>
                    <a:pt x="774128" y="283235"/>
                  </a:lnTo>
                  <a:lnTo>
                    <a:pt x="769746" y="276212"/>
                  </a:lnTo>
                  <a:lnTo>
                    <a:pt x="764413" y="273557"/>
                  </a:lnTo>
                  <a:lnTo>
                    <a:pt x="636587" y="235965"/>
                  </a:lnTo>
                  <a:lnTo>
                    <a:pt x="630897" y="234226"/>
                  </a:lnTo>
                  <a:lnTo>
                    <a:pt x="625132" y="228028"/>
                  </a:lnTo>
                  <a:lnTo>
                    <a:pt x="623773" y="222237"/>
                  </a:lnTo>
                  <a:lnTo>
                    <a:pt x="607910" y="154241"/>
                  </a:lnTo>
                  <a:lnTo>
                    <a:pt x="606564" y="148437"/>
                  </a:lnTo>
                  <a:lnTo>
                    <a:pt x="600570" y="143687"/>
                  </a:lnTo>
                  <a:lnTo>
                    <a:pt x="594626" y="143687"/>
                  </a:lnTo>
                  <a:lnTo>
                    <a:pt x="588606" y="164909"/>
                  </a:lnTo>
                  <a:lnTo>
                    <a:pt x="605916" y="235153"/>
                  </a:lnTo>
                  <a:lnTo>
                    <a:pt x="500875" y="235153"/>
                  </a:lnTo>
                  <a:lnTo>
                    <a:pt x="500875" y="164909"/>
                  </a:lnTo>
                  <a:lnTo>
                    <a:pt x="511345" y="90239"/>
                  </a:lnTo>
                  <a:lnTo>
                    <a:pt x="496326" y="83888"/>
                  </a:lnTo>
                  <a:lnTo>
                    <a:pt x="479808" y="78373"/>
                  </a:lnTo>
                  <a:lnTo>
                    <a:pt x="461765" y="73924"/>
                  </a:lnTo>
                  <a:lnTo>
                    <a:pt x="455637" y="72758"/>
                  </a:lnTo>
                  <a:lnTo>
                    <a:pt x="455637" y="235559"/>
                  </a:lnTo>
                  <a:lnTo>
                    <a:pt x="415594" y="235559"/>
                  </a:lnTo>
                  <a:lnTo>
                    <a:pt x="415594" y="38188"/>
                  </a:lnTo>
                  <a:lnTo>
                    <a:pt x="377393" y="0"/>
                  </a:lnTo>
                  <a:lnTo>
                    <a:pt x="357593" y="19799"/>
                  </a:lnTo>
                  <a:lnTo>
                    <a:pt x="390004" y="52235"/>
                  </a:lnTo>
                  <a:lnTo>
                    <a:pt x="390004" y="79273"/>
                  </a:lnTo>
                  <a:lnTo>
                    <a:pt x="596" y="79273"/>
                  </a:lnTo>
                  <a:lnTo>
                    <a:pt x="0" y="397827"/>
                  </a:lnTo>
                  <a:lnTo>
                    <a:pt x="596" y="398348"/>
                  </a:lnTo>
                  <a:lnTo>
                    <a:pt x="52781" y="398348"/>
                  </a:lnTo>
                  <a:lnTo>
                    <a:pt x="56071" y="412018"/>
                  </a:lnTo>
                  <a:lnTo>
                    <a:pt x="62275" y="424272"/>
                  </a:lnTo>
                  <a:lnTo>
                    <a:pt x="70997" y="434714"/>
                  </a:lnTo>
                  <a:lnTo>
                    <a:pt x="81841" y="442947"/>
                  </a:lnTo>
                  <a:lnTo>
                    <a:pt x="94414" y="448575"/>
                  </a:lnTo>
                  <a:lnTo>
                    <a:pt x="108320" y="451201"/>
                  </a:lnTo>
                  <a:lnTo>
                    <a:pt x="112509" y="451345"/>
                  </a:lnTo>
                  <a:lnTo>
                    <a:pt x="126726" y="449654"/>
                  </a:lnTo>
                  <a:lnTo>
                    <a:pt x="139722" y="444848"/>
                  </a:lnTo>
                  <a:lnTo>
                    <a:pt x="151101" y="437322"/>
                  </a:lnTo>
                  <a:lnTo>
                    <a:pt x="160471" y="427472"/>
                  </a:lnTo>
                  <a:lnTo>
                    <a:pt x="167436" y="415696"/>
                  </a:lnTo>
                  <a:lnTo>
                    <a:pt x="171602" y="402389"/>
                  </a:lnTo>
                  <a:lnTo>
                    <a:pt x="172224" y="398348"/>
                  </a:lnTo>
                  <a:lnTo>
                    <a:pt x="189547" y="398348"/>
                  </a:lnTo>
                  <a:lnTo>
                    <a:pt x="192839" y="412017"/>
                  </a:lnTo>
                  <a:lnTo>
                    <a:pt x="199045" y="424270"/>
                  </a:lnTo>
                  <a:lnTo>
                    <a:pt x="207770" y="434711"/>
                  </a:lnTo>
                  <a:lnTo>
                    <a:pt x="218616" y="442944"/>
                  </a:lnTo>
                  <a:lnTo>
                    <a:pt x="231189" y="448573"/>
                  </a:lnTo>
                  <a:lnTo>
                    <a:pt x="245091" y="451201"/>
                  </a:lnTo>
                  <a:lnTo>
                    <a:pt x="249288" y="451345"/>
                  </a:lnTo>
                  <a:lnTo>
                    <a:pt x="263507" y="449654"/>
                  </a:lnTo>
                  <a:lnTo>
                    <a:pt x="276503" y="444846"/>
                  </a:lnTo>
                  <a:lnTo>
                    <a:pt x="287883" y="437318"/>
                  </a:lnTo>
                  <a:lnTo>
                    <a:pt x="297251" y="427467"/>
                  </a:lnTo>
                  <a:lnTo>
                    <a:pt x="304212" y="415688"/>
                  </a:lnTo>
                  <a:lnTo>
                    <a:pt x="308371" y="402379"/>
                  </a:lnTo>
                  <a:lnTo>
                    <a:pt x="308990" y="398348"/>
                  </a:lnTo>
                  <a:close/>
                </a:path>
                <a:path w="785050" h="451345">
                  <a:moveTo>
                    <a:pt x="588606" y="164909"/>
                  </a:moveTo>
                  <a:lnTo>
                    <a:pt x="594626" y="143687"/>
                  </a:lnTo>
                  <a:lnTo>
                    <a:pt x="580707" y="143687"/>
                  </a:lnTo>
                  <a:lnTo>
                    <a:pt x="576730" y="138887"/>
                  </a:lnTo>
                  <a:lnTo>
                    <a:pt x="571464" y="133091"/>
                  </a:lnTo>
                  <a:lnTo>
                    <a:pt x="564884" y="126529"/>
                  </a:lnTo>
                  <a:lnTo>
                    <a:pt x="556963" y="119430"/>
                  </a:lnTo>
                  <a:lnTo>
                    <a:pt x="547675" y="112022"/>
                  </a:lnTo>
                  <a:lnTo>
                    <a:pt x="536993" y="104535"/>
                  </a:lnTo>
                  <a:lnTo>
                    <a:pt x="524892" y="97198"/>
                  </a:lnTo>
                  <a:lnTo>
                    <a:pt x="511345" y="90239"/>
                  </a:lnTo>
                  <a:lnTo>
                    <a:pt x="500875" y="164909"/>
                  </a:lnTo>
                  <a:lnTo>
                    <a:pt x="588606" y="164909"/>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08" name="object 59">
              <a:extLst>
                <a:ext uri="{FF2B5EF4-FFF2-40B4-BE49-F238E27FC236}">
                  <a16:creationId xmlns:a16="http://schemas.microsoft.com/office/drawing/2014/main" id="{3157DF33-57A0-7540-87AE-03292B19CF5E}"/>
                </a:ext>
              </a:extLst>
            </p:cNvPr>
            <p:cNvSpPr/>
            <p:nvPr/>
          </p:nvSpPr>
          <p:spPr bwMode="gray">
            <a:xfrm>
              <a:off x="9965139" y="1166067"/>
              <a:ext cx="220978" cy="178002"/>
            </a:xfrm>
            <a:custGeom>
              <a:avLst/>
              <a:gdLst/>
              <a:ahLst/>
              <a:cxnLst/>
              <a:rect l="l" t="t" r="r" b="b"/>
              <a:pathLst>
                <a:path w="555650" h="461149">
                  <a:moveTo>
                    <a:pt x="239941" y="267233"/>
                  </a:moveTo>
                  <a:lnTo>
                    <a:pt x="239941" y="219379"/>
                  </a:lnTo>
                  <a:lnTo>
                    <a:pt x="456057" y="219379"/>
                  </a:lnTo>
                  <a:lnTo>
                    <a:pt x="456057" y="267233"/>
                  </a:lnTo>
                  <a:lnTo>
                    <a:pt x="523760" y="416890"/>
                  </a:lnTo>
                  <a:lnTo>
                    <a:pt x="523760" y="82219"/>
                  </a:lnTo>
                  <a:lnTo>
                    <a:pt x="397408" y="138671"/>
                  </a:lnTo>
                  <a:lnTo>
                    <a:pt x="397408" y="82219"/>
                  </a:lnTo>
                  <a:lnTo>
                    <a:pt x="232867" y="156565"/>
                  </a:lnTo>
                  <a:lnTo>
                    <a:pt x="172631" y="156565"/>
                  </a:lnTo>
                  <a:lnTo>
                    <a:pt x="168846" y="0"/>
                  </a:lnTo>
                  <a:lnTo>
                    <a:pt x="102679" y="219379"/>
                  </a:lnTo>
                  <a:lnTo>
                    <a:pt x="181546" y="219379"/>
                  </a:lnTo>
                  <a:lnTo>
                    <a:pt x="181546" y="267233"/>
                  </a:lnTo>
                  <a:lnTo>
                    <a:pt x="555650" y="461149"/>
                  </a:lnTo>
                  <a:lnTo>
                    <a:pt x="318808" y="267233"/>
                  </a:lnTo>
                  <a:lnTo>
                    <a:pt x="239941" y="267233"/>
                  </a:lnTo>
                  <a:close/>
                </a:path>
                <a:path w="555650" h="461149">
                  <a:moveTo>
                    <a:pt x="102679" y="267233"/>
                  </a:moveTo>
                  <a:lnTo>
                    <a:pt x="102679" y="219379"/>
                  </a:lnTo>
                  <a:lnTo>
                    <a:pt x="168846" y="0"/>
                  </a:lnTo>
                  <a:lnTo>
                    <a:pt x="97713" y="0"/>
                  </a:lnTo>
                  <a:lnTo>
                    <a:pt x="93916" y="156565"/>
                  </a:lnTo>
                  <a:lnTo>
                    <a:pt x="31902" y="156565"/>
                  </a:lnTo>
                  <a:lnTo>
                    <a:pt x="31902" y="416890"/>
                  </a:lnTo>
                  <a:lnTo>
                    <a:pt x="0" y="416890"/>
                  </a:lnTo>
                  <a:lnTo>
                    <a:pt x="0" y="461149"/>
                  </a:lnTo>
                  <a:lnTo>
                    <a:pt x="555650" y="461149"/>
                  </a:lnTo>
                  <a:lnTo>
                    <a:pt x="181546" y="267233"/>
                  </a:lnTo>
                  <a:lnTo>
                    <a:pt x="102679" y="267233"/>
                  </a:lnTo>
                  <a:close/>
                </a:path>
                <a:path w="555650" h="461149">
                  <a:moveTo>
                    <a:pt x="377202" y="267233"/>
                  </a:moveTo>
                  <a:lnTo>
                    <a:pt x="377202" y="219379"/>
                  </a:lnTo>
                  <a:lnTo>
                    <a:pt x="318808" y="219379"/>
                  </a:lnTo>
                  <a:lnTo>
                    <a:pt x="318808" y="267233"/>
                  </a:lnTo>
                  <a:lnTo>
                    <a:pt x="555650" y="461149"/>
                  </a:lnTo>
                  <a:lnTo>
                    <a:pt x="555650" y="416890"/>
                  </a:lnTo>
                  <a:lnTo>
                    <a:pt x="523760" y="416890"/>
                  </a:lnTo>
                  <a:lnTo>
                    <a:pt x="456057" y="267233"/>
                  </a:lnTo>
                  <a:lnTo>
                    <a:pt x="377202" y="267233"/>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09" name="object 63">
              <a:extLst>
                <a:ext uri="{FF2B5EF4-FFF2-40B4-BE49-F238E27FC236}">
                  <a16:creationId xmlns:a16="http://schemas.microsoft.com/office/drawing/2014/main" id="{D387F78D-42C2-644A-A589-02D4B6115EF8}"/>
                </a:ext>
              </a:extLst>
            </p:cNvPr>
            <p:cNvSpPr/>
            <p:nvPr/>
          </p:nvSpPr>
          <p:spPr bwMode="gray">
            <a:xfrm>
              <a:off x="10308732" y="1019360"/>
              <a:ext cx="229312" cy="191860"/>
            </a:xfrm>
            <a:custGeom>
              <a:avLst/>
              <a:gdLst/>
              <a:ahLst/>
              <a:cxnLst/>
              <a:rect l="l" t="t" r="r" b="b"/>
              <a:pathLst>
                <a:path w="576605" h="497052">
                  <a:moveTo>
                    <a:pt x="354339" y="97247"/>
                  </a:moveTo>
                  <a:lnTo>
                    <a:pt x="342924" y="104359"/>
                  </a:lnTo>
                  <a:lnTo>
                    <a:pt x="329163" y="110007"/>
                  </a:lnTo>
                  <a:lnTo>
                    <a:pt x="313467" y="113958"/>
                  </a:lnTo>
                  <a:lnTo>
                    <a:pt x="296246" y="115976"/>
                  </a:lnTo>
                  <a:lnTo>
                    <a:pt x="288302" y="116192"/>
                  </a:lnTo>
                  <a:lnTo>
                    <a:pt x="270547" y="115096"/>
                  </a:lnTo>
                  <a:lnTo>
                    <a:pt x="254134" y="111966"/>
                  </a:lnTo>
                  <a:lnTo>
                    <a:pt x="239473" y="107035"/>
                  </a:lnTo>
                  <a:lnTo>
                    <a:pt x="226975" y="100537"/>
                  </a:lnTo>
                  <a:lnTo>
                    <a:pt x="217050" y="92706"/>
                  </a:lnTo>
                  <a:lnTo>
                    <a:pt x="227143" y="126623"/>
                  </a:lnTo>
                  <a:lnTo>
                    <a:pt x="237782" y="130898"/>
                  </a:lnTo>
                  <a:lnTo>
                    <a:pt x="224129" y="244208"/>
                  </a:lnTo>
                  <a:lnTo>
                    <a:pt x="293382" y="292874"/>
                  </a:lnTo>
                  <a:lnTo>
                    <a:pt x="293382" y="402704"/>
                  </a:lnTo>
                  <a:lnTo>
                    <a:pt x="120434" y="402704"/>
                  </a:lnTo>
                  <a:lnTo>
                    <a:pt x="120434" y="292874"/>
                  </a:lnTo>
                  <a:lnTo>
                    <a:pt x="90119" y="63639"/>
                  </a:lnTo>
                  <a:lnTo>
                    <a:pt x="76802" y="66543"/>
                  </a:lnTo>
                  <a:lnTo>
                    <a:pt x="66139" y="74278"/>
                  </a:lnTo>
                  <a:lnTo>
                    <a:pt x="58287" y="85378"/>
                  </a:lnTo>
                  <a:lnTo>
                    <a:pt x="54483" y="94576"/>
                  </a:lnTo>
                  <a:lnTo>
                    <a:pt x="0" y="244208"/>
                  </a:lnTo>
                  <a:lnTo>
                    <a:pt x="53441" y="244208"/>
                  </a:lnTo>
                  <a:lnTo>
                    <a:pt x="53441" y="451942"/>
                  </a:lnTo>
                  <a:lnTo>
                    <a:pt x="29146" y="451942"/>
                  </a:lnTo>
                  <a:lnTo>
                    <a:pt x="29146" y="497052"/>
                  </a:lnTo>
                  <a:lnTo>
                    <a:pt x="547471" y="497052"/>
                  </a:lnTo>
                  <a:lnTo>
                    <a:pt x="360857" y="454583"/>
                  </a:lnTo>
                  <a:lnTo>
                    <a:pt x="360870" y="347903"/>
                  </a:lnTo>
                  <a:lnTo>
                    <a:pt x="363090" y="333689"/>
                  </a:lnTo>
                  <a:lnTo>
                    <a:pt x="369186" y="321200"/>
                  </a:lnTo>
                  <a:lnTo>
                    <a:pt x="378502" y="311091"/>
                  </a:lnTo>
                  <a:lnTo>
                    <a:pt x="352501" y="244208"/>
                  </a:lnTo>
                  <a:lnTo>
                    <a:pt x="338836" y="130898"/>
                  </a:lnTo>
                  <a:lnTo>
                    <a:pt x="352190" y="125322"/>
                  </a:lnTo>
                  <a:lnTo>
                    <a:pt x="363952" y="118480"/>
                  </a:lnTo>
                  <a:lnTo>
                    <a:pt x="363000" y="88905"/>
                  </a:lnTo>
                  <a:lnTo>
                    <a:pt x="354339" y="97247"/>
                  </a:lnTo>
                  <a:close/>
                </a:path>
                <a:path w="576605" h="497052">
                  <a:moveTo>
                    <a:pt x="522376" y="94767"/>
                  </a:moveTo>
                  <a:lnTo>
                    <a:pt x="516644" y="81435"/>
                  </a:lnTo>
                  <a:lnTo>
                    <a:pt x="508032" y="71232"/>
                  </a:lnTo>
                  <a:lnTo>
                    <a:pt x="496655" y="65067"/>
                  </a:lnTo>
                  <a:lnTo>
                    <a:pt x="486702" y="63639"/>
                  </a:lnTo>
                  <a:lnTo>
                    <a:pt x="392772" y="63639"/>
                  </a:lnTo>
                  <a:lnTo>
                    <a:pt x="390220" y="52555"/>
                  </a:lnTo>
                  <a:lnTo>
                    <a:pt x="385303" y="42213"/>
                  </a:lnTo>
                  <a:lnTo>
                    <a:pt x="378198" y="32728"/>
                  </a:lnTo>
                  <a:lnTo>
                    <a:pt x="369076" y="24217"/>
                  </a:lnTo>
                  <a:lnTo>
                    <a:pt x="358112" y="16797"/>
                  </a:lnTo>
                  <a:lnTo>
                    <a:pt x="345479" y="10583"/>
                  </a:lnTo>
                  <a:lnTo>
                    <a:pt x="331351" y="5692"/>
                  </a:lnTo>
                  <a:lnTo>
                    <a:pt x="315902" y="2240"/>
                  </a:lnTo>
                  <a:lnTo>
                    <a:pt x="299306" y="343"/>
                  </a:lnTo>
                  <a:lnTo>
                    <a:pt x="288302" y="0"/>
                  </a:lnTo>
                  <a:lnTo>
                    <a:pt x="271072" y="853"/>
                  </a:lnTo>
                  <a:lnTo>
                    <a:pt x="254878" y="3336"/>
                  </a:lnTo>
                  <a:lnTo>
                    <a:pt x="239895" y="7331"/>
                  </a:lnTo>
                  <a:lnTo>
                    <a:pt x="226297" y="12724"/>
                  </a:lnTo>
                  <a:lnTo>
                    <a:pt x="214257" y="19396"/>
                  </a:lnTo>
                  <a:lnTo>
                    <a:pt x="203951" y="27232"/>
                  </a:lnTo>
                  <a:lnTo>
                    <a:pt x="195551" y="36117"/>
                  </a:lnTo>
                  <a:lnTo>
                    <a:pt x="189233" y="45932"/>
                  </a:lnTo>
                  <a:lnTo>
                    <a:pt x="185170" y="56562"/>
                  </a:lnTo>
                  <a:lnTo>
                    <a:pt x="183845" y="63639"/>
                  </a:lnTo>
                  <a:lnTo>
                    <a:pt x="90119" y="63639"/>
                  </a:lnTo>
                  <a:lnTo>
                    <a:pt x="120434" y="292874"/>
                  </a:lnTo>
                  <a:lnTo>
                    <a:pt x="293382" y="292874"/>
                  </a:lnTo>
                  <a:lnTo>
                    <a:pt x="224129" y="244208"/>
                  </a:lnTo>
                  <a:lnTo>
                    <a:pt x="125031" y="244208"/>
                  </a:lnTo>
                  <a:lnTo>
                    <a:pt x="155219" y="93751"/>
                  </a:lnTo>
                  <a:lnTo>
                    <a:pt x="189661" y="93751"/>
                  </a:lnTo>
                  <a:lnTo>
                    <a:pt x="196121" y="103488"/>
                  </a:lnTo>
                  <a:lnTo>
                    <a:pt x="204629" y="112292"/>
                  </a:lnTo>
                  <a:lnTo>
                    <a:pt x="215024" y="120043"/>
                  </a:lnTo>
                  <a:lnTo>
                    <a:pt x="227143" y="126623"/>
                  </a:lnTo>
                  <a:lnTo>
                    <a:pt x="217050" y="92706"/>
                  </a:lnTo>
                  <a:lnTo>
                    <a:pt x="210109" y="83778"/>
                  </a:lnTo>
                  <a:lnTo>
                    <a:pt x="206563" y="73984"/>
                  </a:lnTo>
                  <a:lnTo>
                    <a:pt x="208109" y="59366"/>
                  </a:lnTo>
                  <a:lnTo>
                    <a:pt x="213609" y="50028"/>
                  </a:lnTo>
                  <a:lnTo>
                    <a:pt x="222275" y="41688"/>
                  </a:lnTo>
                  <a:lnTo>
                    <a:pt x="233694" y="34579"/>
                  </a:lnTo>
                  <a:lnTo>
                    <a:pt x="247457" y="28935"/>
                  </a:lnTo>
                  <a:lnTo>
                    <a:pt x="263153" y="24988"/>
                  </a:lnTo>
                  <a:lnTo>
                    <a:pt x="280371" y="22973"/>
                  </a:lnTo>
                  <a:lnTo>
                    <a:pt x="288302" y="22758"/>
                  </a:lnTo>
                  <a:lnTo>
                    <a:pt x="306066" y="23852"/>
                  </a:lnTo>
                  <a:lnTo>
                    <a:pt x="322483" y="26980"/>
                  </a:lnTo>
                  <a:lnTo>
                    <a:pt x="337145" y="31908"/>
                  </a:lnTo>
                  <a:lnTo>
                    <a:pt x="349642" y="38403"/>
                  </a:lnTo>
                  <a:lnTo>
                    <a:pt x="359563" y="46231"/>
                  </a:lnTo>
                  <a:lnTo>
                    <a:pt x="366500" y="55160"/>
                  </a:lnTo>
                  <a:lnTo>
                    <a:pt x="370043" y="64955"/>
                  </a:lnTo>
                  <a:lnTo>
                    <a:pt x="370420" y="69469"/>
                  </a:lnTo>
                  <a:lnTo>
                    <a:pt x="368497" y="79567"/>
                  </a:lnTo>
                  <a:lnTo>
                    <a:pt x="363000" y="88905"/>
                  </a:lnTo>
                  <a:lnTo>
                    <a:pt x="363952" y="118480"/>
                  </a:lnTo>
                  <a:lnTo>
                    <a:pt x="373958" y="110492"/>
                  </a:lnTo>
                  <a:lnTo>
                    <a:pt x="382047" y="101481"/>
                  </a:lnTo>
                  <a:lnTo>
                    <a:pt x="386956" y="93751"/>
                  </a:lnTo>
                  <a:lnTo>
                    <a:pt x="421398" y="93751"/>
                  </a:lnTo>
                  <a:lnTo>
                    <a:pt x="451586" y="244208"/>
                  </a:lnTo>
                  <a:lnTo>
                    <a:pt x="352501" y="244208"/>
                  </a:lnTo>
                  <a:lnTo>
                    <a:pt x="378502" y="311091"/>
                  </a:lnTo>
                  <a:lnTo>
                    <a:pt x="390383" y="304018"/>
                  </a:lnTo>
                  <a:lnTo>
                    <a:pt x="404175" y="300639"/>
                  </a:lnTo>
                  <a:lnTo>
                    <a:pt x="408520" y="300443"/>
                  </a:lnTo>
                  <a:lnTo>
                    <a:pt x="422753" y="302606"/>
                  </a:lnTo>
                  <a:lnTo>
                    <a:pt x="435269" y="308655"/>
                  </a:lnTo>
                  <a:lnTo>
                    <a:pt x="445413" y="317935"/>
                  </a:lnTo>
                  <a:lnTo>
                    <a:pt x="452528" y="329789"/>
                  </a:lnTo>
                  <a:lnTo>
                    <a:pt x="455959" y="343562"/>
                  </a:lnTo>
                  <a:lnTo>
                    <a:pt x="456171" y="347903"/>
                  </a:lnTo>
                  <a:lnTo>
                    <a:pt x="456171" y="454583"/>
                  </a:lnTo>
                  <a:lnTo>
                    <a:pt x="360857" y="454583"/>
                  </a:lnTo>
                  <a:lnTo>
                    <a:pt x="547471" y="497052"/>
                  </a:lnTo>
                  <a:lnTo>
                    <a:pt x="547471" y="451942"/>
                  </a:lnTo>
                  <a:lnTo>
                    <a:pt x="523176" y="451942"/>
                  </a:lnTo>
                  <a:lnTo>
                    <a:pt x="523176" y="244208"/>
                  </a:lnTo>
                  <a:lnTo>
                    <a:pt x="576605" y="244208"/>
                  </a:lnTo>
                  <a:lnTo>
                    <a:pt x="522376" y="94767"/>
                  </a:lnTo>
                  <a:close/>
                </a:path>
              </a:pathLst>
            </a:custGeom>
            <a:grpFill/>
          </p:spPr>
          <p:txBody>
            <a:bodyPr wrap="square" lIns="0" tIns="0" rIns="0" bIns="0" rtlCol="0">
              <a:noAutofit/>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grpSp>
      <p:sp>
        <p:nvSpPr>
          <p:cNvPr id="112" name="Freeform 238">
            <a:extLst>
              <a:ext uri="{FF2B5EF4-FFF2-40B4-BE49-F238E27FC236}">
                <a16:creationId xmlns:a16="http://schemas.microsoft.com/office/drawing/2014/main" id="{59A80478-485C-C243-9393-E5019E981DF4}"/>
              </a:ext>
            </a:extLst>
          </p:cNvPr>
          <p:cNvSpPr>
            <a:spLocks noEditPoints="1"/>
          </p:cNvSpPr>
          <p:nvPr/>
        </p:nvSpPr>
        <p:spPr bwMode="gray">
          <a:xfrm>
            <a:off x="7218863" y="5804910"/>
            <a:ext cx="430839" cy="335667"/>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chemeClr val="accent3">
              <a:lumMod val="20000"/>
              <a:lumOff val="80000"/>
            </a:schemeClr>
          </a:solidFill>
          <a:ln w="9525">
            <a:noFill/>
            <a:round/>
            <a:headEnd/>
            <a:tailEnd/>
          </a:ln>
        </p:spPr>
        <p:txBody>
          <a:bodyPr vert="horz" wrap="square" lIns="91344" tIns="45672" rIns="91344" bIns="45672" numCol="1" anchor="t" anchorCtr="0" compatLnSpc="1">
            <a:prstTxWarp prst="textNoShape">
              <a:avLst/>
            </a:prstTxWarp>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374A58"/>
              </a:solidFill>
              <a:effectLst/>
              <a:uLnTx/>
              <a:uFillTx/>
              <a:latin typeface="Corbel" panose="020B0503020204020204" pitchFamily="34" charset="0"/>
              <a:ea typeface="+mn-ea"/>
              <a:cs typeface="+mn-cs"/>
            </a:endParaRPr>
          </a:p>
        </p:txBody>
      </p:sp>
      <p:grpSp>
        <p:nvGrpSpPr>
          <p:cNvPr id="115" name="Group 114">
            <a:extLst>
              <a:ext uri="{FF2B5EF4-FFF2-40B4-BE49-F238E27FC236}">
                <a16:creationId xmlns:a16="http://schemas.microsoft.com/office/drawing/2014/main" id="{181E19F6-B87B-E749-A6A8-F894B47FB613}"/>
              </a:ext>
            </a:extLst>
          </p:cNvPr>
          <p:cNvGrpSpPr/>
          <p:nvPr/>
        </p:nvGrpSpPr>
        <p:grpSpPr bwMode="gray">
          <a:xfrm>
            <a:off x="3400754" y="5823190"/>
            <a:ext cx="366475" cy="299104"/>
            <a:chOff x="4528470" y="5377179"/>
            <a:chExt cx="742170" cy="624090"/>
          </a:xfrm>
          <a:solidFill>
            <a:schemeClr val="accent3">
              <a:lumMod val="20000"/>
              <a:lumOff val="80000"/>
            </a:schemeClr>
          </a:solidFill>
        </p:grpSpPr>
        <p:sp>
          <p:nvSpPr>
            <p:cNvPr id="116" name="Freeform 737">
              <a:extLst>
                <a:ext uri="{FF2B5EF4-FFF2-40B4-BE49-F238E27FC236}">
                  <a16:creationId xmlns:a16="http://schemas.microsoft.com/office/drawing/2014/main" id="{310DC27F-2EE1-EB4B-9134-D075ED16DF8B}"/>
                </a:ext>
              </a:extLst>
            </p:cNvPr>
            <p:cNvSpPr>
              <a:spLocks noEditPoints="1"/>
            </p:cNvSpPr>
            <p:nvPr/>
          </p:nvSpPr>
          <p:spPr bwMode="gray">
            <a:xfrm>
              <a:off x="4528470" y="5484006"/>
              <a:ext cx="646588" cy="517263"/>
            </a:xfrm>
            <a:custGeom>
              <a:avLst/>
              <a:gdLst/>
              <a:ahLst/>
              <a:cxnLst>
                <a:cxn ang="0">
                  <a:pos x="0" y="1"/>
                </a:cxn>
                <a:cxn ang="0">
                  <a:pos x="2" y="1"/>
                </a:cxn>
                <a:cxn ang="0">
                  <a:pos x="109" y="0"/>
                </a:cxn>
                <a:cxn ang="0">
                  <a:pos x="113" y="3"/>
                </a:cxn>
                <a:cxn ang="0">
                  <a:pos x="128" y="29"/>
                </a:cxn>
                <a:cxn ang="0">
                  <a:pos x="132" y="31"/>
                </a:cxn>
                <a:cxn ang="0">
                  <a:pos x="310" y="31"/>
                </a:cxn>
                <a:cxn ang="0">
                  <a:pos x="342" y="63"/>
                </a:cxn>
                <a:cxn ang="0">
                  <a:pos x="342" y="272"/>
                </a:cxn>
                <a:cxn ang="0">
                  <a:pos x="342" y="275"/>
                </a:cxn>
                <a:cxn ang="0">
                  <a:pos x="0" y="275"/>
                </a:cxn>
                <a:cxn ang="0">
                  <a:pos x="0" y="1"/>
                </a:cxn>
                <a:cxn ang="0">
                  <a:pos x="164" y="82"/>
                </a:cxn>
                <a:cxn ang="0">
                  <a:pos x="159" y="82"/>
                </a:cxn>
                <a:cxn ang="0">
                  <a:pos x="126" y="86"/>
                </a:cxn>
                <a:cxn ang="0">
                  <a:pos x="106" y="108"/>
                </a:cxn>
                <a:cxn ang="0">
                  <a:pos x="106" y="134"/>
                </a:cxn>
                <a:cxn ang="0">
                  <a:pos x="128" y="158"/>
                </a:cxn>
                <a:cxn ang="0">
                  <a:pos x="155" y="161"/>
                </a:cxn>
                <a:cxn ang="0">
                  <a:pos x="164" y="161"/>
                </a:cxn>
                <a:cxn ang="0">
                  <a:pos x="164" y="201"/>
                </a:cxn>
                <a:cxn ang="0">
                  <a:pos x="146" y="200"/>
                </a:cxn>
                <a:cxn ang="0">
                  <a:pos x="132" y="185"/>
                </a:cxn>
                <a:cxn ang="0">
                  <a:pos x="132" y="177"/>
                </a:cxn>
                <a:cxn ang="0">
                  <a:pos x="102" y="177"/>
                </a:cxn>
                <a:cxn ang="0">
                  <a:pos x="103" y="191"/>
                </a:cxn>
                <a:cxn ang="0">
                  <a:pos x="125" y="218"/>
                </a:cxn>
                <a:cxn ang="0">
                  <a:pos x="149" y="222"/>
                </a:cxn>
                <a:cxn ang="0">
                  <a:pos x="164" y="222"/>
                </a:cxn>
                <a:cxn ang="0">
                  <a:pos x="164" y="243"/>
                </a:cxn>
                <a:cxn ang="0">
                  <a:pos x="184" y="243"/>
                </a:cxn>
                <a:cxn ang="0">
                  <a:pos x="184" y="222"/>
                </a:cxn>
                <a:cxn ang="0">
                  <a:pos x="197" y="222"/>
                </a:cxn>
                <a:cxn ang="0">
                  <a:pos x="222" y="218"/>
                </a:cxn>
                <a:cxn ang="0">
                  <a:pos x="244" y="198"/>
                </a:cxn>
                <a:cxn ang="0">
                  <a:pos x="246" y="171"/>
                </a:cxn>
                <a:cxn ang="0">
                  <a:pos x="222" y="145"/>
                </a:cxn>
                <a:cxn ang="0">
                  <a:pos x="190" y="141"/>
                </a:cxn>
                <a:cxn ang="0">
                  <a:pos x="184" y="141"/>
                </a:cxn>
                <a:cxn ang="0">
                  <a:pos x="184" y="104"/>
                </a:cxn>
                <a:cxn ang="0">
                  <a:pos x="204" y="107"/>
                </a:cxn>
                <a:cxn ang="0">
                  <a:pos x="213" y="119"/>
                </a:cxn>
                <a:cxn ang="0">
                  <a:pos x="213" y="123"/>
                </a:cxn>
                <a:cxn ang="0">
                  <a:pos x="214" y="123"/>
                </a:cxn>
                <a:cxn ang="0">
                  <a:pos x="240" y="123"/>
                </a:cxn>
                <a:cxn ang="0">
                  <a:pos x="241" y="121"/>
                </a:cxn>
                <a:cxn ang="0">
                  <a:pos x="240" y="109"/>
                </a:cxn>
                <a:cxn ang="0">
                  <a:pos x="224" y="87"/>
                </a:cxn>
                <a:cxn ang="0">
                  <a:pos x="200" y="83"/>
                </a:cxn>
                <a:cxn ang="0">
                  <a:pos x="184" y="82"/>
                </a:cxn>
                <a:cxn ang="0">
                  <a:pos x="184" y="63"/>
                </a:cxn>
                <a:cxn ang="0">
                  <a:pos x="164" y="63"/>
                </a:cxn>
                <a:cxn ang="0">
                  <a:pos x="164" y="82"/>
                </a:cxn>
              </a:cxnLst>
              <a:rect l="0" t="0" r="r" b="b"/>
              <a:pathLst>
                <a:path w="342" h="275">
                  <a:moveTo>
                    <a:pt x="0" y="1"/>
                  </a:moveTo>
                  <a:cubicBezTo>
                    <a:pt x="1" y="1"/>
                    <a:pt x="1" y="1"/>
                    <a:pt x="2" y="1"/>
                  </a:cubicBezTo>
                  <a:cubicBezTo>
                    <a:pt x="38" y="1"/>
                    <a:pt x="74" y="1"/>
                    <a:pt x="109" y="0"/>
                  </a:cubicBezTo>
                  <a:cubicBezTo>
                    <a:pt x="111" y="0"/>
                    <a:pt x="112" y="1"/>
                    <a:pt x="113" y="3"/>
                  </a:cubicBezTo>
                  <a:cubicBezTo>
                    <a:pt x="118" y="11"/>
                    <a:pt x="123" y="20"/>
                    <a:pt x="128" y="29"/>
                  </a:cubicBezTo>
                  <a:cubicBezTo>
                    <a:pt x="129" y="31"/>
                    <a:pt x="130" y="31"/>
                    <a:pt x="132" y="31"/>
                  </a:cubicBezTo>
                  <a:cubicBezTo>
                    <a:pt x="191" y="31"/>
                    <a:pt x="250" y="31"/>
                    <a:pt x="310" y="31"/>
                  </a:cubicBezTo>
                  <a:cubicBezTo>
                    <a:pt x="326" y="31"/>
                    <a:pt x="342" y="44"/>
                    <a:pt x="342" y="63"/>
                  </a:cubicBezTo>
                  <a:cubicBezTo>
                    <a:pt x="342" y="133"/>
                    <a:pt x="342" y="203"/>
                    <a:pt x="342" y="272"/>
                  </a:cubicBezTo>
                  <a:cubicBezTo>
                    <a:pt x="342" y="273"/>
                    <a:pt x="342" y="274"/>
                    <a:pt x="342" y="275"/>
                  </a:cubicBezTo>
                  <a:cubicBezTo>
                    <a:pt x="228" y="275"/>
                    <a:pt x="114" y="275"/>
                    <a:pt x="0" y="275"/>
                  </a:cubicBezTo>
                  <a:cubicBezTo>
                    <a:pt x="0" y="184"/>
                    <a:pt x="0" y="92"/>
                    <a:pt x="0" y="1"/>
                  </a:cubicBezTo>
                  <a:close/>
                  <a:moveTo>
                    <a:pt x="164" y="82"/>
                  </a:moveTo>
                  <a:cubicBezTo>
                    <a:pt x="162" y="82"/>
                    <a:pt x="161" y="82"/>
                    <a:pt x="159" y="82"/>
                  </a:cubicBezTo>
                  <a:cubicBezTo>
                    <a:pt x="148" y="83"/>
                    <a:pt x="137" y="83"/>
                    <a:pt x="126" y="86"/>
                  </a:cubicBezTo>
                  <a:cubicBezTo>
                    <a:pt x="115" y="90"/>
                    <a:pt x="108" y="97"/>
                    <a:pt x="106" y="108"/>
                  </a:cubicBezTo>
                  <a:cubicBezTo>
                    <a:pt x="104" y="117"/>
                    <a:pt x="104" y="125"/>
                    <a:pt x="106" y="134"/>
                  </a:cubicBezTo>
                  <a:cubicBezTo>
                    <a:pt x="108" y="146"/>
                    <a:pt x="115" y="154"/>
                    <a:pt x="128" y="158"/>
                  </a:cubicBezTo>
                  <a:cubicBezTo>
                    <a:pt x="137" y="160"/>
                    <a:pt x="146" y="161"/>
                    <a:pt x="155" y="161"/>
                  </a:cubicBezTo>
                  <a:cubicBezTo>
                    <a:pt x="158" y="161"/>
                    <a:pt x="161" y="161"/>
                    <a:pt x="164" y="161"/>
                  </a:cubicBezTo>
                  <a:cubicBezTo>
                    <a:pt x="164" y="175"/>
                    <a:pt x="164" y="188"/>
                    <a:pt x="164" y="201"/>
                  </a:cubicBezTo>
                  <a:cubicBezTo>
                    <a:pt x="158" y="201"/>
                    <a:pt x="152" y="201"/>
                    <a:pt x="146" y="200"/>
                  </a:cubicBezTo>
                  <a:cubicBezTo>
                    <a:pt x="136" y="198"/>
                    <a:pt x="134" y="196"/>
                    <a:pt x="132" y="185"/>
                  </a:cubicBezTo>
                  <a:cubicBezTo>
                    <a:pt x="132" y="183"/>
                    <a:pt x="132" y="180"/>
                    <a:pt x="132" y="177"/>
                  </a:cubicBezTo>
                  <a:cubicBezTo>
                    <a:pt x="122" y="177"/>
                    <a:pt x="112" y="177"/>
                    <a:pt x="102" y="177"/>
                  </a:cubicBezTo>
                  <a:cubicBezTo>
                    <a:pt x="103" y="182"/>
                    <a:pt x="103" y="187"/>
                    <a:pt x="103" y="191"/>
                  </a:cubicBezTo>
                  <a:cubicBezTo>
                    <a:pt x="105" y="205"/>
                    <a:pt x="112" y="214"/>
                    <a:pt x="125" y="218"/>
                  </a:cubicBezTo>
                  <a:cubicBezTo>
                    <a:pt x="133" y="220"/>
                    <a:pt x="141" y="221"/>
                    <a:pt x="149" y="222"/>
                  </a:cubicBezTo>
                  <a:cubicBezTo>
                    <a:pt x="154" y="222"/>
                    <a:pt x="159" y="222"/>
                    <a:pt x="164" y="222"/>
                  </a:cubicBezTo>
                  <a:cubicBezTo>
                    <a:pt x="164" y="229"/>
                    <a:pt x="164" y="236"/>
                    <a:pt x="164" y="243"/>
                  </a:cubicBezTo>
                  <a:cubicBezTo>
                    <a:pt x="171" y="243"/>
                    <a:pt x="177" y="243"/>
                    <a:pt x="184" y="243"/>
                  </a:cubicBezTo>
                  <a:cubicBezTo>
                    <a:pt x="184" y="236"/>
                    <a:pt x="184" y="229"/>
                    <a:pt x="184" y="222"/>
                  </a:cubicBezTo>
                  <a:cubicBezTo>
                    <a:pt x="189" y="222"/>
                    <a:pt x="193" y="222"/>
                    <a:pt x="197" y="222"/>
                  </a:cubicBezTo>
                  <a:cubicBezTo>
                    <a:pt x="206" y="222"/>
                    <a:pt x="214" y="221"/>
                    <a:pt x="222" y="218"/>
                  </a:cubicBezTo>
                  <a:cubicBezTo>
                    <a:pt x="233" y="215"/>
                    <a:pt x="240" y="209"/>
                    <a:pt x="244" y="198"/>
                  </a:cubicBezTo>
                  <a:cubicBezTo>
                    <a:pt x="247" y="189"/>
                    <a:pt x="247" y="180"/>
                    <a:pt x="246" y="171"/>
                  </a:cubicBezTo>
                  <a:cubicBezTo>
                    <a:pt x="244" y="157"/>
                    <a:pt x="236" y="148"/>
                    <a:pt x="222" y="145"/>
                  </a:cubicBezTo>
                  <a:cubicBezTo>
                    <a:pt x="212" y="143"/>
                    <a:pt x="201" y="141"/>
                    <a:pt x="190" y="141"/>
                  </a:cubicBezTo>
                  <a:cubicBezTo>
                    <a:pt x="188" y="141"/>
                    <a:pt x="186" y="141"/>
                    <a:pt x="184" y="141"/>
                  </a:cubicBezTo>
                  <a:cubicBezTo>
                    <a:pt x="184" y="128"/>
                    <a:pt x="184" y="116"/>
                    <a:pt x="184" y="104"/>
                  </a:cubicBezTo>
                  <a:cubicBezTo>
                    <a:pt x="191" y="104"/>
                    <a:pt x="198" y="104"/>
                    <a:pt x="204" y="107"/>
                  </a:cubicBezTo>
                  <a:cubicBezTo>
                    <a:pt x="209" y="109"/>
                    <a:pt x="212" y="113"/>
                    <a:pt x="213" y="119"/>
                  </a:cubicBezTo>
                  <a:cubicBezTo>
                    <a:pt x="213" y="120"/>
                    <a:pt x="213" y="122"/>
                    <a:pt x="213" y="123"/>
                  </a:cubicBezTo>
                  <a:cubicBezTo>
                    <a:pt x="213" y="123"/>
                    <a:pt x="214" y="123"/>
                    <a:pt x="214" y="123"/>
                  </a:cubicBezTo>
                  <a:cubicBezTo>
                    <a:pt x="222" y="123"/>
                    <a:pt x="231" y="123"/>
                    <a:pt x="240" y="123"/>
                  </a:cubicBezTo>
                  <a:cubicBezTo>
                    <a:pt x="241" y="123"/>
                    <a:pt x="241" y="122"/>
                    <a:pt x="241" y="121"/>
                  </a:cubicBezTo>
                  <a:cubicBezTo>
                    <a:pt x="241" y="117"/>
                    <a:pt x="241" y="113"/>
                    <a:pt x="240" y="109"/>
                  </a:cubicBezTo>
                  <a:cubicBezTo>
                    <a:pt x="239" y="99"/>
                    <a:pt x="234" y="91"/>
                    <a:pt x="224" y="87"/>
                  </a:cubicBezTo>
                  <a:cubicBezTo>
                    <a:pt x="216" y="85"/>
                    <a:pt x="208" y="84"/>
                    <a:pt x="200" y="83"/>
                  </a:cubicBezTo>
                  <a:cubicBezTo>
                    <a:pt x="195" y="83"/>
                    <a:pt x="190" y="82"/>
                    <a:pt x="184" y="82"/>
                  </a:cubicBezTo>
                  <a:cubicBezTo>
                    <a:pt x="184" y="76"/>
                    <a:pt x="184" y="70"/>
                    <a:pt x="184" y="63"/>
                  </a:cubicBezTo>
                  <a:cubicBezTo>
                    <a:pt x="177" y="63"/>
                    <a:pt x="171" y="63"/>
                    <a:pt x="164" y="63"/>
                  </a:cubicBezTo>
                  <a:cubicBezTo>
                    <a:pt x="164" y="70"/>
                    <a:pt x="164" y="76"/>
                    <a:pt x="164" y="82"/>
                  </a:cubicBezTo>
                  <a:close/>
                </a:path>
              </a:pathLst>
            </a:custGeom>
            <a:grpFill/>
            <a:ln w="9525">
              <a:noFill/>
              <a:round/>
              <a:headEnd/>
              <a:tailEnd/>
            </a:ln>
          </p:spPr>
          <p:txBody>
            <a:bodyPr vert="horz" wrap="square" lIns="91344" tIns="45672" rIns="91344" bIns="45672" numCol="1" anchor="t" anchorCtr="0" compatLnSpc="1">
              <a:prstTxWarp prst="textNoShape">
                <a:avLst/>
              </a:prstTxWarp>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17" name="Freeform 738">
              <a:extLst>
                <a:ext uri="{FF2B5EF4-FFF2-40B4-BE49-F238E27FC236}">
                  <a16:creationId xmlns:a16="http://schemas.microsoft.com/office/drawing/2014/main" id="{7880B620-12BC-434D-A16E-CA34EECA6A18}"/>
                </a:ext>
              </a:extLst>
            </p:cNvPr>
            <p:cNvSpPr>
              <a:spLocks/>
            </p:cNvSpPr>
            <p:nvPr/>
          </p:nvSpPr>
          <p:spPr bwMode="gray">
            <a:xfrm>
              <a:off x="4629674" y="5377179"/>
              <a:ext cx="640966" cy="517263"/>
            </a:xfrm>
            <a:custGeom>
              <a:avLst/>
              <a:gdLst/>
              <a:ahLst/>
              <a:cxnLst>
                <a:cxn ang="0">
                  <a:pos x="342" y="274"/>
                </a:cxn>
                <a:cxn ang="0">
                  <a:pos x="316" y="274"/>
                </a:cxn>
                <a:cxn ang="0">
                  <a:pos x="316" y="271"/>
                </a:cxn>
                <a:cxn ang="0">
                  <a:pos x="316" y="91"/>
                </a:cxn>
                <a:cxn ang="0">
                  <a:pos x="284" y="59"/>
                </a:cxn>
                <a:cxn ang="0">
                  <a:pos x="106" y="59"/>
                </a:cxn>
                <a:cxn ang="0">
                  <a:pos x="101" y="56"/>
                </a:cxn>
                <a:cxn ang="0">
                  <a:pos x="87" y="31"/>
                </a:cxn>
                <a:cxn ang="0">
                  <a:pos x="84" y="29"/>
                </a:cxn>
                <a:cxn ang="0">
                  <a:pos x="3" y="29"/>
                </a:cxn>
                <a:cxn ang="0">
                  <a:pos x="0" y="29"/>
                </a:cxn>
                <a:cxn ang="0">
                  <a:pos x="0" y="0"/>
                </a:cxn>
                <a:cxn ang="0">
                  <a:pos x="2" y="0"/>
                </a:cxn>
                <a:cxn ang="0">
                  <a:pos x="110" y="0"/>
                </a:cxn>
                <a:cxn ang="0">
                  <a:pos x="114" y="2"/>
                </a:cxn>
                <a:cxn ang="0">
                  <a:pos x="128" y="28"/>
                </a:cxn>
                <a:cxn ang="0">
                  <a:pos x="132" y="30"/>
                </a:cxn>
                <a:cxn ang="0">
                  <a:pos x="310" y="30"/>
                </a:cxn>
                <a:cxn ang="0">
                  <a:pos x="342" y="57"/>
                </a:cxn>
                <a:cxn ang="0">
                  <a:pos x="342" y="61"/>
                </a:cxn>
                <a:cxn ang="0">
                  <a:pos x="342" y="271"/>
                </a:cxn>
                <a:cxn ang="0">
                  <a:pos x="342" y="274"/>
                </a:cxn>
              </a:cxnLst>
              <a:rect l="0" t="0" r="r" b="b"/>
              <a:pathLst>
                <a:path w="342" h="274">
                  <a:moveTo>
                    <a:pt x="342" y="274"/>
                  </a:moveTo>
                  <a:cubicBezTo>
                    <a:pt x="333" y="274"/>
                    <a:pt x="325" y="274"/>
                    <a:pt x="316" y="274"/>
                  </a:cubicBezTo>
                  <a:cubicBezTo>
                    <a:pt x="316" y="273"/>
                    <a:pt x="316" y="272"/>
                    <a:pt x="316" y="271"/>
                  </a:cubicBezTo>
                  <a:cubicBezTo>
                    <a:pt x="316" y="211"/>
                    <a:pt x="316" y="151"/>
                    <a:pt x="316" y="91"/>
                  </a:cubicBezTo>
                  <a:cubicBezTo>
                    <a:pt x="316" y="75"/>
                    <a:pt x="304" y="59"/>
                    <a:pt x="284" y="59"/>
                  </a:cubicBezTo>
                  <a:cubicBezTo>
                    <a:pt x="225" y="59"/>
                    <a:pt x="166" y="59"/>
                    <a:pt x="106" y="59"/>
                  </a:cubicBezTo>
                  <a:cubicBezTo>
                    <a:pt x="104" y="59"/>
                    <a:pt x="103" y="58"/>
                    <a:pt x="101" y="56"/>
                  </a:cubicBezTo>
                  <a:cubicBezTo>
                    <a:pt x="97" y="48"/>
                    <a:pt x="92" y="39"/>
                    <a:pt x="87" y="31"/>
                  </a:cubicBezTo>
                  <a:cubicBezTo>
                    <a:pt x="86" y="29"/>
                    <a:pt x="85" y="29"/>
                    <a:pt x="84" y="29"/>
                  </a:cubicBezTo>
                  <a:cubicBezTo>
                    <a:pt x="57" y="29"/>
                    <a:pt x="30" y="29"/>
                    <a:pt x="3" y="29"/>
                  </a:cubicBezTo>
                  <a:cubicBezTo>
                    <a:pt x="2" y="29"/>
                    <a:pt x="1" y="29"/>
                    <a:pt x="0" y="29"/>
                  </a:cubicBezTo>
                  <a:cubicBezTo>
                    <a:pt x="0" y="19"/>
                    <a:pt x="0" y="10"/>
                    <a:pt x="0" y="0"/>
                  </a:cubicBezTo>
                  <a:cubicBezTo>
                    <a:pt x="1" y="0"/>
                    <a:pt x="2" y="0"/>
                    <a:pt x="2" y="0"/>
                  </a:cubicBezTo>
                  <a:cubicBezTo>
                    <a:pt x="38" y="0"/>
                    <a:pt x="74" y="0"/>
                    <a:pt x="110" y="0"/>
                  </a:cubicBezTo>
                  <a:cubicBezTo>
                    <a:pt x="112" y="0"/>
                    <a:pt x="113" y="0"/>
                    <a:pt x="114" y="2"/>
                  </a:cubicBezTo>
                  <a:cubicBezTo>
                    <a:pt x="118" y="11"/>
                    <a:pt x="123" y="19"/>
                    <a:pt x="128" y="28"/>
                  </a:cubicBezTo>
                  <a:cubicBezTo>
                    <a:pt x="129" y="30"/>
                    <a:pt x="130" y="30"/>
                    <a:pt x="132" y="30"/>
                  </a:cubicBezTo>
                  <a:cubicBezTo>
                    <a:pt x="191" y="30"/>
                    <a:pt x="251" y="30"/>
                    <a:pt x="310" y="30"/>
                  </a:cubicBezTo>
                  <a:cubicBezTo>
                    <a:pt x="326" y="30"/>
                    <a:pt x="339" y="41"/>
                    <a:pt x="342" y="57"/>
                  </a:cubicBezTo>
                  <a:cubicBezTo>
                    <a:pt x="342" y="58"/>
                    <a:pt x="342" y="60"/>
                    <a:pt x="342" y="61"/>
                  </a:cubicBezTo>
                  <a:cubicBezTo>
                    <a:pt x="342" y="131"/>
                    <a:pt x="342" y="201"/>
                    <a:pt x="342" y="271"/>
                  </a:cubicBezTo>
                  <a:cubicBezTo>
                    <a:pt x="342" y="272"/>
                    <a:pt x="342" y="273"/>
                    <a:pt x="342" y="274"/>
                  </a:cubicBezTo>
                  <a:close/>
                </a:path>
              </a:pathLst>
            </a:custGeom>
            <a:grpFill/>
            <a:ln w="9525">
              <a:noFill/>
              <a:round/>
              <a:headEnd/>
              <a:tailEnd/>
            </a:ln>
          </p:spPr>
          <p:txBody>
            <a:bodyPr vert="horz" wrap="square" lIns="91344" tIns="45672" rIns="91344" bIns="45672" numCol="1" anchor="t" anchorCtr="0" compatLnSpc="1">
              <a:prstTxWarp prst="textNoShape">
                <a:avLst/>
              </a:prstTxWarp>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18" name="Freeform 740">
              <a:extLst>
                <a:ext uri="{FF2B5EF4-FFF2-40B4-BE49-F238E27FC236}">
                  <a16:creationId xmlns:a16="http://schemas.microsoft.com/office/drawing/2014/main" id="{4E8F6657-62E1-0F44-B3B7-7A68FE67F9C4}"/>
                </a:ext>
              </a:extLst>
            </p:cNvPr>
            <p:cNvSpPr>
              <a:spLocks/>
            </p:cNvSpPr>
            <p:nvPr/>
          </p:nvSpPr>
          <p:spPr bwMode="gray">
            <a:xfrm>
              <a:off x="4877064" y="5787616"/>
              <a:ext cx="61849" cy="73093"/>
            </a:xfrm>
            <a:custGeom>
              <a:avLst/>
              <a:gdLst/>
              <a:ahLst/>
              <a:cxnLst>
                <a:cxn ang="0">
                  <a:pos x="0" y="0"/>
                </a:cxn>
                <a:cxn ang="0">
                  <a:pos x="24" y="3"/>
                </a:cxn>
                <a:cxn ang="0">
                  <a:pos x="32" y="16"/>
                </a:cxn>
                <a:cxn ang="0">
                  <a:pos x="14" y="38"/>
                </a:cxn>
                <a:cxn ang="0">
                  <a:pos x="0" y="39"/>
                </a:cxn>
                <a:cxn ang="0">
                  <a:pos x="0" y="0"/>
                </a:cxn>
              </a:cxnLst>
              <a:rect l="0" t="0" r="r" b="b"/>
              <a:pathLst>
                <a:path w="33" h="39">
                  <a:moveTo>
                    <a:pt x="0" y="0"/>
                  </a:moveTo>
                  <a:cubicBezTo>
                    <a:pt x="8" y="0"/>
                    <a:pt x="16" y="0"/>
                    <a:pt x="24" y="3"/>
                  </a:cubicBezTo>
                  <a:cubicBezTo>
                    <a:pt x="30" y="5"/>
                    <a:pt x="32" y="10"/>
                    <a:pt x="32" y="16"/>
                  </a:cubicBezTo>
                  <a:cubicBezTo>
                    <a:pt x="33" y="29"/>
                    <a:pt x="27" y="36"/>
                    <a:pt x="14" y="38"/>
                  </a:cubicBezTo>
                  <a:cubicBezTo>
                    <a:pt x="10" y="39"/>
                    <a:pt x="5" y="39"/>
                    <a:pt x="0" y="39"/>
                  </a:cubicBezTo>
                  <a:cubicBezTo>
                    <a:pt x="0" y="26"/>
                    <a:pt x="0" y="13"/>
                    <a:pt x="0" y="0"/>
                  </a:cubicBezTo>
                  <a:close/>
                </a:path>
              </a:pathLst>
            </a:custGeom>
            <a:grpFill/>
            <a:ln w="9525">
              <a:noFill/>
              <a:round/>
              <a:headEnd/>
              <a:tailEnd/>
            </a:ln>
          </p:spPr>
          <p:txBody>
            <a:bodyPr vert="horz" wrap="square" lIns="91344" tIns="45672" rIns="91344" bIns="45672" numCol="1" anchor="t" anchorCtr="0" compatLnSpc="1">
              <a:prstTxWarp prst="textNoShape">
                <a:avLst/>
              </a:prstTxWarp>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119" name="Freeform 741">
              <a:extLst>
                <a:ext uri="{FF2B5EF4-FFF2-40B4-BE49-F238E27FC236}">
                  <a16:creationId xmlns:a16="http://schemas.microsoft.com/office/drawing/2014/main" id="{081A7C14-052E-E840-A5CC-9603C6A20822}"/>
                </a:ext>
              </a:extLst>
            </p:cNvPr>
            <p:cNvSpPr>
              <a:spLocks/>
            </p:cNvSpPr>
            <p:nvPr/>
          </p:nvSpPr>
          <p:spPr bwMode="gray">
            <a:xfrm>
              <a:off x="4781481" y="5680789"/>
              <a:ext cx="56224" cy="67468"/>
            </a:xfrm>
            <a:custGeom>
              <a:avLst/>
              <a:gdLst/>
              <a:ahLst/>
              <a:cxnLst>
                <a:cxn ang="0">
                  <a:pos x="30" y="0"/>
                </a:cxn>
                <a:cxn ang="0">
                  <a:pos x="30" y="36"/>
                </a:cxn>
                <a:cxn ang="0">
                  <a:pos x="10" y="33"/>
                </a:cxn>
                <a:cxn ang="0">
                  <a:pos x="0" y="17"/>
                </a:cxn>
                <a:cxn ang="0">
                  <a:pos x="10" y="3"/>
                </a:cxn>
                <a:cxn ang="0">
                  <a:pos x="30" y="0"/>
                </a:cxn>
              </a:cxnLst>
              <a:rect l="0" t="0" r="r" b="b"/>
              <a:pathLst>
                <a:path w="30" h="36">
                  <a:moveTo>
                    <a:pt x="30" y="0"/>
                  </a:moveTo>
                  <a:cubicBezTo>
                    <a:pt x="30" y="12"/>
                    <a:pt x="30" y="24"/>
                    <a:pt x="30" y="36"/>
                  </a:cubicBezTo>
                  <a:cubicBezTo>
                    <a:pt x="23" y="36"/>
                    <a:pt x="16" y="36"/>
                    <a:pt x="10" y="33"/>
                  </a:cubicBezTo>
                  <a:cubicBezTo>
                    <a:pt x="3" y="30"/>
                    <a:pt x="0" y="25"/>
                    <a:pt x="0" y="17"/>
                  </a:cubicBezTo>
                  <a:cubicBezTo>
                    <a:pt x="0" y="10"/>
                    <a:pt x="3" y="6"/>
                    <a:pt x="10" y="3"/>
                  </a:cubicBezTo>
                  <a:cubicBezTo>
                    <a:pt x="15" y="1"/>
                    <a:pt x="24" y="0"/>
                    <a:pt x="30" y="0"/>
                  </a:cubicBezTo>
                  <a:close/>
                </a:path>
              </a:pathLst>
            </a:custGeom>
            <a:grpFill/>
            <a:ln w="9525">
              <a:noFill/>
              <a:round/>
              <a:headEnd/>
              <a:tailEnd/>
            </a:ln>
          </p:spPr>
          <p:txBody>
            <a:bodyPr vert="horz" wrap="square" lIns="91344" tIns="45672" rIns="91344" bIns="45672" numCol="1" anchor="t" anchorCtr="0" compatLnSpc="1">
              <a:prstTxWarp prst="textNoShape">
                <a:avLst/>
              </a:prstTxWarp>
            </a:bodyPr>
            <a:lstStyle/>
            <a:p>
              <a:pPr marL="0" marR="0" lvl="0" indent="0" algn="l" defTabSz="913281" rtl="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58595B"/>
                </a:solidFill>
                <a:effectLst/>
                <a:uLnTx/>
                <a:uFillTx/>
                <a:latin typeface="Corbel" panose="020B0503020204020204" pitchFamily="34" charset="0"/>
                <a:ea typeface="+mn-ea"/>
                <a:cs typeface="+mn-cs"/>
              </a:endParaRPr>
            </a:p>
          </p:txBody>
        </p:sp>
      </p:grpSp>
      <p:pic>
        <p:nvPicPr>
          <p:cNvPr id="120" name="Picture 119">
            <a:extLst>
              <a:ext uri="{FF2B5EF4-FFF2-40B4-BE49-F238E27FC236}">
                <a16:creationId xmlns:a16="http://schemas.microsoft.com/office/drawing/2014/main" id="{ABEE631B-0B60-6442-A07D-7D7865B0EA86}"/>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6930782" y="2510964"/>
            <a:ext cx="1961030" cy="1136708"/>
          </a:xfrm>
          <a:prstGeom prst="rect">
            <a:avLst/>
          </a:prstGeom>
          <a:ln w="44450">
            <a:solidFill>
              <a:schemeClr val="tx1">
                <a:lumMod val="50000"/>
              </a:schemeClr>
            </a:solidFill>
          </a:ln>
        </p:spPr>
      </p:pic>
      <p:pic>
        <p:nvPicPr>
          <p:cNvPr id="121" name="Picture 120">
            <a:extLst>
              <a:ext uri="{FF2B5EF4-FFF2-40B4-BE49-F238E27FC236}">
                <a16:creationId xmlns:a16="http://schemas.microsoft.com/office/drawing/2014/main" id="{310E78B6-A2BD-B940-96FD-EDB067F58DCC}"/>
              </a:ext>
            </a:extLst>
          </p:cNvPr>
          <p:cNvPicPr>
            <a:picLocks/>
          </p:cNvPicPr>
          <p:nvPr/>
        </p:nvPicPr>
        <p:blipFill rotWithShape="1">
          <a:blip r:embed="rId4" cstate="screen">
            <a:extLst>
              <a:ext uri="{28A0092B-C50C-407E-A947-70E740481C1C}">
                <a14:useLocalDpi xmlns:a14="http://schemas.microsoft.com/office/drawing/2010/main"/>
              </a:ext>
            </a:extLst>
          </a:blip>
          <a:srcRect t="7997"/>
          <a:stretch/>
        </p:blipFill>
        <p:spPr>
          <a:xfrm>
            <a:off x="4455542" y="2526224"/>
            <a:ext cx="1969067" cy="1114491"/>
          </a:xfrm>
          <a:prstGeom prst="rect">
            <a:avLst/>
          </a:prstGeom>
          <a:ln w="44450">
            <a:solidFill>
              <a:schemeClr val="tx1">
                <a:lumMod val="50000"/>
              </a:schemeClr>
            </a:solidFill>
          </a:ln>
        </p:spPr>
      </p:pic>
      <p:grpSp>
        <p:nvGrpSpPr>
          <p:cNvPr id="7" name="Group 6"/>
          <p:cNvGrpSpPr/>
          <p:nvPr/>
        </p:nvGrpSpPr>
        <p:grpSpPr>
          <a:xfrm>
            <a:off x="976520" y="1341683"/>
            <a:ext cx="2835130" cy="3176847"/>
            <a:chOff x="976774" y="1341139"/>
            <a:chExt cx="2835869" cy="3177675"/>
          </a:xfrm>
        </p:grpSpPr>
        <p:sp>
          <p:nvSpPr>
            <p:cNvPr id="59" name="Rectangle 58">
              <a:extLst>
                <a:ext uri="{FF2B5EF4-FFF2-40B4-BE49-F238E27FC236}">
                  <a16:creationId xmlns:a16="http://schemas.microsoft.com/office/drawing/2014/main" id="{06DA98EC-C525-7147-936D-9486125BC792}"/>
                </a:ext>
              </a:extLst>
            </p:cNvPr>
            <p:cNvSpPr/>
            <p:nvPr/>
          </p:nvSpPr>
          <p:spPr bwMode="gray">
            <a:xfrm>
              <a:off x="994113" y="1341140"/>
              <a:ext cx="2818530" cy="3177674"/>
            </a:xfrm>
            <a:prstGeom prst="rect">
              <a:avLst/>
            </a:prstGeom>
            <a:solidFill>
              <a:schemeClr val="accent2">
                <a:lumMod val="20000"/>
                <a:lumOff val="80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68" name="TextBox 67">
              <a:extLst>
                <a:ext uri="{FF2B5EF4-FFF2-40B4-BE49-F238E27FC236}">
                  <a16:creationId xmlns:a16="http://schemas.microsoft.com/office/drawing/2014/main" id="{B8213F83-F7FB-6E42-8BE7-8C4D215B2590}"/>
                </a:ext>
              </a:extLst>
            </p:cNvPr>
            <p:cNvSpPr txBox="1"/>
            <p:nvPr/>
          </p:nvSpPr>
          <p:spPr bwMode="gray">
            <a:xfrm>
              <a:off x="1095390" y="3874420"/>
              <a:ext cx="2575163" cy="608539"/>
            </a:xfrm>
            <a:prstGeom prst="rect">
              <a:avLst/>
            </a:prstGeom>
            <a:noFill/>
          </p:spPr>
          <p:txBody>
            <a:bodyPr wrap="square" lIns="0" tIns="0" rIns="0" bIns="0" rtlCol="0" anchor="t">
              <a:noAutofit/>
            </a:bodyPr>
            <a:lstStyle/>
            <a:p>
              <a:pPr marL="0" marR="0" lvl="0" indent="0" algn="ctr" defTabSz="912733"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t>Monitor transactions and movement of assets or goods across organizations</a:t>
              </a:r>
            </a:p>
          </p:txBody>
        </p:sp>
        <p:pic>
          <p:nvPicPr>
            <p:cNvPr id="123" name="Picture 122">
              <a:extLst>
                <a:ext uri="{FF2B5EF4-FFF2-40B4-BE49-F238E27FC236}">
                  <a16:creationId xmlns:a16="http://schemas.microsoft.com/office/drawing/2014/main" id="{CFA4E39A-4180-334E-B651-E6E0EE75DB1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1266050" y="2236069"/>
              <a:ext cx="2257319" cy="1530347"/>
            </a:xfrm>
            <a:prstGeom prst="rect">
              <a:avLst/>
            </a:prstGeom>
            <a:ln w="44450">
              <a:solidFill>
                <a:schemeClr val="tx1">
                  <a:lumMod val="50000"/>
                </a:schemeClr>
              </a:solidFill>
            </a:ln>
          </p:spPr>
        </p:pic>
        <p:grpSp>
          <p:nvGrpSpPr>
            <p:cNvPr id="6" name="Group 5"/>
            <p:cNvGrpSpPr/>
            <p:nvPr/>
          </p:nvGrpSpPr>
          <p:grpSpPr>
            <a:xfrm>
              <a:off x="976774" y="1341139"/>
              <a:ext cx="2835869" cy="744473"/>
              <a:chOff x="889397" y="1060794"/>
              <a:chExt cx="2835869" cy="673929"/>
            </a:xfrm>
          </p:grpSpPr>
          <p:sp>
            <p:nvSpPr>
              <p:cNvPr id="183" name="TextBox 182">
                <a:extLst>
                  <a:ext uri="{FF2B5EF4-FFF2-40B4-BE49-F238E27FC236}">
                    <a16:creationId xmlns:a16="http://schemas.microsoft.com/office/drawing/2014/main" id="{7C1D1C32-9AB4-704E-BAB8-3D22423835E5}"/>
                  </a:ext>
                </a:extLst>
              </p:cNvPr>
              <p:cNvSpPr txBox="1"/>
              <p:nvPr/>
            </p:nvSpPr>
            <p:spPr>
              <a:xfrm>
                <a:off x="889397" y="1060794"/>
                <a:ext cx="2835869" cy="673929"/>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defPPr>
                  <a:defRPr lang="en-US"/>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184" name="TextBox 183">
                <a:extLst>
                  <a:ext uri="{FF2B5EF4-FFF2-40B4-BE49-F238E27FC236}">
                    <a16:creationId xmlns:a16="http://schemas.microsoft.com/office/drawing/2014/main" id="{55CF35B6-DD1C-0E40-BC3A-7B4BA71A93B8}"/>
                  </a:ext>
                </a:extLst>
              </p:cNvPr>
              <p:cNvSpPr txBox="1"/>
              <p:nvPr/>
            </p:nvSpPr>
            <p:spPr bwMode="gray">
              <a:xfrm>
                <a:off x="1057523" y="1094759"/>
                <a:ext cx="2331259" cy="617331"/>
              </a:xfrm>
              <a:prstGeom prst="rect">
                <a:avLst/>
              </a:prstGeom>
              <a:noFill/>
            </p:spPr>
            <p:txBody>
              <a:bodyPr wrap="square" lIns="0" tIns="0" rIns="0" bIns="0" rtlCol="0">
                <a:noAutofit/>
              </a:bodyPr>
              <a:lstStyle/>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Intelligent</a:t>
                </a:r>
              </a:p>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Track &amp; Trace</a:t>
                </a:r>
                <a:br>
                  <a:rPr kumimoji="0" lang="en-US" sz="1797" b="1"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br>
                <a:endParaRPr kumimoji="0" lang="en-US" sz="1797" b="1"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endParaRPr>
              </a:p>
            </p:txBody>
          </p:sp>
        </p:grpSp>
      </p:grpSp>
      <p:grpSp>
        <p:nvGrpSpPr>
          <p:cNvPr id="5" name="Group 4"/>
          <p:cNvGrpSpPr/>
          <p:nvPr/>
        </p:nvGrpSpPr>
        <p:grpSpPr>
          <a:xfrm>
            <a:off x="4301156" y="1683704"/>
            <a:ext cx="2277838" cy="646016"/>
            <a:chOff x="3410630" y="1163366"/>
            <a:chExt cx="2571595" cy="730329"/>
          </a:xfrm>
        </p:grpSpPr>
        <p:sp>
          <p:nvSpPr>
            <p:cNvPr id="185" name="TextBox 184">
              <a:extLst>
                <a:ext uri="{FF2B5EF4-FFF2-40B4-BE49-F238E27FC236}">
                  <a16:creationId xmlns:a16="http://schemas.microsoft.com/office/drawing/2014/main" id="{25FA05B5-A9CB-CB4E-8D10-08582D256B14}"/>
                </a:ext>
              </a:extLst>
            </p:cNvPr>
            <p:cNvSpPr txBox="1"/>
            <p:nvPr/>
          </p:nvSpPr>
          <p:spPr>
            <a:xfrm>
              <a:off x="3410630" y="1163366"/>
              <a:ext cx="2571595" cy="730329"/>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defPPr>
                <a:defRPr lang="en-US"/>
              </a:defP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186" name="TextBox 185">
              <a:extLst>
                <a:ext uri="{FF2B5EF4-FFF2-40B4-BE49-F238E27FC236}">
                  <a16:creationId xmlns:a16="http://schemas.microsoft.com/office/drawing/2014/main" id="{BFC85865-C4FF-694E-909C-85B10B7B250D}"/>
                </a:ext>
              </a:extLst>
            </p:cNvPr>
            <p:cNvSpPr txBox="1"/>
            <p:nvPr/>
          </p:nvSpPr>
          <p:spPr bwMode="gray">
            <a:xfrm>
              <a:off x="3584656" y="1236235"/>
              <a:ext cx="2184025" cy="383796"/>
            </a:xfrm>
            <a:prstGeom prst="rect">
              <a:avLst/>
            </a:prstGeom>
            <a:noFill/>
          </p:spPr>
          <p:txBody>
            <a:bodyPr wrap="square" lIns="0" tIns="0" rIns="0" bIns="0" rtlCol="0">
              <a:noAutofit/>
            </a:bodyPr>
            <a:lstStyle/>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Lot Lineage and Provenance</a:t>
              </a:r>
            </a:p>
          </p:txBody>
        </p:sp>
      </p:grpSp>
      <p:grpSp>
        <p:nvGrpSpPr>
          <p:cNvPr id="8" name="Group 7"/>
          <p:cNvGrpSpPr/>
          <p:nvPr/>
        </p:nvGrpSpPr>
        <p:grpSpPr>
          <a:xfrm>
            <a:off x="9277465" y="1686920"/>
            <a:ext cx="2301642" cy="2695700"/>
            <a:chOff x="9279882" y="1686466"/>
            <a:chExt cx="2302242" cy="2696402"/>
          </a:xfrm>
        </p:grpSpPr>
        <p:sp>
          <p:nvSpPr>
            <p:cNvPr id="75" name="Rectangle 74">
              <a:extLst>
                <a:ext uri="{FF2B5EF4-FFF2-40B4-BE49-F238E27FC236}">
                  <a16:creationId xmlns:a16="http://schemas.microsoft.com/office/drawing/2014/main" id="{B0478787-297F-6941-875A-5F0077F953B7}"/>
                </a:ext>
              </a:extLst>
            </p:cNvPr>
            <p:cNvSpPr/>
            <p:nvPr/>
          </p:nvSpPr>
          <p:spPr bwMode="gray">
            <a:xfrm>
              <a:off x="9279883" y="1695311"/>
              <a:ext cx="2302241" cy="2687557"/>
            </a:xfrm>
            <a:prstGeom prst="rect">
              <a:avLst/>
            </a:prstGeom>
            <a:solidFill>
              <a:schemeClr val="accent3">
                <a:lumMod val="20000"/>
                <a:lumOff val="80000"/>
                <a:alpha val="68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9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77" name="TextBox 76">
              <a:extLst>
                <a:ext uri="{FF2B5EF4-FFF2-40B4-BE49-F238E27FC236}">
                  <a16:creationId xmlns:a16="http://schemas.microsoft.com/office/drawing/2014/main" id="{180CA675-3CD9-4045-9472-789AD67AC274}"/>
                </a:ext>
              </a:extLst>
            </p:cNvPr>
            <p:cNvSpPr txBox="1"/>
            <p:nvPr/>
          </p:nvSpPr>
          <p:spPr bwMode="gray">
            <a:xfrm>
              <a:off x="9330008" y="3737859"/>
              <a:ext cx="2201990" cy="392908"/>
            </a:xfrm>
            <a:prstGeom prst="rect">
              <a:avLst/>
            </a:prstGeom>
            <a:noFill/>
          </p:spPr>
          <p:txBody>
            <a:bodyPr wrap="square" lIns="0" tIns="0" rIns="0" bIns="0" rtlCol="0" anchor="t">
              <a:noAutofit/>
            </a:bodyPr>
            <a:lstStyle/>
            <a:p>
              <a:pPr marL="0" marR="0" lvl="0" indent="0" algn="ctr" defTabSz="912733"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8595B">
                      <a:lumMod val="50000"/>
                    </a:srgbClr>
                  </a:solidFill>
                  <a:effectLst/>
                  <a:uLnTx/>
                  <a:uFillTx/>
                  <a:latin typeface="Corbel" panose="020B0503020204020204" pitchFamily="34" charset="0"/>
                  <a:ea typeface="ＭＳ Ｐゴシック" pitchFamily="34" charset="-128"/>
                  <a:cs typeface="+mn-cs"/>
                </a:rPr>
                <a:t>Product usage tracking for Rental, Warranty, Service, &amp; Insurance for high-value assets</a:t>
              </a:r>
            </a:p>
          </p:txBody>
        </p:sp>
        <p:pic>
          <p:nvPicPr>
            <p:cNvPr id="122" name="Picture 121">
              <a:extLst>
                <a:ext uri="{FF2B5EF4-FFF2-40B4-BE49-F238E27FC236}">
                  <a16:creationId xmlns:a16="http://schemas.microsoft.com/office/drawing/2014/main" id="{9390F6AB-2403-2941-A982-6F24B2BAEFCA}"/>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9457980" y="2537553"/>
              <a:ext cx="1970083" cy="1100142"/>
            </a:xfrm>
            <a:prstGeom prst="rect">
              <a:avLst/>
            </a:prstGeom>
            <a:ln w="44450">
              <a:solidFill>
                <a:schemeClr val="tx1">
                  <a:lumMod val="50000"/>
                </a:schemeClr>
              </a:solidFill>
            </a:ln>
          </p:spPr>
        </p:pic>
        <p:grpSp>
          <p:nvGrpSpPr>
            <p:cNvPr id="3" name="Group 2"/>
            <p:cNvGrpSpPr/>
            <p:nvPr/>
          </p:nvGrpSpPr>
          <p:grpSpPr>
            <a:xfrm>
              <a:off x="9279882" y="1686466"/>
              <a:ext cx="2302241" cy="639768"/>
              <a:chOff x="9363018" y="1364096"/>
              <a:chExt cx="2327104" cy="531531"/>
            </a:xfrm>
            <a:solidFill>
              <a:schemeClr val="tx1">
                <a:lumMod val="60000"/>
                <a:lumOff val="40000"/>
              </a:schemeClr>
            </a:solidFill>
          </p:grpSpPr>
          <p:sp>
            <p:nvSpPr>
              <p:cNvPr id="187" name="TextBox 186">
                <a:extLst>
                  <a:ext uri="{FF2B5EF4-FFF2-40B4-BE49-F238E27FC236}">
                    <a16:creationId xmlns:a16="http://schemas.microsoft.com/office/drawing/2014/main" id="{80EFBA23-91BF-9341-B11D-3BBB246BFE54}"/>
                  </a:ext>
                </a:extLst>
              </p:cNvPr>
              <p:cNvSpPr txBox="1"/>
              <p:nvPr/>
            </p:nvSpPr>
            <p:spPr>
              <a:xfrm>
                <a:off x="9363018" y="1364096"/>
                <a:ext cx="2327104" cy="531531"/>
              </a:xfrm>
              <a:prstGeom prst="rect">
                <a:avLst/>
              </a:prstGeom>
              <a:solidFill>
                <a:schemeClr val="tx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defPPr>
                  <a:defRPr lang="en-US"/>
                </a:defP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188" name="TextBox 187">
                <a:extLst>
                  <a:ext uri="{FF2B5EF4-FFF2-40B4-BE49-F238E27FC236}">
                    <a16:creationId xmlns:a16="http://schemas.microsoft.com/office/drawing/2014/main" id="{315AC7A9-22CF-9449-A1BE-BA90247888C7}"/>
                  </a:ext>
                </a:extLst>
              </p:cNvPr>
              <p:cNvSpPr txBox="1"/>
              <p:nvPr/>
            </p:nvSpPr>
            <p:spPr bwMode="gray">
              <a:xfrm>
                <a:off x="9543039" y="1423547"/>
                <a:ext cx="1761482" cy="419804"/>
              </a:xfrm>
              <a:prstGeom prst="rect">
                <a:avLst/>
              </a:prstGeom>
              <a:noFill/>
            </p:spPr>
            <p:txBody>
              <a:bodyPr wrap="square" lIns="0" tIns="0" rIns="0" bIns="0" rtlCol="0">
                <a:noAutofit/>
              </a:bodyPr>
              <a:lstStyle/>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Warranty and Usage Tracking</a:t>
                </a:r>
              </a:p>
            </p:txBody>
          </p:sp>
        </p:grpSp>
      </p:grpSp>
      <p:grpSp>
        <p:nvGrpSpPr>
          <p:cNvPr id="4" name="Group 3"/>
          <p:cNvGrpSpPr/>
          <p:nvPr/>
        </p:nvGrpSpPr>
        <p:grpSpPr>
          <a:xfrm>
            <a:off x="6750986" y="1679172"/>
            <a:ext cx="2303140" cy="639601"/>
            <a:chOff x="6163428" y="1181015"/>
            <a:chExt cx="2574992" cy="730329"/>
          </a:xfrm>
        </p:grpSpPr>
        <p:sp>
          <p:nvSpPr>
            <p:cNvPr id="189" name="TextBox 188">
              <a:extLst>
                <a:ext uri="{FF2B5EF4-FFF2-40B4-BE49-F238E27FC236}">
                  <a16:creationId xmlns:a16="http://schemas.microsoft.com/office/drawing/2014/main" id="{9068B967-0B74-F246-8F01-A516F1C1D34E}"/>
                </a:ext>
              </a:extLst>
            </p:cNvPr>
            <p:cNvSpPr txBox="1"/>
            <p:nvPr/>
          </p:nvSpPr>
          <p:spPr>
            <a:xfrm>
              <a:off x="6163428" y="1181015"/>
              <a:ext cx="2574992" cy="730329"/>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defPPr>
                <a:defRPr lang="en-US"/>
              </a:defPPr>
            </a:lstStyle>
            <a:p>
              <a:pPr marL="0" marR="0" lvl="0" indent="0" algn="l" defTabSz="913578"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Corbel" panose="020B0503020204020204" pitchFamily="34" charset="0"/>
                <a:ea typeface="+mn-ea"/>
                <a:cs typeface="+mn-cs"/>
              </a:endParaRPr>
            </a:p>
          </p:txBody>
        </p:sp>
        <p:sp>
          <p:nvSpPr>
            <p:cNvPr id="190" name="TextBox 189">
              <a:extLst>
                <a:ext uri="{FF2B5EF4-FFF2-40B4-BE49-F238E27FC236}">
                  <a16:creationId xmlns:a16="http://schemas.microsoft.com/office/drawing/2014/main" id="{26892027-F5DA-D348-82B3-70CB5BCC53E6}"/>
                </a:ext>
              </a:extLst>
            </p:cNvPr>
            <p:cNvSpPr txBox="1"/>
            <p:nvPr/>
          </p:nvSpPr>
          <p:spPr bwMode="gray">
            <a:xfrm>
              <a:off x="6370565" y="1249214"/>
              <a:ext cx="1373218" cy="383796"/>
            </a:xfrm>
            <a:prstGeom prst="rect">
              <a:avLst/>
            </a:prstGeom>
            <a:noFill/>
          </p:spPr>
          <p:txBody>
            <a:bodyPr wrap="square" lIns="0" tIns="0" rIns="0" bIns="0" rtlCol="0">
              <a:noAutofit/>
            </a:bodyPr>
            <a:lstStyle/>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Intelligent</a:t>
              </a:r>
            </a:p>
            <a:p>
              <a:pPr marL="0" marR="0" lvl="0" indent="0" algn="l" defTabSz="913578"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a:ln>
                    <a:noFill/>
                  </a:ln>
                  <a:solidFill>
                    <a:srgbClr val="FFFFFF"/>
                  </a:solidFill>
                  <a:effectLst/>
                  <a:uLnTx/>
                  <a:uFillTx/>
                  <a:latin typeface="Corbel" panose="020B0503020204020204" pitchFamily="34" charset="0"/>
                  <a:ea typeface="ＭＳ Ｐゴシック" pitchFamily="34" charset="-128"/>
                  <a:cs typeface="+mn-cs"/>
                </a:rPr>
                <a:t>Cold Chain</a:t>
              </a:r>
            </a:p>
          </p:txBody>
        </p:sp>
      </p:grpSp>
      <p:sp>
        <p:nvSpPr>
          <p:cNvPr id="200" name="Freeform 6">
            <a:extLst>
              <a:ext uri="{FF2B5EF4-FFF2-40B4-BE49-F238E27FC236}">
                <a16:creationId xmlns:a16="http://schemas.microsoft.com/office/drawing/2014/main" id="{82C5CBDF-4B8A-7E41-9306-5DFFCC75763C}"/>
              </a:ext>
            </a:extLst>
          </p:cNvPr>
          <p:cNvSpPr>
            <a:spLocks noChangeAspect="1" noChangeArrowheads="1"/>
          </p:cNvSpPr>
          <p:nvPr/>
        </p:nvSpPr>
        <p:spPr bwMode="auto">
          <a:xfrm>
            <a:off x="5336047" y="5745073"/>
            <a:ext cx="426680" cy="426680"/>
          </a:xfrm>
          <a:custGeom>
            <a:avLst/>
            <a:gdLst>
              <a:gd name="T0" fmla="*/ 0 w 2975"/>
              <a:gd name="T1" fmla="*/ 2546 h 2975"/>
              <a:gd name="T2" fmla="*/ 324 w 2975"/>
              <a:gd name="T3" fmla="*/ 2280 h 2975"/>
              <a:gd name="T4" fmla="*/ 301 w 2975"/>
              <a:gd name="T5" fmla="*/ 2303 h 2975"/>
              <a:gd name="T6" fmla="*/ 174 w 2975"/>
              <a:gd name="T7" fmla="*/ 2372 h 2975"/>
              <a:gd name="T8" fmla="*/ 46 w 2975"/>
              <a:gd name="T9" fmla="*/ 1899 h 2975"/>
              <a:gd name="T10" fmla="*/ 174 w 2975"/>
              <a:gd name="T11" fmla="*/ 2107 h 2975"/>
              <a:gd name="T12" fmla="*/ 336 w 2975"/>
              <a:gd name="T13" fmla="*/ 2119 h 2975"/>
              <a:gd name="T14" fmla="*/ 255 w 2975"/>
              <a:gd name="T15" fmla="*/ 1945 h 2975"/>
              <a:gd name="T16" fmla="*/ 2003 w 2975"/>
              <a:gd name="T17" fmla="*/ 301 h 2975"/>
              <a:gd name="T18" fmla="*/ 2153 w 2975"/>
              <a:gd name="T19" fmla="*/ 255 h 2975"/>
              <a:gd name="T20" fmla="*/ 2245 w 2975"/>
              <a:gd name="T21" fmla="*/ 255 h 2975"/>
              <a:gd name="T22" fmla="*/ 2361 w 2975"/>
              <a:gd name="T23" fmla="*/ 0 h 2975"/>
              <a:gd name="T24" fmla="*/ 2314 w 2975"/>
              <a:gd name="T25" fmla="*/ 498 h 2975"/>
              <a:gd name="T26" fmla="*/ 2142 w 2975"/>
              <a:gd name="T27" fmla="*/ 648 h 2975"/>
              <a:gd name="T28" fmla="*/ 2084 w 2975"/>
              <a:gd name="T29" fmla="*/ 648 h 2975"/>
              <a:gd name="T30" fmla="*/ 1933 w 2975"/>
              <a:gd name="T31" fmla="*/ 475 h 2975"/>
              <a:gd name="T32" fmla="*/ 1320 w 2975"/>
              <a:gd name="T33" fmla="*/ 2731 h 2975"/>
              <a:gd name="T34" fmla="*/ 1297 w 2975"/>
              <a:gd name="T35" fmla="*/ 2616 h 2975"/>
              <a:gd name="T36" fmla="*/ 1389 w 2975"/>
              <a:gd name="T37" fmla="*/ 2743 h 2975"/>
              <a:gd name="T38" fmla="*/ 1250 w 2975"/>
              <a:gd name="T39" fmla="*/ 2616 h 2975"/>
              <a:gd name="T40" fmla="*/ 1158 w 2975"/>
              <a:gd name="T41" fmla="*/ 2407 h 2975"/>
              <a:gd name="T42" fmla="*/ 1517 w 2975"/>
              <a:gd name="T43" fmla="*/ 2812 h 2975"/>
              <a:gd name="T44" fmla="*/ 1413 w 2975"/>
              <a:gd name="T45" fmla="*/ 2916 h 2975"/>
              <a:gd name="T46" fmla="*/ 1343 w 2975"/>
              <a:gd name="T47" fmla="*/ 2916 h 2975"/>
              <a:gd name="T48" fmla="*/ 1308 w 2975"/>
              <a:gd name="T49" fmla="*/ 2777 h 2975"/>
              <a:gd name="T50" fmla="*/ 2696 w 2975"/>
              <a:gd name="T51" fmla="*/ 1586 h 2975"/>
              <a:gd name="T52" fmla="*/ 2963 w 2975"/>
              <a:gd name="T53" fmla="*/ 1806 h 2975"/>
              <a:gd name="T54" fmla="*/ 2812 w 2975"/>
              <a:gd name="T55" fmla="*/ 1609 h 2975"/>
              <a:gd name="T56" fmla="*/ 2743 w 2975"/>
              <a:gd name="T57" fmla="*/ 1656 h 2975"/>
              <a:gd name="T58" fmla="*/ 2592 w 2975"/>
              <a:gd name="T59" fmla="*/ 1297 h 2975"/>
              <a:gd name="T60" fmla="*/ 2685 w 2975"/>
              <a:gd name="T61" fmla="*/ 1528 h 2975"/>
              <a:gd name="T62" fmla="*/ 2835 w 2975"/>
              <a:gd name="T63" fmla="*/ 1470 h 2975"/>
              <a:gd name="T64" fmla="*/ 2673 w 2975"/>
              <a:gd name="T65" fmla="*/ 1470 h 2975"/>
              <a:gd name="T66" fmla="*/ 695 w 2975"/>
              <a:gd name="T67" fmla="*/ 1111 h 2975"/>
              <a:gd name="T68" fmla="*/ 648 w 2975"/>
              <a:gd name="T69" fmla="*/ 324 h 2975"/>
              <a:gd name="T70" fmla="*/ 405 w 2975"/>
              <a:gd name="T71" fmla="*/ 857 h 2975"/>
              <a:gd name="T72" fmla="*/ 359 w 2975"/>
              <a:gd name="T73" fmla="*/ 972 h 2975"/>
              <a:gd name="T74" fmla="*/ 486 w 2975"/>
              <a:gd name="T75" fmla="*/ 648 h 2975"/>
              <a:gd name="T76" fmla="*/ 417 w 2975"/>
              <a:gd name="T77" fmla="*/ 394 h 2975"/>
              <a:gd name="T78" fmla="*/ 266 w 2975"/>
              <a:gd name="T79" fmla="*/ 590 h 2975"/>
              <a:gd name="T80" fmla="*/ 475 w 2975"/>
              <a:gd name="T81" fmla="*/ 752 h 2975"/>
              <a:gd name="T82" fmla="*/ 1517 w 2975"/>
              <a:gd name="T83" fmla="*/ 1713 h 2975"/>
              <a:gd name="T84" fmla="*/ 1354 w 2975"/>
              <a:gd name="T85" fmla="*/ 1609 h 2975"/>
              <a:gd name="T86" fmla="*/ 1887 w 2975"/>
              <a:gd name="T87" fmla="*/ 1748 h 2975"/>
              <a:gd name="T88" fmla="*/ 1482 w 2975"/>
              <a:gd name="T89" fmla="*/ 1586 h 2975"/>
              <a:gd name="T90" fmla="*/ 1656 w 2975"/>
              <a:gd name="T91" fmla="*/ 1308 h 2975"/>
              <a:gd name="T92" fmla="*/ 1297 w 2975"/>
              <a:gd name="T93" fmla="*/ 1215 h 2975"/>
              <a:gd name="T94" fmla="*/ 2038 w 2975"/>
              <a:gd name="T95" fmla="*/ 1899 h 2975"/>
              <a:gd name="T96" fmla="*/ 2119 w 2975"/>
              <a:gd name="T97" fmla="*/ 2245 h 2975"/>
              <a:gd name="T98" fmla="*/ 2916 w 2975"/>
              <a:gd name="T99" fmla="*/ 2662 h 2975"/>
              <a:gd name="T100" fmla="*/ 1876 w 2975"/>
              <a:gd name="T101" fmla="*/ 1088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75" h="2975">
                <a:moveTo>
                  <a:pt x="0" y="2546"/>
                </a:moveTo>
                <a:cubicBezTo>
                  <a:pt x="509" y="2546"/>
                  <a:pt x="509" y="2546"/>
                  <a:pt x="509" y="2546"/>
                </a:cubicBezTo>
                <a:cubicBezTo>
                  <a:pt x="509" y="1852"/>
                  <a:pt x="509" y="1852"/>
                  <a:pt x="509" y="1852"/>
                </a:cubicBezTo>
                <a:cubicBezTo>
                  <a:pt x="0" y="1852"/>
                  <a:pt x="0" y="1852"/>
                  <a:pt x="0" y="1852"/>
                </a:cubicBezTo>
                <a:lnTo>
                  <a:pt x="0" y="2546"/>
                </a:lnTo>
                <a:close/>
                <a:moveTo>
                  <a:pt x="46" y="1899"/>
                </a:moveTo>
                <a:cubicBezTo>
                  <a:pt x="463" y="1899"/>
                  <a:pt x="463" y="1899"/>
                  <a:pt x="463" y="1899"/>
                </a:cubicBezTo>
                <a:cubicBezTo>
                  <a:pt x="463" y="2349"/>
                  <a:pt x="463" y="2349"/>
                  <a:pt x="463" y="2349"/>
                </a:cubicBezTo>
                <a:cubicBezTo>
                  <a:pt x="452" y="2338"/>
                  <a:pt x="440" y="2326"/>
                  <a:pt x="428" y="2326"/>
                </a:cubicBezTo>
                <a:cubicBezTo>
                  <a:pt x="324" y="2280"/>
                  <a:pt x="324" y="2280"/>
                  <a:pt x="324" y="2280"/>
                </a:cubicBezTo>
                <a:cubicBezTo>
                  <a:pt x="370" y="2372"/>
                  <a:pt x="370" y="2372"/>
                  <a:pt x="370" y="2372"/>
                </a:cubicBezTo>
                <a:cubicBezTo>
                  <a:pt x="336" y="2372"/>
                  <a:pt x="336" y="2372"/>
                  <a:pt x="336" y="2372"/>
                </a:cubicBezTo>
                <a:cubicBezTo>
                  <a:pt x="289" y="2500"/>
                  <a:pt x="289" y="2500"/>
                  <a:pt x="289" y="2500"/>
                </a:cubicBezTo>
                <a:cubicBezTo>
                  <a:pt x="278" y="2500"/>
                  <a:pt x="278" y="2500"/>
                  <a:pt x="278" y="2500"/>
                </a:cubicBezTo>
                <a:cubicBezTo>
                  <a:pt x="301" y="2303"/>
                  <a:pt x="301" y="2303"/>
                  <a:pt x="301" y="2303"/>
                </a:cubicBezTo>
                <a:cubicBezTo>
                  <a:pt x="289" y="2303"/>
                  <a:pt x="278" y="2314"/>
                  <a:pt x="255" y="2314"/>
                </a:cubicBezTo>
                <a:cubicBezTo>
                  <a:pt x="231" y="2314"/>
                  <a:pt x="220" y="2303"/>
                  <a:pt x="209" y="2303"/>
                </a:cubicBezTo>
                <a:cubicBezTo>
                  <a:pt x="231" y="2500"/>
                  <a:pt x="231" y="2500"/>
                  <a:pt x="231" y="2500"/>
                </a:cubicBezTo>
                <a:cubicBezTo>
                  <a:pt x="220" y="2500"/>
                  <a:pt x="220" y="2500"/>
                  <a:pt x="220" y="2500"/>
                </a:cubicBezTo>
                <a:cubicBezTo>
                  <a:pt x="174" y="2372"/>
                  <a:pt x="174" y="2372"/>
                  <a:pt x="174" y="2372"/>
                </a:cubicBezTo>
                <a:cubicBezTo>
                  <a:pt x="139" y="2372"/>
                  <a:pt x="139" y="2372"/>
                  <a:pt x="139" y="2372"/>
                </a:cubicBezTo>
                <a:cubicBezTo>
                  <a:pt x="185" y="2280"/>
                  <a:pt x="185" y="2280"/>
                  <a:pt x="185" y="2280"/>
                </a:cubicBezTo>
                <a:cubicBezTo>
                  <a:pt x="81" y="2326"/>
                  <a:pt x="81" y="2326"/>
                  <a:pt x="81" y="2326"/>
                </a:cubicBezTo>
                <a:cubicBezTo>
                  <a:pt x="70" y="2326"/>
                  <a:pt x="58" y="2338"/>
                  <a:pt x="46" y="2349"/>
                </a:cubicBezTo>
                <a:lnTo>
                  <a:pt x="46" y="1899"/>
                </a:lnTo>
                <a:close/>
                <a:moveTo>
                  <a:pt x="197" y="2223"/>
                </a:moveTo>
                <a:cubicBezTo>
                  <a:pt x="197" y="2211"/>
                  <a:pt x="185" y="2188"/>
                  <a:pt x="185" y="2176"/>
                </a:cubicBezTo>
                <a:cubicBezTo>
                  <a:pt x="174" y="2176"/>
                  <a:pt x="162" y="2165"/>
                  <a:pt x="150" y="2153"/>
                </a:cubicBezTo>
                <a:cubicBezTo>
                  <a:pt x="150" y="2130"/>
                  <a:pt x="150" y="2130"/>
                  <a:pt x="150" y="2130"/>
                </a:cubicBezTo>
                <a:cubicBezTo>
                  <a:pt x="150" y="2119"/>
                  <a:pt x="162" y="2107"/>
                  <a:pt x="174" y="2107"/>
                </a:cubicBezTo>
                <a:cubicBezTo>
                  <a:pt x="174" y="2095"/>
                  <a:pt x="174" y="2084"/>
                  <a:pt x="174" y="2084"/>
                </a:cubicBezTo>
                <a:cubicBezTo>
                  <a:pt x="174" y="2072"/>
                  <a:pt x="174" y="2038"/>
                  <a:pt x="209" y="2015"/>
                </a:cubicBezTo>
                <a:cubicBezTo>
                  <a:pt x="209" y="2061"/>
                  <a:pt x="255" y="2107"/>
                  <a:pt x="301" y="2107"/>
                </a:cubicBezTo>
                <a:cubicBezTo>
                  <a:pt x="313" y="2107"/>
                  <a:pt x="313" y="2107"/>
                  <a:pt x="313" y="2107"/>
                </a:cubicBezTo>
                <a:cubicBezTo>
                  <a:pt x="324" y="2107"/>
                  <a:pt x="336" y="2107"/>
                  <a:pt x="336" y="2119"/>
                </a:cubicBezTo>
                <a:cubicBezTo>
                  <a:pt x="336" y="2153"/>
                  <a:pt x="336" y="2223"/>
                  <a:pt x="289" y="2245"/>
                </a:cubicBezTo>
                <a:cubicBezTo>
                  <a:pt x="359" y="2245"/>
                  <a:pt x="359" y="2245"/>
                  <a:pt x="359" y="2245"/>
                </a:cubicBezTo>
                <a:cubicBezTo>
                  <a:pt x="382" y="2211"/>
                  <a:pt x="394" y="2142"/>
                  <a:pt x="394" y="2107"/>
                </a:cubicBezTo>
                <a:cubicBezTo>
                  <a:pt x="394" y="2015"/>
                  <a:pt x="347" y="1968"/>
                  <a:pt x="278" y="1968"/>
                </a:cubicBezTo>
                <a:cubicBezTo>
                  <a:pt x="255" y="1945"/>
                  <a:pt x="255" y="1945"/>
                  <a:pt x="255" y="1945"/>
                </a:cubicBezTo>
                <a:cubicBezTo>
                  <a:pt x="197" y="1945"/>
                  <a:pt x="116" y="1991"/>
                  <a:pt x="116" y="2095"/>
                </a:cubicBezTo>
                <a:cubicBezTo>
                  <a:pt x="116" y="2142"/>
                  <a:pt x="139" y="2200"/>
                  <a:pt x="197" y="2223"/>
                </a:cubicBezTo>
                <a:close/>
                <a:moveTo>
                  <a:pt x="2049" y="370"/>
                </a:moveTo>
                <a:cubicBezTo>
                  <a:pt x="2049" y="359"/>
                  <a:pt x="2038" y="336"/>
                  <a:pt x="2038" y="324"/>
                </a:cubicBezTo>
                <a:cubicBezTo>
                  <a:pt x="2026" y="324"/>
                  <a:pt x="2015" y="313"/>
                  <a:pt x="2003" y="301"/>
                </a:cubicBezTo>
                <a:cubicBezTo>
                  <a:pt x="2003" y="278"/>
                  <a:pt x="2003" y="278"/>
                  <a:pt x="2003" y="278"/>
                </a:cubicBezTo>
                <a:cubicBezTo>
                  <a:pt x="2003" y="266"/>
                  <a:pt x="2015" y="255"/>
                  <a:pt x="2026" y="255"/>
                </a:cubicBezTo>
                <a:cubicBezTo>
                  <a:pt x="2026" y="243"/>
                  <a:pt x="2026" y="231"/>
                  <a:pt x="2026" y="231"/>
                </a:cubicBezTo>
                <a:cubicBezTo>
                  <a:pt x="2026" y="220"/>
                  <a:pt x="2026" y="185"/>
                  <a:pt x="2061" y="162"/>
                </a:cubicBezTo>
                <a:cubicBezTo>
                  <a:pt x="2061" y="209"/>
                  <a:pt x="2107" y="255"/>
                  <a:pt x="2153" y="255"/>
                </a:cubicBezTo>
                <a:cubicBezTo>
                  <a:pt x="2165" y="255"/>
                  <a:pt x="2165" y="255"/>
                  <a:pt x="2165" y="255"/>
                </a:cubicBezTo>
                <a:cubicBezTo>
                  <a:pt x="2176" y="255"/>
                  <a:pt x="2188" y="255"/>
                  <a:pt x="2188" y="266"/>
                </a:cubicBezTo>
                <a:cubicBezTo>
                  <a:pt x="2188" y="301"/>
                  <a:pt x="2188" y="370"/>
                  <a:pt x="2142" y="394"/>
                </a:cubicBezTo>
                <a:cubicBezTo>
                  <a:pt x="2211" y="394"/>
                  <a:pt x="2211" y="394"/>
                  <a:pt x="2211" y="394"/>
                </a:cubicBezTo>
                <a:cubicBezTo>
                  <a:pt x="2233" y="359"/>
                  <a:pt x="2245" y="289"/>
                  <a:pt x="2245" y="255"/>
                </a:cubicBezTo>
                <a:cubicBezTo>
                  <a:pt x="2245" y="162"/>
                  <a:pt x="2200" y="116"/>
                  <a:pt x="2130" y="116"/>
                </a:cubicBezTo>
                <a:cubicBezTo>
                  <a:pt x="2107" y="93"/>
                  <a:pt x="2107" y="93"/>
                  <a:pt x="2107" y="93"/>
                </a:cubicBezTo>
                <a:cubicBezTo>
                  <a:pt x="2049" y="93"/>
                  <a:pt x="1968" y="139"/>
                  <a:pt x="1968" y="243"/>
                </a:cubicBezTo>
                <a:cubicBezTo>
                  <a:pt x="1968" y="289"/>
                  <a:pt x="1991" y="347"/>
                  <a:pt x="2049" y="370"/>
                </a:cubicBezTo>
                <a:close/>
                <a:moveTo>
                  <a:pt x="2361" y="0"/>
                </a:moveTo>
                <a:cubicBezTo>
                  <a:pt x="1852" y="0"/>
                  <a:pt x="1852" y="0"/>
                  <a:pt x="1852" y="0"/>
                </a:cubicBezTo>
                <a:cubicBezTo>
                  <a:pt x="1852" y="695"/>
                  <a:pt x="1852" y="695"/>
                  <a:pt x="1852" y="695"/>
                </a:cubicBezTo>
                <a:cubicBezTo>
                  <a:pt x="2361" y="695"/>
                  <a:pt x="2361" y="695"/>
                  <a:pt x="2361" y="695"/>
                </a:cubicBezTo>
                <a:lnTo>
                  <a:pt x="2361" y="0"/>
                </a:lnTo>
                <a:close/>
                <a:moveTo>
                  <a:pt x="2314" y="498"/>
                </a:moveTo>
                <a:cubicBezTo>
                  <a:pt x="2303" y="486"/>
                  <a:pt x="2291" y="475"/>
                  <a:pt x="2280" y="475"/>
                </a:cubicBezTo>
                <a:cubicBezTo>
                  <a:pt x="2176" y="428"/>
                  <a:pt x="2176" y="428"/>
                  <a:pt x="2176" y="428"/>
                </a:cubicBezTo>
                <a:cubicBezTo>
                  <a:pt x="2223" y="521"/>
                  <a:pt x="2223" y="521"/>
                  <a:pt x="2223" y="521"/>
                </a:cubicBezTo>
                <a:cubicBezTo>
                  <a:pt x="2188" y="521"/>
                  <a:pt x="2188" y="521"/>
                  <a:pt x="2188" y="521"/>
                </a:cubicBezTo>
                <a:cubicBezTo>
                  <a:pt x="2142" y="648"/>
                  <a:pt x="2142" y="648"/>
                  <a:pt x="2142" y="648"/>
                </a:cubicBezTo>
                <a:cubicBezTo>
                  <a:pt x="2130" y="648"/>
                  <a:pt x="2130" y="648"/>
                  <a:pt x="2130" y="648"/>
                </a:cubicBezTo>
                <a:cubicBezTo>
                  <a:pt x="2153" y="452"/>
                  <a:pt x="2153" y="452"/>
                  <a:pt x="2153" y="452"/>
                </a:cubicBezTo>
                <a:cubicBezTo>
                  <a:pt x="2142" y="452"/>
                  <a:pt x="2130" y="463"/>
                  <a:pt x="2107" y="463"/>
                </a:cubicBezTo>
                <a:cubicBezTo>
                  <a:pt x="2084" y="463"/>
                  <a:pt x="2072" y="452"/>
                  <a:pt x="2061" y="452"/>
                </a:cubicBezTo>
                <a:cubicBezTo>
                  <a:pt x="2084" y="648"/>
                  <a:pt x="2084" y="648"/>
                  <a:pt x="2084" y="648"/>
                </a:cubicBezTo>
                <a:cubicBezTo>
                  <a:pt x="2072" y="648"/>
                  <a:pt x="2072" y="648"/>
                  <a:pt x="2072" y="648"/>
                </a:cubicBezTo>
                <a:cubicBezTo>
                  <a:pt x="2026" y="521"/>
                  <a:pt x="2026" y="521"/>
                  <a:pt x="2026" y="521"/>
                </a:cubicBezTo>
                <a:cubicBezTo>
                  <a:pt x="1991" y="521"/>
                  <a:pt x="1991" y="521"/>
                  <a:pt x="1991" y="521"/>
                </a:cubicBezTo>
                <a:cubicBezTo>
                  <a:pt x="2038" y="428"/>
                  <a:pt x="2038" y="428"/>
                  <a:pt x="2038" y="428"/>
                </a:cubicBezTo>
                <a:cubicBezTo>
                  <a:pt x="1933" y="475"/>
                  <a:pt x="1933" y="475"/>
                  <a:pt x="1933" y="475"/>
                </a:cubicBezTo>
                <a:cubicBezTo>
                  <a:pt x="1922" y="475"/>
                  <a:pt x="1910" y="486"/>
                  <a:pt x="1899" y="498"/>
                </a:cubicBezTo>
                <a:cubicBezTo>
                  <a:pt x="1899" y="46"/>
                  <a:pt x="1899" y="46"/>
                  <a:pt x="1899" y="46"/>
                </a:cubicBezTo>
                <a:cubicBezTo>
                  <a:pt x="2314" y="46"/>
                  <a:pt x="2314" y="46"/>
                  <a:pt x="2314" y="46"/>
                </a:cubicBezTo>
                <a:lnTo>
                  <a:pt x="2314" y="498"/>
                </a:lnTo>
                <a:close/>
                <a:moveTo>
                  <a:pt x="1320" y="2731"/>
                </a:moveTo>
                <a:cubicBezTo>
                  <a:pt x="1320" y="2720"/>
                  <a:pt x="1308" y="2708"/>
                  <a:pt x="1308" y="2685"/>
                </a:cubicBezTo>
                <a:cubicBezTo>
                  <a:pt x="1297" y="2685"/>
                  <a:pt x="1285" y="2673"/>
                  <a:pt x="1285" y="2662"/>
                </a:cubicBezTo>
                <a:cubicBezTo>
                  <a:pt x="1285" y="2650"/>
                  <a:pt x="1285" y="2650"/>
                  <a:pt x="1285" y="2650"/>
                </a:cubicBezTo>
                <a:cubicBezTo>
                  <a:pt x="1285" y="2639"/>
                  <a:pt x="1285" y="2627"/>
                  <a:pt x="1297" y="2627"/>
                </a:cubicBezTo>
                <a:cubicBezTo>
                  <a:pt x="1297" y="2616"/>
                  <a:pt x="1297" y="2616"/>
                  <a:pt x="1297" y="2616"/>
                </a:cubicBezTo>
                <a:cubicBezTo>
                  <a:pt x="1297" y="2604"/>
                  <a:pt x="1297" y="2569"/>
                  <a:pt x="1331" y="2557"/>
                </a:cubicBezTo>
                <a:cubicBezTo>
                  <a:pt x="1331" y="2592"/>
                  <a:pt x="1366" y="2627"/>
                  <a:pt x="1401" y="2627"/>
                </a:cubicBezTo>
                <a:cubicBezTo>
                  <a:pt x="1413" y="2627"/>
                  <a:pt x="1413" y="2627"/>
                  <a:pt x="1413" y="2627"/>
                </a:cubicBezTo>
                <a:cubicBezTo>
                  <a:pt x="1424" y="2627"/>
                  <a:pt x="1436" y="2639"/>
                  <a:pt x="1436" y="2650"/>
                </a:cubicBezTo>
                <a:cubicBezTo>
                  <a:pt x="1436" y="2673"/>
                  <a:pt x="1424" y="2720"/>
                  <a:pt x="1389" y="2743"/>
                </a:cubicBezTo>
                <a:cubicBezTo>
                  <a:pt x="1447" y="2743"/>
                  <a:pt x="1447" y="2743"/>
                  <a:pt x="1447" y="2743"/>
                </a:cubicBezTo>
                <a:cubicBezTo>
                  <a:pt x="1470" y="2720"/>
                  <a:pt x="1482" y="2662"/>
                  <a:pt x="1482" y="2627"/>
                </a:cubicBezTo>
                <a:cubicBezTo>
                  <a:pt x="1482" y="2557"/>
                  <a:pt x="1436" y="2511"/>
                  <a:pt x="1378" y="2511"/>
                </a:cubicBezTo>
                <a:cubicBezTo>
                  <a:pt x="1366" y="2500"/>
                  <a:pt x="1366" y="2500"/>
                  <a:pt x="1366" y="2500"/>
                </a:cubicBezTo>
                <a:cubicBezTo>
                  <a:pt x="1320" y="2500"/>
                  <a:pt x="1250" y="2534"/>
                  <a:pt x="1250" y="2616"/>
                </a:cubicBezTo>
                <a:cubicBezTo>
                  <a:pt x="1250" y="2662"/>
                  <a:pt x="1274" y="2708"/>
                  <a:pt x="1320" y="2731"/>
                </a:cubicBezTo>
                <a:close/>
                <a:moveTo>
                  <a:pt x="1158" y="2963"/>
                </a:moveTo>
                <a:cubicBezTo>
                  <a:pt x="1574" y="2963"/>
                  <a:pt x="1574" y="2963"/>
                  <a:pt x="1574" y="2963"/>
                </a:cubicBezTo>
                <a:cubicBezTo>
                  <a:pt x="1574" y="2407"/>
                  <a:pt x="1574" y="2407"/>
                  <a:pt x="1574" y="2407"/>
                </a:cubicBezTo>
                <a:cubicBezTo>
                  <a:pt x="1158" y="2407"/>
                  <a:pt x="1158" y="2407"/>
                  <a:pt x="1158" y="2407"/>
                </a:cubicBezTo>
                <a:lnTo>
                  <a:pt x="1158" y="2963"/>
                </a:lnTo>
                <a:close/>
                <a:moveTo>
                  <a:pt x="1204" y="2453"/>
                </a:moveTo>
                <a:cubicBezTo>
                  <a:pt x="1528" y="2453"/>
                  <a:pt x="1528" y="2453"/>
                  <a:pt x="1528" y="2453"/>
                </a:cubicBezTo>
                <a:cubicBezTo>
                  <a:pt x="1528" y="2824"/>
                  <a:pt x="1528" y="2824"/>
                  <a:pt x="1528" y="2824"/>
                </a:cubicBezTo>
                <a:lnTo>
                  <a:pt x="1517" y="2812"/>
                </a:lnTo>
                <a:cubicBezTo>
                  <a:pt x="1424" y="2777"/>
                  <a:pt x="1424" y="2777"/>
                  <a:pt x="1424" y="2777"/>
                </a:cubicBezTo>
                <a:lnTo>
                  <a:pt x="1424" y="2766"/>
                </a:lnTo>
                <a:cubicBezTo>
                  <a:pt x="1459" y="2859"/>
                  <a:pt x="1459" y="2859"/>
                  <a:pt x="1459" y="2859"/>
                </a:cubicBezTo>
                <a:cubicBezTo>
                  <a:pt x="1436" y="2859"/>
                  <a:pt x="1436" y="2859"/>
                  <a:pt x="1436" y="2859"/>
                </a:cubicBezTo>
                <a:cubicBezTo>
                  <a:pt x="1413" y="2916"/>
                  <a:pt x="1413" y="2916"/>
                  <a:pt x="1413" y="2916"/>
                </a:cubicBezTo>
                <a:cubicBezTo>
                  <a:pt x="1389" y="2916"/>
                  <a:pt x="1389" y="2916"/>
                  <a:pt x="1389" y="2916"/>
                </a:cubicBezTo>
                <a:cubicBezTo>
                  <a:pt x="1401" y="2789"/>
                  <a:pt x="1401" y="2789"/>
                  <a:pt x="1401" y="2789"/>
                </a:cubicBezTo>
                <a:cubicBezTo>
                  <a:pt x="1401" y="2801"/>
                  <a:pt x="1378" y="2801"/>
                  <a:pt x="1366" y="2801"/>
                </a:cubicBezTo>
                <a:cubicBezTo>
                  <a:pt x="1354" y="2801"/>
                  <a:pt x="1331" y="2801"/>
                  <a:pt x="1331" y="2789"/>
                </a:cubicBezTo>
                <a:cubicBezTo>
                  <a:pt x="1343" y="2916"/>
                  <a:pt x="1343" y="2916"/>
                  <a:pt x="1343" y="2916"/>
                </a:cubicBezTo>
                <a:cubicBezTo>
                  <a:pt x="1320" y="2916"/>
                  <a:pt x="1320" y="2916"/>
                  <a:pt x="1320" y="2916"/>
                </a:cubicBezTo>
                <a:cubicBezTo>
                  <a:pt x="1297" y="2859"/>
                  <a:pt x="1297" y="2859"/>
                  <a:pt x="1297" y="2859"/>
                </a:cubicBezTo>
                <a:cubicBezTo>
                  <a:pt x="1274" y="2859"/>
                  <a:pt x="1274" y="2859"/>
                  <a:pt x="1274" y="2859"/>
                </a:cubicBezTo>
                <a:cubicBezTo>
                  <a:pt x="1308" y="2766"/>
                  <a:pt x="1308" y="2766"/>
                  <a:pt x="1308" y="2766"/>
                </a:cubicBezTo>
                <a:cubicBezTo>
                  <a:pt x="1308" y="2777"/>
                  <a:pt x="1308" y="2777"/>
                  <a:pt x="1308" y="2777"/>
                </a:cubicBezTo>
                <a:cubicBezTo>
                  <a:pt x="1215" y="2812"/>
                  <a:pt x="1215" y="2812"/>
                  <a:pt x="1215" y="2812"/>
                </a:cubicBezTo>
                <a:lnTo>
                  <a:pt x="1204" y="2824"/>
                </a:lnTo>
                <a:lnTo>
                  <a:pt x="1204" y="2453"/>
                </a:lnTo>
                <a:close/>
                <a:moveTo>
                  <a:pt x="2696" y="1586"/>
                </a:moveTo>
                <a:lnTo>
                  <a:pt x="2696" y="1586"/>
                </a:lnTo>
                <a:close/>
                <a:moveTo>
                  <a:pt x="2812" y="1586"/>
                </a:moveTo>
                <a:lnTo>
                  <a:pt x="2812" y="1586"/>
                </a:lnTo>
                <a:close/>
                <a:moveTo>
                  <a:pt x="2546" y="1250"/>
                </a:moveTo>
                <a:cubicBezTo>
                  <a:pt x="2546" y="1806"/>
                  <a:pt x="2546" y="1806"/>
                  <a:pt x="2546" y="1806"/>
                </a:cubicBezTo>
                <a:cubicBezTo>
                  <a:pt x="2963" y="1806"/>
                  <a:pt x="2963" y="1806"/>
                  <a:pt x="2963" y="1806"/>
                </a:cubicBezTo>
                <a:cubicBezTo>
                  <a:pt x="2963" y="1250"/>
                  <a:pt x="2963" y="1250"/>
                  <a:pt x="2963" y="1250"/>
                </a:cubicBezTo>
                <a:lnTo>
                  <a:pt x="2546" y="1250"/>
                </a:lnTo>
                <a:close/>
                <a:moveTo>
                  <a:pt x="2916" y="1667"/>
                </a:moveTo>
                <a:cubicBezTo>
                  <a:pt x="2835" y="1621"/>
                  <a:pt x="2835" y="1621"/>
                  <a:pt x="2835" y="1621"/>
                </a:cubicBezTo>
                <a:cubicBezTo>
                  <a:pt x="2812" y="1609"/>
                  <a:pt x="2812" y="1609"/>
                  <a:pt x="2812" y="1609"/>
                </a:cubicBezTo>
                <a:cubicBezTo>
                  <a:pt x="2777" y="1760"/>
                  <a:pt x="2777" y="1760"/>
                  <a:pt x="2777" y="1760"/>
                </a:cubicBezTo>
                <a:cubicBezTo>
                  <a:pt x="2766" y="1679"/>
                  <a:pt x="2766" y="1679"/>
                  <a:pt x="2766" y="1679"/>
                </a:cubicBezTo>
                <a:cubicBezTo>
                  <a:pt x="2766" y="1656"/>
                  <a:pt x="2766" y="1656"/>
                  <a:pt x="2766" y="1656"/>
                </a:cubicBezTo>
                <a:cubicBezTo>
                  <a:pt x="2754" y="1632"/>
                  <a:pt x="2754" y="1632"/>
                  <a:pt x="2754" y="1632"/>
                </a:cubicBezTo>
                <a:cubicBezTo>
                  <a:pt x="2743" y="1656"/>
                  <a:pt x="2743" y="1656"/>
                  <a:pt x="2743" y="1656"/>
                </a:cubicBezTo>
                <a:cubicBezTo>
                  <a:pt x="2743" y="1679"/>
                  <a:pt x="2743" y="1679"/>
                  <a:pt x="2743" y="1679"/>
                </a:cubicBezTo>
                <a:cubicBezTo>
                  <a:pt x="2731" y="1760"/>
                  <a:pt x="2731" y="1760"/>
                  <a:pt x="2731" y="1760"/>
                </a:cubicBezTo>
                <a:cubicBezTo>
                  <a:pt x="2696" y="1609"/>
                  <a:pt x="2696" y="1609"/>
                  <a:pt x="2696" y="1609"/>
                </a:cubicBezTo>
                <a:cubicBezTo>
                  <a:pt x="2592" y="1667"/>
                  <a:pt x="2592" y="1667"/>
                  <a:pt x="2592" y="1667"/>
                </a:cubicBezTo>
                <a:cubicBezTo>
                  <a:pt x="2592" y="1297"/>
                  <a:pt x="2592" y="1297"/>
                  <a:pt x="2592" y="1297"/>
                </a:cubicBezTo>
                <a:cubicBezTo>
                  <a:pt x="2916" y="1297"/>
                  <a:pt x="2916" y="1297"/>
                  <a:pt x="2916" y="1297"/>
                </a:cubicBezTo>
                <a:lnTo>
                  <a:pt x="2916" y="1667"/>
                </a:lnTo>
                <a:close/>
                <a:moveTo>
                  <a:pt x="2673" y="1493"/>
                </a:moveTo>
                <a:cubicBezTo>
                  <a:pt x="2673" y="1517"/>
                  <a:pt x="2673" y="1517"/>
                  <a:pt x="2673" y="1517"/>
                </a:cubicBezTo>
                <a:cubicBezTo>
                  <a:pt x="2673" y="1528"/>
                  <a:pt x="2685" y="1528"/>
                  <a:pt x="2685" y="1528"/>
                </a:cubicBezTo>
                <a:cubicBezTo>
                  <a:pt x="2696" y="1598"/>
                  <a:pt x="2743" y="1598"/>
                  <a:pt x="2754" y="1598"/>
                </a:cubicBezTo>
                <a:cubicBezTo>
                  <a:pt x="2766" y="1598"/>
                  <a:pt x="2812" y="1598"/>
                  <a:pt x="2824" y="1528"/>
                </a:cubicBezTo>
                <a:cubicBezTo>
                  <a:pt x="2824" y="1528"/>
                  <a:pt x="2835" y="1528"/>
                  <a:pt x="2835" y="1517"/>
                </a:cubicBezTo>
                <a:cubicBezTo>
                  <a:pt x="2835" y="1493"/>
                  <a:pt x="2835" y="1493"/>
                  <a:pt x="2835" y="1493"/>
                </a:cubicBezTo>
                <a:cubicBezTo>
                  <a:pt x="2847" y="1482"/>
                  <a:pt x="2835" y="1482"/>
                  <a:pt x="2835" y="1470"/>
                </a:cubicBezTo>
                <a:cubicBezTo>
                  <a:pt x="2835" y="1459"/>
                  <a:pt x="2835" y="1447"/>
                  <a:pt x="2835" y="1424"/>
                </a:cubicBezTo>
                <a:cubicBezTo>
                  <a:pt x="2835" y="1401"/>
                  <a:pt x="2812" y="1366"/>
                  <a:pt x="2777" y="1354"/>
                </a:cubicBezTo>
                <a:cubicBezTo>
                  <a:pt x="2766" y="1343"/>
                  <a:pt x="2766" y="1343"/>
                  <a:pt x="2766" y="1343"/>
                </a:cubicBezTo>
                <a:cubicBezTo>
                  <a:pt x="2673" y="1343"/>
                  <a:pt x="2673" y="1424"/>
                  <a:pt x="2673" y="1424"/>
                </a:cubicBezTo>
                <a:cubicBezTo>
                  <a:pt x="2673" y="1447"/>
                  <a:pt x="2673" y="1470"/>
                  <a:pt x="2673" y="1470"/>
                </a:cubicBezTo>
                <a:cubicBezTo>
                  <a:pt x="2673" y="1482"/>
                  <a:pt x="2662" y="1482"/>
                  <a:pt x="2673" y="1493"/>
                </a:cubicBezTo>
                <a:close/>
                <a:moveTo>
                  <a:pt x="313" y="752"/>
                </a:moveTo>
                <a:lnTo>
                  <a:pt x="313" y="752"/>
                </a:lnTo>
                <a:close/>
                <a:moveTo>
                  <a:pt x="93" y="1111"/>
                </a:moveTo>
                <a:cubicBezTo>
                  <a:pt x="695" y="1111"/>
                  <a:pt x="695" y="1111"/>
                  <a:pt x="695" y="1111"/>
                </a:cubicBezTo>
                <a:cubicBezTo>
                  <a:pt x="695" y="278"/>
                  <a:pt x="695" y="278"/>
                  <a:pt x="695" y="278"/>
                </a:cubicBezTo>
                <a:cubicBezTo>
                  <a:pt x="93" y="278"/>
                  <a:pt x="93" y="278"/>
                  <a:pt x="93" y="278"/>
                </a:cubicBezTo>
                <a:lnTo>
                  <a:pt x="93" y="1111"/>
                </a:lnTo>
                <a:close/>
                <a:moveTo>
                  <a:pt x="139" y="324"/>
                </a:moveTo>
                <a:cubicBezTo>
                  <a:pt x="648" y="324"/>
                  <a:pt x="648" y="324"/>
                  <a:pt x="648" y="324"/>
                </a:cubicBezTo>
                <a:cubicBezTo>
                  <a:pt x="648" y="845"/>
                  <a:pt x="648" y="845"/>
                  <a:pt x="648" y="845"/>
                </a:cubicBezTo>
                <a:cubicBezTo>
                  <a:pt x="509" y="776"/>
                  <a:pt x="509" y="776"/>
                  <a:pt x="509" y="776"/>
                </a:cubicBezTo>
                <a:cubicBezTo>
                  <a:pt x="475" y="752"/>
                  <a:pt x="475" y="752"/>
                  <a:pt x="475" y="752"/>
                </a:cubicBezTo>
                <a:cubicBezTo>
                  <a:pt x="428" y="972"/>
                  <a:pt x="428" y="972"/>
                  <a:pt x="428" y="972"/>
                </a:cubicBezTo>
                <a:cubicBezTo>
                  <a:pt x="405" y="857"/>
                  <a:pt x="405" y="857"/>
                  <a:pt x="405" y="857"/>
                </a:cubicBezTo>
                <a:cubicBezTo>
                  <a:pt x="417" y="822"/>
                  <a:pt x="417" y="822"/>
                  <a:pt x="417" y="822"/>
                </a:cubicBezTo>
                <a:cubicBezTo>
                  <a:pt x="394" y="787"/>
                  <a:pt x="394" y="787"/>
                  <a:pt x="394" y="787"/>
                </a:cubicBezTo>
                <a:cubicBezTo>
                  <a:pt x="370" y="822"/>
                  <a:pt x="370" y="822"/>
                  <a:pt x="370" y="822"/>
                </a:cubicBezTo>
                <a:cubicBezTo>
                  <a:pt x="382" y="857"/>
                  <a:pt x="382" y="857"/>
                  <a:pt x="382" y="857"/>
                </a:cubicBezTo>
                <a:cubicBezTo>
                  <a:pt x="359" y="972"/>
                  <a:pt x="359" y="972"/>
                  <a:pt x="359" y="972"/>
                </a:cubicBezTo>
                <a:cubicBezTo>
                  <a:pt x="313" y="752"/>
                  <a:pt x="313" y="752"/>
                  <a:pt x="313" y="752"/>
                </a:cubicBezTo>
                <a:cubicBezTo>
                  <a:pt x="139" y="845"/>
                  <a:pt x="139" y="845"/>
                  <a:pt x="139" y="845"/>
                </a:cubicBezTo>
                <a:lnTo>
                  <a:pt x="139" y="324"/>
                </a:lnTo>
                <a:close/>
                <a:moveTo>
                  <a:pt x="394" y="741"/>
                </a:moveTo>
                <a:cubicBezTo>
                  <a:pt x="405" y="741"/>
                  <a:pt x="475" y="741"/>
                  <a:pt x="486" y="648"/>
                </a:cubicBezTo>
                <a:cubicBezTo>
                  <a:pt x="498" y="648"/>
                  <a:pt x="509" y="637"/>
                  <a:pt x="509" y="625"/>
                </a:cubicBezTo>
                <a:cubicBezTo>
                  <a:pt x="521" y="590"/>
                  <a:pt x="521" y="590"/>
                  <a:pt x="521" y="590"/>
                </a:cubicBezTo>
                <a:cubicBezTo>
                  <a:pt x="521" y="579"/>
                  <a:pt x="509" y="567"/>
                  <a:pt x="509" y="556"/>
                </a:cubicBezTo>
                <a:cubicBezTo>
                  <a:pt x="509" y="544"/>
                  <a:pt x="509" y="521"/>
                  <a:pt x="509" y="486"/>
                </a:cubicBezTo>
                <a:cubicBezTo>
                  <a:pt x="509" y="452"/>
                  <a:pt x="475" y="405"/>
                  <a:pt x="417" y="394"/>
                </a:cubicBezTo>
                <a:cubicBezTo>
                  <a:pt x="405" y="370"/>
                  <a:pt x="405" y="370"/>
                  <a:pt x="405" y="370"/>
                </a:cubicBezTo>
                <a:cubicBezTo>
                  <a:pt x="278" y="382"/>
                  <a:pt x="278" y="486"/>
                  <a:pt x="278" y="486"/>
                </a:cubicBezTo>
                <a:cubicBezTo>
                  <a:pt x="278" y="498"/>
                  <a:pt x="278" y="498"/>
                  <a:pt x="278" y="498"/>
                </a:cubicBezTo>
                <a:cubicBezTo>
                  <a:pt x="278" y="521"/>
                  <a:pt x="278" y="544"/>
                  <a:pt x="278" y="556"/>
                </a:cubicBezTo>
                <a:cubicBezTo>
                  <a:pt x="278" y="567"/>
                  <a:pt x="266" y="579"/>
                  <a:pt x="266" y="590"/>
                </a:cubicBezTo>
                <a:cubicBezTo>
                  <a:pt x="278" y="625"/>
                  <a:pt x="278" y="625"/>
                  <a:pt x="278" y="625"/>
                </a:cubicBezTo>
                <a:cubicBezTo>
                  <a:pt x="278" y="637"/>
                  <a:pt x="289" y="648"/>
                  <a:pt x="301" y="648"/>
                </a:cubicBezTo>
                <a:cubicBezTo>
                  <a:pt x="313" y="741"/>
                  <a:pt x="382" y="741"/>
                  <a:pt x="394" y="741"/>
                </a:cubicBezTo>
                <a:close/>
                <a:moveTo>
                  <a:pt x="475" y="752"/>
                </a:moveTo>
                <a:lnTo>
                  <a:pt x="475" y="752"/>
                </a:lnTo>
                <a:close/>
                <a:moveTo>
                  <a:pt x="1887" y="1748"/>
                </a:moveTo>
                <a:cubicBezTo>
                  <a:pt x="1609" y="1609"/>
                  <a:pt x="1609" y="1609"/>
                  <a:pt x="1609" y="1609"/>
                </a:cubicBezTo>
                <a:cubicBezTo>
                  <a:pt x="1540" y="1945"/>
                  <a:pt x="1540" y="1945"/>
                  <a:pt x="1540" y="1945"/>
                </a:cubicBezTo>
                <a:cubicBezTo>
                  <a:pt x="1505" y="1760"/>
                  <a:pt x="1505" y="1760"/>
                  <a:pt x="1505" y="1760"/>
                </a:cubicBezTo>
                <a:cubicBezTo>
                  <a:pt x="1517" y="1713"/>
                  <a:pt x="1517" y="1713"/>
                  <a:pt x="1517" y="1713"/>
                </a:cubicBezTo>
                <a:cubicBezTo>
                  <a:pt x="1482" y="1656"/>
                  <a:pt x="1482" y="1656"/>
                  <a:pt x="1482" y="1656"/>
                </a:cubicBezTo>
                <a:cubicBezTo>
                  <a:pt x="1447" y="1713"/>
                  <a:pt x="1447" y="1713"/>
                  <a:pt x="1447" y="1713"/>
                </a:cubicBezTo>
                <a:cubicBezTo>
                  <a:pt x="1459" y="1771"/>
                  <a:pt x="1459" y="1771"/>
                  <a:pt x="1459" y="1771"/>
                </a:cubicBezTo>
                <a:cubicBezTo>
                  <a:pt x="1424" y="1945"/>
                  <a:pt x="1424" y="1945"/>
                  <a:pt x="1424" y="1945"/>
                </a:cubicBezTo>
                <a:cubicBezTo>
                  <a:pt x="1354" y="1609"/>
                  <a:pt x="1354" y="1609"/>
                  <a:pt x="1354" y="1609"/>
                </a:cubicBezTo>
                <a:cubicBezTo>
                  <a:pt x="1077" y="1748"/>
                  <a:pt x="1077" y="1748"/>
                  <a:pt x="1077" y="1748"/>
                </a:cubicBezTo>
                <a:cubicBezTo>
                  <a:pt x="1077" y="1748"/>
                  <a:pt x="1065" y="1760"/>
                  <a:pt x="1054" y="1760"/>
                </a:cubicBezTo>
                <a:cubicBezTo>
                  <a:pt x="1146" y="1899"/>
                  <a:pt x="1308" y="1991"/>
                  <a:pt x="1482" y="1991"/>
                </a:cubicBezTo>
                <a:cubicBezTo>
                  <a:pt x="1656" y="1991"/>
                  <a:pt x="1817" y="1899"/>
                  <a:pt x="1910" y="1760"/>
                </a:cubicBezTo>
                <a:cubicBezTo>
                  <a:pt x="1899" y="1760"/>
                  <a:pt x="1887" y="1748"/>
                  <a:pt x="1887" y="1748"/>
                </a:cubicBezTo>
                <a:close/>
                <a:moveTo>
                  <a:pt x="1297" y="1354"/>
                </a:moveTo>
                <a:cubicBezTo>
                  <a:pt x="1297" y="1413"/>
                  <a:pt x="1297" y="1413"/>
                  <a:pt x="1297" y="1413"/>
                </a:cubicBezTo>
                <a:cubicBezTo>
                  <a:pt x="1297" y="1424"/>
                  <a:pt x="1320" y="1436"/>
                  <a:pt x="1331" y="1436"/>
                </a:cubicBezTo>
                <a:cubicBezTo>
                  <a:pt x="1331" y="1447"/>
                  <a:pt x="1331" y="1447"/>
                  <a:pt x="1331" y="1447"/>
                </a:cubicBezTo>
                <a:cubicBezTo>
                  <a:pt x="1354" y="1586"/>
                  <a:pt x="1459" y="1586"/>
                  <a:pt x="1482" y="1586"/>
                </a:cubicBezTo>
                <a:cubicBezTo>
                  <a:pt x="1505" y="1586"/>
                  <a:pt x="1609" y="1586"/>
                  <a:pt x="1632" y="1447"/>
                </a:cubicBezTo>
                <a:cubicBezTo>
                  <a:pt x="1632" y="1436"/>
                  <a:pt x="1632" y="1436"/>
                  <a:pt x="1632" y="1436"/>
                </a:cubicBezTo>
                <a:cubicBezTo>
                  <a:pt x="1644" y="1436"/>
                  <a:pt x="1667" y="1424"/>
                  <a:pt x="1667" y="1413"/>
                </a:cubicBezTo>
                <a:cubicBezTo>
                  <a:pt x="1679" y="1354"/>
                  <a:pt x="1679" y="1354"/>
                  <a:pt x="1679" y="1354"/>
                </a:cubicBezTo>
                <a:cubicBezTo>
                  <a:pt x="1679" y="1331"/>
                  <a:pt x="1667" y="1320"/>
                  <a:pt x="1656" y="1308"/>
                </a:cubicBezTo>
                <a:cubicBezTo>
                  <a:pt x="1656" y="1285"/>
                  <a:pt x="1667" y="1239"/>
                  <a:pt x="1667" y="1204"/>
                </a:cubicBezTo>
                <a:cubicBezTo>
                  <a:pt x="1667" y="1135"/>
                  <a:pt x="1609" y="1065"/>
                  <a:pt x="1528" y="1054"/>
                </a:cubicBezTo>
                <a:cubicBezTo>
                  <a:pt x="1493" y="1019"/>
                  <a:pt x="1493" y="1019"/>
                  <a:pt x="1493" y="1019"/>
                </a:cubicBezTo>
                <a:cubicBezTo>
                  <a:pt x="1297" y="1030"/>
                  <a:pt x="1297" y="1192"/>
                  <a:pt x="1297" y="1192"/>
                </a:cubicBezTo>
                <a:cubicBezTo>
                  <a:pt x="1297" y="1215"/>
                  <a:pt x="1297" y="1215"/>
                  <a:pt x="1297" y="1215"/>
                </a:cubicBezTo>
                <a:cubicBezTo>
                  <a:pt x="1297" y="1250"/>
                  <a:pt x="1308" y="1285"/>
                  <a:pt x="1308" y="1308"/>
                </a:cubicBezTo>
                <a:cubicBezTo>
                  <a:pt x="1297" y="1320"/>
                  <a:pt x="1285" y="1331"/>
                  <a:pt x="1297" y="1354"/>
                </a:cubicBezTo>
                <a:close/>
                <a:moveTo>
                  <a:pt x="2338" y="2130"/>
                </a:moveTo>
                <a:cubicBezTo>
                  <a:pt x="2314" y="2119"/>
                  <a:pt x="2280" y="2107"/>
                  <a:pt x="2245" y="2119"/>
                </a:cubicBezTo>
                <a:cubicBezTo>
                  <a:pt x="2038" y="1899"/>
                  <a:pt x="2038" y="1899"/>
                  <a:pt x="2038" y="1899"/>
                </a:cubicBezTo>
                <a:cubicBezTo>
                  <a:pt x="2245" y="1632"/>
                  <a:pt x="2222" y="1239"/>
                  <a:pt x="1968" y="996"/>
                </a:cubicBezTo>
                <a:cubicBezTo>
                  <a:pt x="1702" y="718"/>
                  <a:pt x="1262" y="718"/>
                  <a:pt x="996" y="996"/>
                </a:cubicBezTo>
                <a:cubicBezTo>
                  <a:pt x="718" y="1262"/>
                  <a:pt x="718" y="1702"/>
                  <a:pt x="996" y="1968"/>
                </a:cubicBezTo>
                <a:cubicBezTo>
                  <a:pt x="1239" y="2223"/>
                  <a:pt x="1632" y="2245"/>
                  <a:pt x="1899" y="2038"/>
                </a:cubicBezTo>
                <a:cubicBezTo>
                  <a:pt x="2119" y="2245"/>
                  <a:pt x="2119" y="2245"/>
                  <a:pt x="2119" y="2245"/>
                </a:cubicBezTo>
                <a:cubicBezTo>
                  <a:pt x="2107" y="2280"/>
                  <a:pt x="2119" y="2314"/>
                  <a:pt x="2130" y="2338"/>
                </a:cubicBezTo>
                <a:cubicBezTo>
                  <a:pt x="2662" y="2916"/>
                  <a:pt x="2662" y="2916"/>
                  <a:pt x="2662" y="2916"/>
                </a:cubicBezTo>
                <a:cubicBezTo>
                  <a:pt x="2720" y="2974"/>
                  <a:pt x="2812" y="2974"/>
                  <a:pt x="2859" y="2916"/>
                </a:cubicBezTo>
                <a:cubicBezTo>
                  <a:pt x="2916" y="2859"/>
                  <a:pt x="2916" y="2859"/>
                  <a:pt x="2916" y="2859"/>
                </a:cubicBezTo>
                <a:cubicBezTo>
                  <a:pt x="2974" y="2812"/>
                  <a:pt x="2974" y="2720"/>
                  <a:pt x="2916" y="2662"/>
                </a:cubicBezTo>
                <a:lnTo>
                  <a:pt x="2338" y="2130"/>
                </a:lnTo>
                <a:close/>
                <a:moveTo>
                  <a:pt x="1876" y="1876"/>
                </a:moveTo>
                <a:cubicBezTo>
                  <a:pt x="1656" y="2095"/>
                  <a:pt x="1308" y="2095"/>
                  <a:pt x="1088" y="1876"/>
                </a:cubicBezTo>
                <a:cubicBezTo>
                  <a:pt x="868" y="1656"/>
                  <a:pt x="868" y="1308"/>
                  <a:pt x="1088" y="1088"/>
                </a:cubicBezTo>
                <a:cubicBezTo>
                  <a:pt x="1308" y="868"/>
                  <a:pt x="1656" y="868"/>
                  <a:pt x="1876" y="1088"/>
                </a:cubicBezTo>
                <a:cubicBezTo>
                  <a:pt x="2095" y="1308"/>
                  <a:pt x="2095" y="1656"/>
                  <a:pt x="1876" y="1876"/>
                </a:cubicBezTo>
                <a:close/>
              </a:path>
            </a:pathLst>
          </a:custGeom>
          <a:solidFill>
            <a:schemeClr val="accent3">
              <a:lumMod val="20000"/>
              <a:lumOff val="8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58595B"/>
              </a:solidFill>
              <a:effectLst/>
              <a:uLnTx/>
              <a:uFillTx/>
              <a:latin typeface="Corbel" panose="020B0503020204020204" pitchFamily="34" charset="0"/>
              <a:ea typeface="+mn-ea"/>
              <a:cs typeface="+mn-cs"/>
            </a:endParaRPr>
          </a:p>
        </p:txBody>
      </p:sp>
      <p:sp>
        <p:nvSpPr>
          <p:cNvPr id="201" name="TextBox 200">
            <a:extLst>
              <a:ext uri="{FF2B5EF4-FFF2-40B4-BE49-F238E27FC236}">
                <a16:creationId xmlns:a16="http://schemas.microsoft.com/office/drawing/2014/main" id="{900029DA-DFBF-8344-AFC5-DD62C0924DF1}"/>
              </a:ext>
            </a:extLst>
          </p:cNvPr>
          <p:cNvSpPr txBox="1"/>
          <p:nvPr/>
        </p:nvSpPr>
        <p:spPr>
          <a:xfrm>
            <a:off x="5998115" y="5889661"/>
            <a:ext cx="631926" cy="166166"/>
          </a:xfrm>
          <a:prstGeom prst="rect">
            <a:avLst/>
          </a:prstGeom>
          <a:noFill/>
        </p:spPr>
        <p:txBody>
          <a:bodyPr wrap="square" lIns="0" tIns="0" rIns="0" bIns="0" rtlCol="0">
            <a:noAutofit/>
          </a:bodyPr>
          <a:lstStyle/>
          <a:p>
            <a:pPr marL="0" marR="0" lvl="0" indent="0" algn="l" defTabSz="91300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8D14">
                    <a:lumMod val="20000"/>
                    <a:lumOff val="80000"/>
                  </a:srgbClr>
                </a:solidFill>
                <a:effectLst/>
                <a:uLnTx/>
                <a:uFillTx/>
                <a:latin typeface="Corbel" panose="020B0503020204020204" pitchFamily="34" charset="0"/>
                <a:ea typeface="+mn-ea"/>
                <a:cs typeface="+mn-cs"/>
              </a:rPr>
              <a:t>HCM</a:t>
            </a:r>
          </a:p>
        </p:txBody>
      </p:sp>
      <p:cxnSp>
        <p:nvCxnSpPr>
          <p:cNvPr id="10" name="Straight Connector 9"/>
          <p:cNvCxnSpPr/>
          <p:nvPr/>
        </p:nvCxnSpPr>
        <p:spPr>
          <a:xfrm flipH="1">
            <a:off x="4491107" y="5052006"/>
            <a:ext cx="4528" cy="383277"/>
          </a:xfrm>
          <a:prstGeom prst="line">
            <a:avLst/>
          </a:prstGeom>
          <a:ln w="19050">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933243" y="5057660"/>
            <a:ext cx="4528" cy="383277"/>
          </a:xfrm>
          <a:prstGeom prst="line">
            <a:avLst/>
          </a:prstGeom>
          <a:ln w="19050">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7877507" y="5037334"/>
            <a:ext cx="4528" cy="383277"/>
          </a:xfrm>
          <a:prstGeom prst="line">
            <a:avLst/>
          </a:prstGeom>
          <a:ln w="19050">
            <a:solidFill>
              <a:schemeClr val="tx2">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88222" y="546212"/>
            <a:ext cx="6872659" cy="73006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Corbel" panose="020B0503020204020204" pitchFamily="34" charset="0"/>
                <a:ea typeface="+mn-ea"/>
                <a:cs typeface="+mn-cs"/>
              </a:rPr>
              <a:t>Oracle Blockchain Applications</a:t>
            </a:r>
          </a:p>
        </p:txBody>
      </p:sp>
    </p:spTree>
    <p:extLst>
      <p:ext uri="{BB962C8B-B14F-4D97-AF65-F5344CB8AC3E}">
        <p14:creationId xmlns:p14="http://schemas.microsoft.com/office/powerpoint/2010/main" val="156212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a:extLst>
              <a:ext uri="{FF2B5EF4-FFF2-40B4-BE49-F238E27FC236}">
                <a16:creationId xmlns:a16="http://schemas.microsoft.com/office/drawing/2014/main" id="{CF089FEA-E7B0-40B6-BA8E-2096B73A45EB}"/>
              </a:ext>
            </a:extLst>
          </p:cNvPr>
          <p:cNvSpPr txBox="1"/>
          <p:nvPr/>
        </p:nvSpPr>
        <p:spPr>
          <a:xfrm>
            <a:off x="4511747" y="3627618"/>
            <a:ext cx="1624292" cy="254027"/>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S</a:t>
            </a:r>
            <a:r>
              <a:rPr kumimoji="0" lang="en-US" sz="1600" b="0" i="0" u="none" strike="noStrike" kern="1200" cap="none" spc="0" normalizeH="0" baseline="0" noProof="0" err="1">
                <a:ln>
                  <a:noFill/>
                </a:ln>
                <a:solidFill>
                  <a:srgbClr val="58595B"/>
                </a:solidFill>
                <a:effectLst/>
                <a:uLnTx/>
                <a:uFillTx/>
                <a:latin typeface="Calibri"/>
                <a:ea typeface="+mn-ea"/>
                <a:cs typeface="+mn-cs"/>
              </a:rPr>
              <a:t>ecure</a:t>
            </a:r>
            <a:r>
              <a:rPr kumimoji="0" lang="en-US" sz="1600" b="0" i="0" u="none" strike="noStrike" kern="1200" cap="none" spc="0" normalizeH="0" baseline="0" noProof="0">
                <a:ln>
                  <a:noFill/>
                </a:ln>
                <a:solidFill>
                  <a:srgbClr val="58595B"/>
                </a:solidFill>
                <a:effectLst/>
                <a:uLnTx/>
                <a:uFillTx/>
                <a:latin typeface="Calibri"/>
                <a:ea typeface="+mn-ea"/>
                <a:cs typeface="+mn-cs"/>
              </a:rPr>
              <a:t> P</a:t>
            </a:r>
            <a:r>
              <a:rPr kumimoji="0" lang="en-US" sz="1600" b="0" i="0" u="none" strike="noStrike" kern="1200" cap="none" spc="0" normalizeH="0" baseline="0" noProof="0" err="1">
                <a:ln>
                  <a:noFill/>
                </a:ln>
                <a:solidFill>
                  <a:srgbClr val="58595B"/>
                </a:solidFill>
                <a:effectLst/>
                <a:uLnTx/>
                <a:uFillTx/>
                <a:latin typeface="Calibri"/>
                <a:ea typeface="+mn-ea"/>
                <a:cs typeface="+mn-cs"/>
              </a:rPr>
              <a:t>ayment</a:t>
            </a:r>
            <a:endParaRPr kumimoji="0" lang="nl-NL" sz="1600" b="0" i="0" u="none" strike="noStrike" kern="1200" cap="none" spc="0" normalizeH="0" baseline="0" noProof="0">
              <a:ln>
                <a:noFill/>
              </a:ln>
              <a:solidFill>
                <a:srgbClr val="58595B"/>
              </a:solidFill>
              <a:effectLst/>
              <a:uLnTx/>
              <a:uFillTx/>
              <a:latin typeface="Calibri"/>
              <a:ea typeface="+mn-ea"/>
              <a:cs typeface="+mn-cs"/>
            </a:endParaRPr>
          </a:p>
        </p:txBody>
      </p:sp>
      <p:sp>
        <p:nvSpPr>
          <p:cNvPr id="2" name="Title 1"/>
          <p:cNvSpPr>
            <a:spLocks noGrp="1"/>
          </p:cNvSpPr>
          <p:nvPr>
            <p:ph type="title"/>
          </p:nvPr>
        </p:nvSpPr>
        <p:spPr/>
        <p:txBody>
          <a:bodyPr/>
          <a:lstStyle/>
          <a:p>
            <a:r>
              <a:rPr lang="en-US">
                <a:solidFill>
                  <a:srgbClr val="58595B"/>
                </a:solidFill>
              </a:rPr>
              <a:t>Oracle Blockchain Momentum</a:t>
            </a:r>
          </a:p>
        </p:txBody>
      </p:sp>
      <p:sp>
        <p:nvSpPr>
          <p:cNvPr id="61" name="Text Placeholder 3"/>
          <p:cNvSpPr>
            <a:spLocks noGrp="1"/>
          </p:cNvSpPr>
          <p:nvPr>
            <p:ph type="body" sz="quarter" idx="13"/>
          </p:nvPr>
        </p:nvSpPr>
        <p:spPr/>
        <p:txBody>
          <a:bodyPr/>
          <a:lstStyle/>
          <a:p>
            <a:r>
              <a:rPr lang="en-US"/>
              <a:t>Securely, reliably extend business processes and accelerate B2B transactions</a:t>
            </a:r>
          </a:p>
        </p:txBody>
      </p:sp>
      <p:pic>
        <p:nvPicPr>
          <p:cNvPr id="10" name="Content Placeholder 9">
            <a:extLst>
              <a:ext uri="{FF2B5EF4-FFF2-40B4-BE49-F238E27FC236}">
                <a16:creationId xmlns:a16="http://schemas.microsoft.com/office/drawing/2014/main" id="{E6CA2AB2-103A-4970-A2E9-6C7E339B25FD}"/>
              </a:ext>
            </a:extLst>
          </p:cNvPr>
          <p:cNvPicPr>
            <a:picLocks noGrp="1" noChangeAspect="1"/>
          </p:cNvPicPr>
          <p:nvPr>
            <p:ph sz="quarter" idx="14"/>
          </p:nvPr>
        </p:nvPicPr>
        <p:blipFill>
          <a:blip r:embed="rId3" cstate="screen">
            <a:extLst>
              <a:ext uri="{28A0092B-C50C-407E-A947-70E740481C1C}">
                <a14:useLocalDpi xmlns:a14="http://schemas.microsoft.com/office/drawing/2010/main"/>
              </a:ext>
            </a:extLst>
          </a:blip>
          <a:stretch>
            <a:fillRect/>
          </a:stretch>
        </p:blipFill>
        <p:spPr>
          <a:xfrm>
            <a:off x="312844" y="3442470"/>
            <a:ext cx="2044988" cy="1112364"/>
          </a:xfrm>
        </p:spPr>
      </p:pic>
      <p:sp>
        <p:nvSpPr>
          <p:cNvPr id="34"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8595B"/>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80B528F8-C6D9-4B86-81A9-A8C84A09F14D}"/>
              </a:ext>
            </a:extLst>
          </p:cNvPr>
          <p:cNvSpPr/>
          <p:nvPr/>
        </p:nvSpPr>
        <p:spPr>
          <a:xfrm>
            <a:off x="1206374" y="1954161"/>
            <a:ext cx="1921242" cy="797077"/>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r" defTabSz="91385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1E4C0AAB-66BC-4ED2-95B9-CB8FD32CA77B}"/>
              </a:ext>
            </a:extLst>
          </p:cNvPr>
          <p:cNvSpPr>
            <a:spLocks/>
          </p:cNvSpPr>
          <p:nvPr/>
        </p:nvSpPr>
        <p:spPr>
          <a:xfrm>
            <a:off x="513782" y="1505634"/>
            <a:ext cx="2499417" cy="316320"/>
          </a:xfrm>
          <a:prstGeom prst="rect">
            <a:avLst/>
          </a:prstGeom>
          <a:noFill/>
          <a:ln w="19050" cap="flat" cmpd="sng" algn="ctr">
            <a:noFill/>
            <a:prstDash val="solid"/>
            <a:miter lim="800000"/>
          </a:ln>
          <a:effectLst/>
        </p:spPr>
        <p:txBody>
          <a:bodyPr rot="0" spcFirstLastPara="0" vertOverflow="overflow" horzOverflow="overflow" vert="horz" wrap="square" lIns="0" tIns="91344" rIns="0" bIns="45672" numCol="1" spcCol="0" rtlCol="0" fromWordArt="0" anchor="ctr" anchorCtr="0" forceAA="0" compatLnSpc="1">
            <a:prstTxWarp prst="textNoShape">
              <a:avLst/>
            </a:prstTxWarp>
            <a:noAutofit/>
          </a:bodyPr>
          <a:lstStyle/>
          <a:p>
            <a:pPr marL="0" marR="0" lvl="0" indent="0" algn="l" defTabSz="913852" rtl="0" eaLnBrk="1" fontAlgn="auto" latinLnBrk="0" hangingPunct="1">
              <a:lnSpc>
                <a:spcPct val="80000"/>
              </a:lnSpc>
              <a:spcBef>
                <a:spcPts val="0"/>
              </a:spcBef>
              <a:spcAft>
                <a:spcPts val="0"/>
              </a:spcAft>
              <a:buClrTx/>
              <a:buSzTx/>
              <a:buFontTx/>
              <a:buNone/>
              <a:tabLst/>
              <a:defRPr/>
            </a:pPr>
            <a:r>
              <a:rPr kumimoji="0" lang="en-US" altLang="en-US" sz="1999" b="1" i="0" u="none" strike="noStrike" kern="1200" cap="none" spc="0" normalizeH="0" baseline="0" noProof="0">
                <a:ln>
                  <a:noFill/>
                </a:ln>
                <a:solidFill>
                  <a:srgbClr val="007395"/>
                </a:solidFill>
                <a:effectLst/>
                <a:uLnTx/>
                <a:uFillTx/>
                <a:latin typeface="Calibri"/>
                <a:ea typeface="+mn-ea"/>
                <a:cs typeface="Calibri"/>
              </a:rPr>
              <a:t>CG &amp; MF SUPPLY CHAIN</a:t>
            </a:r>
          </a:p>
        </p:txBody>
      </p:sp>
      <p:pic>
        <p:nvPicPr>
          <p:cNvPr id="68" name="Picture 67">
            <a:extLst>
              <a:ext uri="{FF2B5EF4-FFF2-40B4-BE49-F238E27FC236}">
                <a16:creationId xmlns:a16="http://schemas.microsoft.com/office/drawing/2014/main" id="{47B28302-FB14-4CF6-A954-ED1A6F2B795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5455" t="9358"/>
          <a:stretch/>
        </p:blipFill>
        <p:spPr>
          <a:xfrm>
            <a:off x="387292" y="1771213"/>
            <a:ext cx="1124254" cy="760504"/>
          </a:xfrm>
          <a:prstGeom prst="rect">
            <a:avLst/>
          </a:prstGeom>
        </p:spPr>
      </p:pic>
      <p:pic>
        <p:nvPicPr>
          <p:cNvPr id="73" name="Picture 72">
            <a:extLst>
              <a:ext uri="{FF2B5EF4-FFF2-40B4-BE49-F238E27FC236}">
                <a16:creationId xmlns:a16="http://schemas.microsoft.com/office/drawing/2014/main" id="{97A6B2D3-A3C0-4E9F-9D98-7DB221602F2E}"/>
              </a:ext>
            </a:extLst>
          </p:cNvPr>
          <p:cNvPicPr>
            <a:picLocks noChangeAspect="1"/>
          </p:cNvPicPr>
          <p:nvPr/>
        </p:nvPicPr>
        <p:blipFill>
          <a:blip r:embed="rId5">
            <a:clrChange>
              <a:clrFrom>
                <a:srgbClr val="F2F2F2"/>
              </a:clrFrom>
              <a:clrTo>
                <a:srgbClr val="F2F2F2">
                  <a:alpha val="0"/>
                </a:srgbClr>
              </a:clrTo>
            </a:clrChange>
          </a:blip>
          <a:stretch>
            <a:fillRect/>
          </a:stretch>
        </p:blipFill>
        <p:spPr>
          <a:xfrm>
            <a:off x="363576" y="3224693"/>
            <a:ext cx="889179" cy="490901"/>
          </a:xfrm>
          <a:prstGeom prst="rect">
            <a:avLst/>
          </a:prstGeom>
        </p:spPr>
      </p:pic>
      <p:sp>
        <p:nvSpPr>
          <p:cNvPr id="74" name="Rectangle 73">
            <a:extLst>
              <a:ext uri="{FF2B5EF4-FFF2-40B4-BE49-F238E27FC236}">
                <a16:creationId xmlns:a16="http://schemas.microsoft.com/office/drawing/2014/main" id="{3DD8ED40-9B2C-4746-B22A-89C75BF78F9A}"/>
              </a:ext>
            </a:extLst>
          </p:cNvPr>
          <p:cNvSpPr/>
          <p:nvPr/>
        </p:nvSpPr>
        <p:spPr>
          <a:xfrm>
            <a:off x="1353195" y="3385374"/>
            <a:ext cx="1862023" cy="797077"/>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Conflict Minerals Tracing</a:t>
            </a:r>
          </a:p>
        </p:txBody>
      </p:sp>
      <p:sp>
        <p:nvSpPr>
          <p:cNvPr id="88" name="Rectangle 87">
            <a:extLst>
              <a:ext uri="{FF2B5EF4-FFF2-40B4-BE49-F238E27FC236}">
                <a16:creationId xmlns:a16="http://schemas.microsoft.com/office/drawing/2014/main" id="{478178C9-3F83-4964-A92D-E5C47840BB8B}"/>
              </a:ext>
            </a:extLst>
          </p:cNvPr>
          <p:cNvSpPr>
            <a:spLocks/>
          </p:cNvSpPr>
          <p:nvPr/>
        </p:nvSpPr>
        <p:spPr>
          <a:xfrm>
            <a:off x="3374334" y="1463770"/>
            <a:ext cx="2678735" cy="400048"/>
          </a:xfrm>
          <a:prstGeom prst="rect">
            <a:avLst/>
          </a:prstGeom>
          <a:noFill/>
          <a:ln w="19050" cap="flat" cmpd="sng" algn="ctr">
            <a:noFill/>
            <a:prstDash val="solid"/>
            <a:miter lim="800000"/>
          </a:ln>
          <a:effectLst/>
        </p:spPr>
        <p:txBody>
          <a:bodyPr rot="0" spcFirstLastPara="0" vertOverflow="overflow" horzOverflow="overflow" vert="horz" wrap="square" lIns="0" tIns="91344" rIns="0" bIns="45672" numCol="1" spcCol="0" rtlCol="0" fromWordArt="0" anchor="ctr" anchorCtr="0" forceAA="0" compatLnSpc="1">
            <a:prstTxWarp prst="textNoShape">
              <a:avLst/>
            </a:prstTxWarp>
            <a:noAutofit/>
          </a:bodyPr>
          <a:lstStyle/>
          <a:p>
            <a:pPr marL="0" marR="0" lvl="0" indent="0" algn="l" defTabSz="913852" rtl="0" eaLnBrk="1" fontAlgn="auto" latinLnBrk="0" hangingPunct="1">
              <a:lnSpc>
                <a:spcPct val="80000"/>
              </a:lnSpc>
              <a:spcBef>
                <a:spcPts val="0"/>
              </a:spcBef>
              <a:spcAft>
                <a:spcPts val="0"/>
              </a:spcAft>
              <a:buClrTx/>
              <a:buSzTx/>
              <a:buFontTx/>
              <a:buNone/>
              <a:tabLst/>
              <a:defRPr/>
            </a:pPr>
            <a:r>
              <a:rPr kumimoji="0" lang="en-US" altLang="en-US" sz="1999" b="1" i="0" u="none" strike="noStrike" kern="1200" cap="none" spc="0" normalizeH="0" baseline="0" noProof="0">
                <a:ln>
                  <a:noFill/>
                </a:ln>
                <a:solidFill>
                  <a:srgbClr val="007395"/>
                </a:solidFill>
                <a:effectLst/>
                <a:uLnTx/>
                <a:uFillTx/>
                <a:latin typeface="Calibri"/>
                <a:ea typeface="+mn-ea"/>
                <a:cs typeface="Calibri"/>
              </a:rPr>
              <a:t>  FINANCIAL SERVICES</a:t>
            </a:r>
          </a:p>
        </p:txBody>
      </p:sp>
      <p:pic>
        <p:nvPicPr>
          <p:cNvPr id="90" name="Picture 89">
            <a:extLst>
              <a:ext uri="{FF2B5EF4-FFF2-40B4-BE49-F238E27FC236}">
                <a16:creationId xmlns:a16="http://schemas.microsoft.com/office/drawing/2014/main" id="{6781AF02-DEA4-4762-8603-3E847FEBF57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9167" t="21762" r="9508" b="23117"/>
          <a:stretch/>
        </p:blipFill>
        <p:spPr>
          <a:xfrm>
            <a:off x="3572385" y="1813184"/>
            <a:ext cx="843472" cy="571687"/>
          </a:xfrm>
          <a:prstGeom prst="rect">
            <a:avLst/>
          </a:prstGeom>
        </p:spPr>
      </p:pic>
      <p:sp>
        <p:nvSpPr>
          <p:cNvPr id="91" name="Rectangle 90">
            <a:extLst>
              <a:ext uri="{FF2B5EF4-FFF2-40B4-BE49-F238E27FC236}">
                <a16:creationId xmlns:a16="http://schemas.microsoft.com/office/drawing/2014/main" id="{638C20EF-D74C-4B92-9D7F-800F82442673}"/>
              </a:ext>
            </a:extLst>
          </p:cNvPr>
          <p:cNvSpPr/>
          <p:nvPr/>
        </p:nvSpPr>
        <p:spPr>
          <a:xfrm>
            <a:off x="4716684" y="1820881"/>
            <a:ext cx="1419355" cy="367985"/>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r" defTabSz="91385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3615EB2E-8720-4CA5-9057-B22BDB835984}"/>
              </a:ext>
            </a:extLst>
          </p:cNvPr>
          <p:cNvSpPr/>
          <p:nvPr/>
        </p:nvSpPr>
        <p:spPr>
          <a:xfrm>
            <a:off x="7410488" y="1754551"/>
            <a:ext cx="1733937" cy="542920"/>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Excise Licensing and Taxes</a:t>
            </a:r>
          </a:p>
          <a:p>
            <a:pPr marL="0" marR="0" lvl="1" indent="0" algn="r" defTabSz="913852"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435E46A1-EEB7-4025-B1DB-5ABC3A2CB042}"/>
              </a:ext>
            </a:extLst>
          </p:cNvPr>
          <p:cNvSpPr>
            <a:spLocks/>
          </p:cNvSpPr>
          <p:nvPr/>
        </p:nvSpPr>
        <p:spPr>
          <a:xfrm>
            <a:off x="6317942" y="1505634"/>
            <a:ext cx="2672378" cy="316320"/>
          </a:xfrm>
          <a:prstGeom prst="rect">
            <a:avLst/>
          </a:prstGeom>
          <a:noFill/>
          <a:ln w="19050" cap="flat" cmpd="sng" algn="ctr">
            <a:noFill/>
            <a:prstDash val="solid"/>
            <a:miter lim="800000"/>
          </a:ln>
          <a:effectLst/>
        </p:spPr>
        <p:txBody>
          <a:bodyPr rot="0" spcFirstLastPara="0" vertOverflow="overflow" horzOverflow="overflow" vert="horz" wrap="square" lIns="0" tIns="91344" rIns="0" bIns="45672" numCol="1" spcCol="0" rtlCol="0" fromWordArt="0" anchor="ctr" anchorCtr="0" forceAA="0" compatLnSpc="1">
            <a:prstTxWarp prst="textNoShape">
              <a:avLst/>
            </a:prstTxWarp>
            <a:noAutofit/>
          </a:bodyPr>
          <a:lstStyle/>
          <a:p>
            <a:pPr marL="0" marR="0" lvl="0" indent="0" algn="l" defTabSz="913852" rtl="0" eaLnBrk="1" fontAlgn="auto" latinLnBrk="0" hangingPunct="1">
              <a:lnSpc>
                <a:spcPct val="80000"/>
              </a:lnSpc>
              <a:spcBef>
                <a:spcPts val="0"/>
              </a:spcBef>
              <a:spcAft>
                <a:spcPts val="0"/>
              </a:spcAft>
              <a:buClrTx/>
              <a:buSzTx/>
              <a:buFontTx/>
              <a:buNone/>
              <a:tabLst/>
              <a:defRPr/>
            </a:pPr>
            <a:r>
              <a:rPr kumimoji="0" lang="en-US" altLang="en-US" sz="1999" b="1" i="0" u="none" strike="noStrike" kern="1200" cap="none" spc="0" normalizeH="0" baseline="0" noProof="0">
                <a:ln>
                  <a:noFill/>
                </a:ln>
                <a:solidFill>
                  <a:srgbClr val="007395"/>
                </a:solidFill>
                <a:effectLst/>
                <a:uLnTx/>
                <a:uFillTx/>
                <a:latin typeface="Calibri"/>
                <a:ea typeface="+mn-ea"/>
                <a:cs typeface="Calibri"/>
              </a:rPr>
              <a:t>  LOGISTICS </a:t>
            </a:r>
          </a:p>
        </p:txBody>
      </p:sp>
      <p:pic>
        <p:nvPicPr>
          <p:cNvPr id="97" name="Picture 96">
            <a:extLst>
              <a:ext uri="{FF2B5EF4-FFF2-40B4-BE49-F238E27FC236}">
                <a16:creationId xmlns:a16="http://schemas.microsoft.com/office/drawing/2014/main" id="{109CCD7F-A4EE-4B7C-8845-D45D412DBE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84963" y="1800058"/>
            <a:ext cx="774177" cy="774177"/>
          </a:xfrm>
          <a:prstGeom prst="rect">
            <a:avLst/>
          </a:prstGeom>
        </p:spPr>
      </p:pic>
      <p:sp>
        <p:nvSpPr>
          <p:cNvPr id="100" name="Rectangle 99">
            <a:extLst>
              <a:ext uri="{FF2B5EF4-FFF2-40B4-BE49-F238E27FC236}">
                <a16:creationId xmlns:a16="http://schemas.microsoft.com/office/drawing/2014/main" id="{218C3694-9C83-4697-B192-4D6FEABDC3A2}"/>
              </a:ext>
            </a:extLst>
          </p:cNvPr>
          <p:cNvSpPr/>
          <p:nvPr/>
        </p:nvSpPr>
        <p:spPr>
          <a:xfrm>
            <a:off x="3374334" y="4323700"/>
            <a:ext cx="276377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7395"/>
                </a:solidFill>
                <a:effectLst/>
                <a:uLnTx/>
                <a:uFillTx/>
                <a:latin typeface="Calibri"/>
                <a:ea typeface="+mn-ea"/>
                <a:cs typeface="Calibri"/>
              </a:rPr>
              <a:t> </a:t>
            </a:r>
            <a:r>
              <a:rPr kumimoji="0" lang="en-US" altLang="en-US" sz="2000" b="1" i="0" u="none" strike="noStrike" kern="1200" cap="none" spc="0" normalizeH="0" baseline="0" noProof="0">
                <a:ln>
                  <a:noFill/>
                </a:ln>
                <a:solidFill>
                  <a:srgbClr val="007395"/>
                </a:solidFill>
                <a:effectLst/>
                <a:uLnTx/>
                <a:uFillTx/>
                <a:latin typeface="Calibri"/>
                <a:ea typeface="+mn-ea"/>
                <a:cs typeface="Calibri"/>
              </a:rPr>
              <a:t>FINANCE SUPPLY CHAIN</a:t>
            </a:r>
            <a:endParaRPr kumimoji="0" lang="en-US" sz="2000" b="0" i="0" u="none" strike="noStrike" kern="1200" cap="none" spc="0" normalizeH="0" baseline="0" noProof="0">
              <a:ln>
                <a:noFill/>
              </a:ln>
              <a:solidFill>
                <a:srgbClr val="58595B"/>
              </a:solidFill>
              <a:effectLst/>
              <a:uLnTx/>
              <a:uFillTx/>
              <a:latin typeface="Calibri"/>
              <a:ea typeface="+mn-ea"/>
              <a:cs typeface="+mn-cs"/>
            </a:endParaRPr>
          </a:p>
        </p:txBody>
      </p:sp>
      <p:pic>
        <p:nvPicPr>
          <p:cNvPr id="101" name="Picture 2" descr="https://www.opap.gr/documents/63996/0/logo_el.png/37d38939-da51-81c3-2e58-8ad3d2e5960f?t=1512746571180">
            <a:extLst>
              <a:ext uri="{FF2B5EF4-FFF2-40B4-BE49-F238E27FC236}">
                <a16:creationId xmlns:a16="http://schemas.microsoft.com/office/drawing/2014/main" id="{824F7132-CC32-4AEE-AF8F-9AEE2BA4516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44042" y="4789638"/>
            <a:ext cx="1074420" cy="53721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9AF3BA82-8C4F-4772-85D1-E4A8B2E60003}"/>
              </a:ext>
            </a:extLst>
          </p:cNvPr>
          <p:cNvSpPr/>
          <p:nvPr/>
        </p:nvSpPr>
        <p:spPr>
          <a:xfrm>
            <a:off x="4302347" y="4791317"/>
            <a:ext cx="1833692" cy="535531"/>
          </a:xfrm>
          <a:prstGeom prst="rect">
            <a:avLst/>
          </a:prstGeom>
        </p:spPr>
        <p:txBody>
          <a:bodyPr wrap="square">
            <a:spAutoFit/>
          </a:body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Invoice Reconciliation</a:t>
            </a:r>
          </a:p>
        </p:txBody>
      </p:sp>
      <p:pic>
        <p:nvPicPr>
          <p:cNvPr id="59" name="Picture 58">
            <a:extLst>
              <a:ext uri="{FF2B5EF4-FFF2-40B4-BE49-F238E27FC236}">
                <a16:creationId xmlns:a16="http://schemas.microsoft.com/office/drawing/2014/main" id="{AD9A3069-0AE2-43A5-ACB8-4A2E15FD545D}"/>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4659" y="2500943"/>
            <a:ext cx="507268" cy="602009"/>
          </a:xfrm>
          <a:prstGeom prst="rect">
            <a:avLst/>
          </a:prstGeom>
        </p:spPr>
      </p:pic>
      <p:sp>
        <p:nvSpPr>
          <p:cNvPr id="60" name="TextBox 59">
            <a:extLst>
              <a:ext uri="{FF2B5EF4-FFF2-40B4-BE49-F238E27FC236}">
                <a16:creationId xmlns:a16="http://schemas.microsoft.com/office/drawing/2014/main" id="{D5BB2186-6378-4023-9A16-BB5BD952B560}"/>
              </a:ext>
            </a:extLst>
          </p:cNvPr>
          <p:cNvSpPr txBox="1"/>
          <p:nvPr/>
        </p:nvSpPr>
        <p:spPr>
          <a:xfrm>
            <a:off x="1953435" y="2595618"/>
            <a:ext cx="1193980" cy="462045"/>
          </a:xfrm>
          <a:prstGeom prst="rect">
            <a:avLst/>
          </a:prstGeom>
          <a:noFill/>
        </p:spPr>
        <p:txBody>
          <a:bodyPr wrap="square" lIns="0" tIns="0" rIns="0" bIns="0" rtlCol="0" anchor="ctr">
            <a:noAutofit/>
          </a:bodyPr>
          <a:lstStyle/>
          <a:p>
            <a:pPr marL="0" marR="0" lvl="0" indent="0" algn="r"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Provenance</a:t>
            </a:r>
            <a:b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b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Compliance</a:t>
            </a:r>
          </a:p>
        </p:txBody>
      </p:sp>
      <p:sp>
        <p:nvSpPr>
          <p:cNvPr id="62" name="TextBox 61">
            <a:extLst>
              <a:ext uri="{FF2B5EF4-FFF2-40B4-BE49-F238E27FC236}">
                <a16:creationId xmlns:a16="http://schemas.microsoft.com/office/drawing/2014/main" id="{E6B1F231-7A51-4084-950D-C9CD3F121EAE}"/>
              </a:ext>
            </a:extLst>
          </p:cNvPr>
          <p:cNvSpPr txBox="1"/>
          <p:nvPr/>
        </p:nvSpPr>
        <p:spPr>
          <a:xfrm>
            <a:off x="1831707" y="4378783"/>
            <a:ext cx="1295909" cy="105565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Trusted Data Exchange</a:t>
            </a:r>
            <a:endParaRPr kumimoji="0" lang="nl-NL" sz="1600" b="0" i="0" u="none" strike="noStrike" kern="1200" cap="none" spc="0" normalizeH="0" baseline="0" noProof="0">
              <a:ln>
                <a:noFill/>
              </a:ln>
              <a:solidFill>
                <a:srgbClr val="58595B"/>
              </a:solidFill>
              <a:effectLst/>
              <a:uLnTx/>
              <a:uFillTx/>
              <a:latin typeface="Calibri"/>
              <a:ea typeface="+mn-ea"/>
              <a:cs typeface="+mn-cs"/>
            </a:endParaRPr>
          </a:p>
        </p:txBody>
      </p:sp>
      <p:sp>
        <p:nvSpPr>
          <p:cNvPr id="67" name="TextBox 66">
            <a:extLst>
              <a:ext uri="{FF2B5EF4-FFF2-40B4-BE49-F238E27FC236}">
                <a16:creationId xmlns:a16="http://schemas.microsoft.com/office/drawing/2014/main" id="{4DA9A3C7-4C53-4E82-B723-CB285B95839A}"/>
              </a:ext>
            </a:extLst>
          </p:cNvPr>
          <p:cNvSpPr txBox="1"/>
          <p:nvPr/>
        </p:nvSpPr>
        <p:spPr>
          <a:xfrm>
            <a:off x="1661367" y="4876931"/>
            <a:ext cx="1466249" cy="848961"/>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Sustainable </a:t>
            </a:r>
            <a:br>
              <a:rPr kumimoji="0" lang="en-US" sz="1600" b="0" i="0" u="none" strike="noStrike" kern="1200" cap="none" spc="0" normalizeH="0" baseline="0" noProof="0">
                <a:ln>
                  <a:noFill/>
                </a:ln>
                <a:solidFill>
                  <a:srgbClr val="58595B"/>
                </a:solidFill>
                <a:effectLst/>
                <a:uLnTx/>
                <a:uFillTx/>
                <a:latin typeface="Calibri"/>
                <a:ea typeface="+mn-ea"/>
                <a:cs typeface="+mn-cs"/>
              </a:rPr>
            </a:br>
            <a:r>
              <a:rPr kumimoji="0" lang="en-US" sz="1600" b="0" i="0" u="none" strike="noStrike" kern="1200" cap="none" spc="0" normalizeH="0" baseline="0" noProof="0">
                <a:ln>
                  <a:noFill/>
                </a:ln>
                <a:solidFill>
                  <a:srgbClr val="58595B"/>
                </a:solidFill>
                <a:effectLst/>
                <a:uLnTx/>
                <a:uFillTx/>
                <a:latin typeface="Calibri"/>
                <a:ea typeface="+mn-ea"/>
                <a:cs typeface="+mn-cs"/>
              </a:rPr>
              <a:t>Fashion </a:t>
            </a:r>
            <a:br>
              <a:rPr kumimoji="0" lang="en-US" sz="1600" b="0" i="0" u="none" strike="noStrike" kern="1200" cap="none" spc="0" normalizeH="0" baseline="0" noProof="0">
                <a:ln>
                  <a:noFill/>
                </a:ln>
                <a:solidFill>
                  <a:srgbClr val="58595B"/>
                </a:solidFill>
                <a:effectLst/>
                <a:uLnTx/>
                <a:uFillTx/>
                <a:latin typeface="Calibri"/>
                <a:ea typeface="+mn-ea"/>
                <a:cs typeface="+mn-cs"/>
              </a:rPr>
            </a:br>
            <a:r>
              <a:rPr kumimoji="0" lang="en-US" sz="1600" b="0" i="0" u="none" strike="noStrike" kern="1200" cap="none" spc="0" normalizeH="0" baseline="0" noProof="0">
                <a:ln>
                  <a:noFill/>
                </a:ln>
                <a:solidFill>
                  <a:srgbClr val="58595B"/>
                </a:solidFill>
                <a:effectLst/>
                <a:uLnTx/>
                <a:uFillTx/>
                <a:latin typeface="Calibri"/>
                <a:ea typeface="+mn-ea"/>
                <a:cs typeface="+mn-cs"/>
              </a:rPr>
              <a:t>traceability</a:t>
            </a:r>
            <a:endParaRPr kumimoji="0" lang="nl-NL" sz="1600" b="0" i="0" u="none" strike="noStrike" kern="1200" cap="none" spc="0" normalizeH="0" baseline="0" noProof="0">
              <a:ln>
                <a:noFill/>
              </a:ln>
              <a:solidFill>
                <a:srgbClr val="58595B"/>
              </a:solidFill>
              <a:effectLst/>
              <a:uLnTx/>
              <a:uFillTx/>
              <a:latin typeface="Calibri"/>
              <a:ea typeface="+mn-ea"/>
              <a:cs typeface="+mn-cs"/>
            </a:endParaRPr>
          </a:p>
        </p:txBody>
      </p:sp>
      <p:pic>
        <p:nvPicPr>
          <p:cNvPr id="70" name="Picture 69">
            <a:extLst>
              <a:ext uri="{FF2B5EF4-FFF2-40B4-BE49-F238E27FC236}">
                <a16:creationId xmlns:a16="http://schemas.microsoft.com/office/drawing/2014/main" id="{E71F557C-E03B-4A7B-A35A-33042442D27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b="14519"/>
          <a:stretch/>
        </p:blipFill>
        <p:spPr>
          <a:xfrm>
            <a:off x="3288637" y="5371018"/>
            <a:ext cx="1248659" cy="533683"/>
          </a:xfrm>
          <a:prstGeom prst="rect">
            <a:avLst/>
          </a:prstGeom>
        </p:spPr>
      </p:pic>
      <p:sp>
        <p:nvSpPr>
          <p:cNvPr id="71" name="TextBox 70">
            <a:extLst>
              <a:ext uri="{FF2B5EF4-FFF2-40B4-BE49-F238E27FC236}">
                <a16:creationId xmlns:a16="http://schemas.microsoft.com/office/drawing/2014/main" id="{0611E831-8F80-4F03-9F36-56E58BF76D35}"/>
              </a:ext>
            </a:extLst>
          </p:cNvPr>
          <p:cNvSpPr txBox="1"/>
          <p:nvPr/>
        </p:nvSpPr>
        <p:spPr>
          <a:xfrm>
            <a:off x="4638543" y="5594978"/>
            <a:ext cx="1497496" cy="185531"/>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74A58"/>
                </a:solidFill>
                <a:effectLst/>
                <a:uLnTx/>
                <a:uFillTx/>
                <a:latin typeface="Calibri"/>
                <a:ea typeface="+mn-ea"/>
                <a:cs typeface="+mn-cs"/>
              </a:rPr>
              <a:t>Invoice Factoring</a:t>
            </a:r>
          </a:p>
        </p:txBody>
      </p:sp>
      <p:pic>
        <p:nvPicPr>
          <p:cNvPr id="117" name="Picture 2" descr="logo">
            <a:extLst>
              <a:ext uri="{FF2B5EF4-FFF2-40B4-BE49-F238E27FC236}">
                <a16:creationId xmlns:a16="http://schemas.microsoft.com/office/drawing/2014/main" id="{46DDC513-9874-4563-B34E-1D83C488B73A}"/>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99968" y="2905180"/>
            <a:ext cx="1420107" cy="419217"/>
          </a:xfrm>
          <a:prstGeom prst="rect">
            <a:avLst/>
          </a:prstGeom>
          <a:solidFill>
            <a:schemeClr val="accent2">
              <a:lumMod val="75000"/>
            </a:schemeClr>
          </a:solidFill>
        </p:spPr>
      </p:pic>
      <p:sp>
        <p:nvSpPr>
          <p:cNvPr id="118" name="TextBox 117">
            <a:extLst>
              <a:ext uri="{FF2B5EF4-FFF2-40B4-BE49-F238E27FC236}">
                <a16:creationId xmlns:a16="http://schemas.microsoft.com/office/drawing/2014/main" id="{3ABC0A5D-7A1D-4431-B7FD-8E0868C5CBDF}"/>
              </a:ext>
            </a:extLst>
          </p:cNvPr>
          <p:cNvSpPr txBox="1"/>
          <p:nvPr/>
        </p:nvSpPr>
        <p:spPr>
          <a:xfrm>
            <a:off x="4710675" y="2999409"/>
            <a:ext cx="1425364" cy="254027"/>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74A58"/>
                </a:solidFill>
                <a:effectLst/>
                <a:uLnTx/>
                <a:uFillTx/>
                <a:latin typeface="Calibri"/>
                <a:ea typeface="+mn-ea"/>
                <a:cs typeface="+mn-cs"/>
              </a:rPr>
              <a:t>Order-to-Cash</a:t>
            </a:r>
          </a:p>
        </p:txBody>
      </p:sp>
      <p:pic>
        <p:nvPicPr>
          <p:cNvPr id="120" name="Picture 119">
            <a:extLst>
              <a:ext uri="{FF2B5EF4-FFF2-40B4-BE49-F238E27FC236}">
                <a16:creationId xmlns:a16="http://schemas.microsoft.com/office/drawing/2014/main" id="{34E92B00-2446-4D02-944B-26F9EB38913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97995" y="3455211"/>
            <a:ext cx="543441" cy="543441"/>
          </a:xfrm>
          <a:prstGeom prst="rect">
            <a:avLst/>
          </a:prstGeom>
        </p:spPr>
      </p:pic>
      <p:pic>
        <p:nvPicPr>
          <p:cNvPr id="121" name="Picture 120">
            <a:extLst>
              <a:ext uri="{FF2B5EF4-FFF2-40B4-BE49-F238E27FC236}">
                <a16:creationId xmlns:a16="http://schemas.microsoft.com/office/drawing/2014/main" id="{1DF243DC-0C23-4E8C-9D27-3928A6CCA5F2}"/>
              </a:ext>
            </a:extLst>
          </p:cNvPr>
          <p:cNvPicPr>
            <a:picLocks noChangeAspect="1"/>
          </p:cNvPicPr>
          <p:nvPr/>
        </p:nvPicPr>
        <p:blipFill>
          <a:blip r:embed="rId13"/>
          <a:stretch>
            <a:fillRect/>
          </a:stretch>
        </p:blipFill>
        <p:spPr>
          <a:xfrm>
            <a:off x="3305312" y="2483199"/>
            <a:ext cx="1424610" cy="356153"/>
          </a:xfrm>
          <a:prstGeom prst="rect">
            <a:avLst/>
          </a:prstGeom>
        </p:spPr>
      </p:pic>
      <p:sp>
        <p:nvSpPr>
          <p:cNvPr id="122" name="TextBox 121">
            <a:extLst>
              <a:ext uri="{FF2B5EF4-FFF2-40B4-BE49-F238E27FC236}">
                <a16:creationId xmlns:a16="http://schemas.microsoft.com/office/drawing/2014/main" id="{940CAE02-034C-4ECD-87A0-84297B495100}"/>
              </a:ext>
            </a:extLst>
          </p:cNvPr>
          <p:cNvSpPr txBox="1"/>
          <p:nvPr/>
        </p:nvSpPr>
        <p:spPr>
          <a:xfrm>
            <a:off x="4511747" y="2554078"/>
            <a:ext cx="1624292" cy="288235"/>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KYC made easy</a:t>
            </a:r>
            <a:endParaRPr kumimoji="0" lang="nl-NL" sz="1600" b="0" i="0" u="none" strike="noStrike" kern="1200" cap="none" spc="0" normalizeH="0" baseline="0" noProof="0">
              <a:ln>
                <a:noFill/>
              </a:ln>
              <a:solidFill>
                <a:srgbClr val="58595B"/>
              </a:solidFill>
              <a:effectLst/>
              <a:uLnTx/>
              <a:uFillTx/>
              <a:latin typeface="Calibri"/>
              <a:ea typeface="+mn-ea"/>
              <a:cs typeface="+mn-cs"/>
            </a:endParaRPr>
          </a:p>
        </p:txBody>
      </p:sp>
      <p:pic>
        <p:nvPicPr>
          <p:cNvPr id="103" name="Picture 102">
            <a:extLst>
              <a:ext uri="{FF2B5EF4-FFF2-40B4-BE49-F238E27FC236}">
                <a16:creationId xmlns:a16="http://schemas.microsoft.com/office/drawing/2014/main" id="{741B5230-A4DF-4964-97E9-756609FFE2F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305834" y="2574235"/>
            <a:ext cx="1187502" cy="556641"/>
          </a:xfrm>
          <a:prstGeom prst="rect">
            <a:avLst/>
          </a:prstGeom>
        </p:spPr>
      </p:pic>
      <p:sp>
        <p:nvSpPr>
          <p:cNvPr id="104" name="Rectangle 103">
            <a:extLst>
              <a:ext uri="{FF2B5EF4-FFF2-40B4-BE49-F238E27FC236}">
                <a16:creationId xmlns:a16="http://schemas.microsoft.com/office/drawing/2014/main" id="{B60340EF-1FB9-4F05-91A9-4CD43DA0F027}"/>
              </a:ext>
            </a:extLst>
          </p:cNvPr>
          <p:cNvSpPr/>
          <p:nvPr/>
        </p:nvSpPr>
        <p:spPr>
          <a:xfrm>
            <a:off x="7051552" y="2597663"/>
            <a:ext cx="2092873" cy="550254"/>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85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50000"/>
                  </a:srgbClr>
                </a:solidFill>
                <a:effectLst/>
                <a:uLnTx/>
                <a:uFillTx/>
                <a:latin typeface="Calibri"/>
                <a:ea typeface="+mn-ea"/>
                <a:cs typeface="+mn-cs"/>
              </a:rPr>
              <a:t>Franchise doc</a:t>
            </a:r>
            <a:br>
              <a:rPr kumimoji="0" lang="en-US" sz="1400" b="0" i="0" u="none" strike="noStrike" kern="1200" cap="none" spc="0" normalizeH="0" baseline="0" noProof="0">
                <a:ln>
                  <a:noFill/>
                </a:ln>
                <a:solidFill>
                  <a:srgbClr val="58595B">
                    <a:lumMod val="50000"/>
                  </a:srgbClr>
                </a:solidFill>
                <a:effectLst/>
                <a:uLnTx/>
                <a:uFillTx/>
                <a:latin typeface="Calibri"/>
                <a:ea typeface="+mn-ea"/>
                <a:cs typeface="+mn-cs"/>
              </a:rPr>
            </a:br>
            <a:r>
              <a:rPr kumimoji="0" lang="en-US" sz="1400" b="0" i="0" u="none" strike="noStrike" kern="1200" cap="none" spc="0" normalizeH="0" baseline="0" noProof="0">
                <a:ln>
                  <a:noFill/>
                </a:ln>
                <a:solidFill>
                  <a:srgbClr val="58595B">
                    <a:lumMod val="50000"/>
                  </a:srgbClr>
                </a:solidFill>
                <a:effectLst/>
                <a:uLnTx/>
                <a:uFillTx/>
                <a:latin typeface="Calibri"/>
                <a:ea typeface="+mn-ea"/>
                <a:cs typeface="+mn-cs"/>
              </a:rPr>
              <a:t>exchange</a:t>
            </a:r>
          </a:p>
        </p:txBody>
      </p:sp>
      <p:sp>
        <p:nvSpPr>
          <p:cNvPr id="106" name="TextBox 105">
            <a:extLst>
              <a:ext uri="{FF2B5EF4-FFF2-40B4-BE49-F238E27FC236}">
                <a16:creationId xmlns:a16="http://schemas.microsoft.com/office/drawing/2014/main" id="{2557E8AB-0FDF-491D-BDBF-6A1B1A88C9D4}"/>
              </a:ext>
            </a:extLst>
          </p:cNvPr>
          <p:cNvSpPr txBox="1"/>
          <p:nvPr/>
        </p:nvSpPr>
        <p:spPr>
          <a:xfrm>
            <a:off x="10495332" y="1823328"/>
            <a:ext cx="1520353" cy="584775"/>
          </a:xfrm>
          <a:prstGeom prst="rect">
            <a:avLst/>
          </a:prstGeom>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rgbClr val="58595B"/>
                </a:solidFill>
                <a:effectLst/>
                <a:uLnTx/>
                <a:uFillTx/>
                <a:latin typeface="Calibri"/>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Remote Patient</a:t>
            </a:r>
            <a:br>
              <a:rPr kumimoji="0" lang="en-US" sz="1600" b="0" i="0" u="none" strike="noStrike" kern="1200" cap="none" spc="0" normalizeH="0" baseline="0" noProof="0">
                <a:ln>
                  <a:noFill/>
                </a:ln>
                <a:solidFill>
                  <a:srgbClr val="58595B"/>
                </a:solidFill>
                <a:effectLst/>
                <a:uLnTx/>
                <a:uFillTx/>
                <a:latin typeface="Calibri"/>
                <a:ea typeface="+mn-ea"/>
                <a:cs typeface="+mn-cs"/>
              </a:rPr>
            </a:br>
            <a:r>
              <a:rPr kumimoji="0" lang="en-US" sz="1600" b="0" i="0" u="none" strike="noStrike" kern="1200" cap="none" spc="0" normalizeH="0" baseline="0" noProof="0">
                <a:ln>
                  <a:noFill/>
                </a:ln>
                <a:solidFill>
                  <a:srgbClr val="58595B"/>
                </a:solidFill>
                <a:effectLst/>
                <a:uLnTx/>
                <a:uFillTx/>
                <a:latin typeface="Calibri"/>
                <a:ea typeface="+mn-ea"/>
                <a:cs typeface="+mn-cs"/>
              </a:rPr>
              <a:t>Monitoring</a:t>
            </a:r>
          </a:p>
        </p:txBody>
      </p:sp>
      <p:pic>
        <p:nvPicPr>
          <p:cNvPr id="113" name="Picture 112">
            <a:extLst>
              <a:ext uri="{FF2B5EF4-FFF2-40B4-BE49-F238E27FC236}">
                <a16:creationId xmlns:a16="http://schemas.microsoft.com/office/drawing/2014/main" id="{776006F2-7FAD-475B-8E20-D4E4FCBCBBE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298898" y="1920915"/>
            <a:ext cx="1191726" cy="199095"/>
          </a:xfrm>
          <a:prstGeom prst="rect">
            <a:avLst/>
          </a:prstGeom>
        </p:spPr>
      </p:pic>
      <p:sp>
        <p:nvSpPr>
          <p:cNvPr id="115" name="Rectangle 114">
            <a:extLst>
              <a:ext uri="{FF2B5EF4-FFF2-40B4-BE49-F238E27FC236}">
                <a16:creationId xmlns:a16="http://schemas.microsoft.com/office/drawing/2014/main" id="{AF7BFFFD-CE4D-4AAA-BFC0-46D85B07AF17}"/>
              </a:ext>
            </a:extLst>
          </p:cNvPr>
          <p:cNvSpPr>
            <a:spLocks/>
          </p:cNvSpPr>
          <p:nvPr/>
        </p:nvSpPr>
        <p:spPr>
          <a:xfrm>
            <a:off x="9261961" y="1463770"/>
            <a:ext cx="1856170" cy="400048"/>
          </a:xfrm>
          <a:prstGeom prst="rect">
            <a:avLst/>
          </a:prstGeom>
          <a:noFill/>
          <a:ln w="19050" cap="flat" cmpd="sng" algn="ctr">
            <a:noFill/>
            <a:prstDash val="solid"/>
            <a:miter lim="800000"/>
          </a:ln>
          <a:effectLst/>
        </p:spPr>
        <p:txBody>
          <a:bodyPr rot="0" spcFirstLastPara="0" vertOverflow="overflow" horzOverflow="overflow" vert="horz" wrap="square" lIns="0" tIns="91344" rIns="0" bIns="45672" numCol="1" spcCol="0" rtlCol="0" fromWordArt="0" anchor="ctr" anchorCtr="0" forceAA="0" compatLnSpc="1">
            <a:prstTxWarp prst="textNoShape">
              <a:avLst/>
            </a:prstTxWarp>
            <a:noAutofit/>
          </a:bodyPr>
          <a:lstStyle/>
          <a:p>
            <a:pPr marL="0" marR="0" lvl="0" indent="0" algn="l" defTabSz="913852" rtl="0" eaLnBrk="1" fontAlgn="auto" latinLnBrk="0" hangingPunct="1">
              <a:lnSpc>
                <a:spcPct val="80000"/>
              </a:lnSpc>
              <a:spcBef>
                <a:spcPts val="0"/>
              </a:spcBef>
              <a:spcAft>
                <a:spcPts val="0"/>
              </a:spcAft>
              <a:buClrTx/>
              <a:buSzTx/>
              <a:buFontTx/>
              <a:buNone/>
              <a:tabLst/>
              <a:defRPr/>
            </a:pPr>
            <a:r>
              <a:rPr kumimoji="0" lang="en-US" altLang="en-US" sz="1999" b="1" i="0" u="none" strike="noStrike" kern="1200" cap="none" spc="0" normalizeH="0" baseline="0" noProof="0">
                <a:ln>
                  <a:noFill/>
                </a:ln>
                <a:solidFill>
                  <a:srgbClr val="007395"/>
                </a:solidFill>
                <a:effectLst/>
                <a:uLnTx/>
                <a:uFillTx/>
                <a:latin typeface="Calibri"/>
                <a:ea typeface="+mn-ea"/>
                <a:cs typeface="Calibri"/>
              </a:rPr>
              <a:t>  HEALTH CARE</a:t>
            </a:r>
          </a:p>
        </p:txBody>
      </p:sp>
      <p:pic>
        <p:nvPicPr>
          <p:cNvPr id="123" name="Picture 122">
            <a:extLst>
              <a:ext uri="{FF2B5EF4-FFF2-40B4-BE49-F238E27FC236}">
                <a16:creationId xmlns:a16="http://schemas.microsoft.com/office/drawing/2014/main" id="{67B92E70-03E2-4711-8988-B0289B7ABE13}"/>
              </a:ext>
            </a:extLst>
          </p:cNvPr>
          <p:cNvPicPr>
            <a:picLocks noChangeAspect="1"/>
          </p:cNvPicPr>
          <p:nvPr/>
        </p:nvPicPr>
        <p:blipFill>
          <a:blip r:embed="rId16"/>
          <a:stretch>
            <a:fillRect/>
          </a:stretch>
        </p:blipFill>
        <p:spPr>
          <a:xfrm>
            <a:off x="9166783" y="2893558"/>
            <a:ext cx="1316850" cy="597460"/>
          </a:xfrm>
          <a:prstGeom prst="rect">
            <a:avLst/>
          </a:prstGeom>
        </p:spPr>
      </p:pic>
      <p:sp>
        <p:nvSpPr>
          <p:cNvPr id="124" name="Rectangle 123">
            <a:extLst>
              <a:ext uri="{FF2B5EF4-FFF2-40B4-BE49-F238E27FC236}">
                <a16:creationId xmlns:a16="http://schemas.microsoft.com/office/drawing/2014/main" id="{0874E00A-91CB-4E6B-BA36-C6ADD5AFBB14}"/>
              </a:ext>
            </a:extLst>
          </p:cNvPr>
          <p:cNvSpPr/>
          <p:nvPr/>
        </p:nvSpPr>
        <p:spPr>
          <a:xfrm>
            <a:off x="10632895" y="2947236"/>
            <a:ext cx="1368644"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a:ln>
                  <a:noFill/>
                </a:ln>
                <a:solidFill>
                  <a:srgbClr val="58595B"/>
                </a:solidFill>
                <a:effectLst/>
                <a:uLnTx/>
                <a:uFillTx/>
                <a:latin typeface="Calibri"/>
                <a:ea typeface="+mn-ea"/>
                <a:cs typeface="+mn-cs"/>
              </a:rPr>
              <a:t>Provider Data</a:t>
            </a:r>
            <a:br>
              <a:rPr kumimoji="0" lang="nl-NL" sz="1600" b="0" i="0" u="none" strike="noStrike" kern="1200" cap="none" spc="0" normalizeH="0" baseline="0" noProof="0">
                <a:ln>
                  <a:noFill/>
                </a:ln>
                <a:solidFill>
                  <a:srgbClr val="58595B"/>
                </a:solidFill>
                <a:effectLst/>
                <a:uLnTx/>
                <a:uFillTx/>
                <a:latin typeface="Calibri"/>
                <a:ea typeface="+mn-ea"/>
                <a:cs typeface="+mn-cs"/>
              </a:rPr>
            </a:br>
            <a:r>
              <a:rPr kumimoji="0" lang="nl-NL" sz="1600" b="0" i="0" u="none" strike="noStrike" kern="1200" cap="none" spc="0" normalizeH="0" baseline="0" noProof="0">
                <a:ln>
                  <a:noFill/>
                </a:ln>
                <a:solidFill>
                  <a:srgbClr val="58595B"/>
                </a:solidFill>
                <a:effectLst/>
                <a:uLnTx/>
                <a:uFillTx/>
                <a:latin typeface="Calibri"/>
                <a:ea typeface="+mn-ea"/>
                <a:cs typeface="+mn-cs"/>
              </a:rPr>
              <a:t>Management</a:t>
            </a:r>
          </a:p>
        </p:txBody>
      </p:sp>
      <p:pic>
        <p:nvPicPr>
          <p:cNvPr id="132" name="Picture 131">
            <a:extLst>
              <a:ext uri="{FF2B5EF4-FFF2-40B4-BE49-F238E27FC236}">
                <a16:creationId xmlns:a16="http://schemas.microsoft.com/office/drawing/2014/main" id="{1AB0B2F1-4B7E-474C-B7E2-101492E4B144}"/>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6272677" y="3192706"/>
            <a:ext cx="1207523" cy="352640"/>
          </a:xfrm>
          <a:prstGeom prst="rect">
            <a:avLst/>
          </a:prstGeom>
        </p:spPr>
      </p:pic>
      <p:sp>
        <p:nvSpPr>
          <p:cNvPr id="133" name="TextBox 132">
            <a:extLst>
              <a:ext uri="{FF2B5EF4-FFF2-40B4-BE49-F238E27FC236}">
                <a16:creationId xmlns:a16="http://schemas.microsoft.com/office/drawing/2014/main" id="{8FC3057D-0ED1-4E16-812A-5CC9ABF0424F}"/>
              </a:ext>
            </a:extLst>
          </p:cNvPr>
          <p:cNvSpPr txBox="1"/>
          <p:nvPr/>
        </p:nvSpPr>
        <p:spPr>
          <a:xfrm>
            <a:off x="7699938" y="3234502"/>
            <a:ext cx="1444487" cy="238537"/>
          </a:xfrm>
          <a:prstGeom prst="rect">
            <a:avLst/>
          </a:prstGeom>
          <a:noFill/>
        </p:spPr>
        <p:txBody>
          <a:bodyPr wrap="square" lIns="0">
            <a:noAutofit/>
          </a:bodyPr>
          <a:lstStyle>
            <a:defPPr>
              <a:defRPr lang="en-US"/>
            </a:defPPr>
            <a:lvl1pPr marR="0" lvl="0" indent="0" algn="r" defTabSz="913852" fontAlgn="auto">
              <a:lnSpc>
                <a:spcPct val="90000"/>
              </a:lnSpc>
              <a:spcBef>
                <a:spcPts val="0"/>
              </a:spcBef>
              <a:spcAft>
                <a:spcPts val="0"/>
              </a:spcAft>
              <a:buClrTx/>
              <a:buSzTx/>
              <a:buFontTx/>
              <a:buNone/>
              <a:tabLst/>
              <a:defRPr kumimoji="0" sz="1400" b="0" i="0" u="none" strike="noStrike" cap="none" spc="0" normalizeH="0" baseline="0">
                <a:ln>
                  <a:noFill/>
                </a:ln>
                <a:solidFill>
                  <a:srgbClr val="58595B">
                    <a:lumMod val="50000"/>
                  </a:srgbClr>
                </a:solidFill>
                <a:effectLst/>
                <a:uLnTx/>
                <a:uFillTx/>
                <a:latin typeface="Calibri"/>
              </a:defRPr>
            </a:lvl1pPr>
          </a:lstStyle>
          <a:p>
            <a:pPr marL="0" marR="0" lvl="0" indent="0" algn="r" defTabSz="91385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50000"/>
                  </a:srgbClr>
                </a:solidFill>
                <a:effectLst/>
                <a:uLnTx/>
                <a:uFillTx/>
                <a:latin typeface="Calibri"/>
                <a:ea typeface="+mn-ea"/>
                <a:cs typeface="+mn-cs"/>
              </a:rPr>
              <a:t>Logistics/TMS</a:t>
            </a:r>
          </a:p>
        </p:txBody>
      </p:sp>
      <p:pic>
        <p:nvPicPr>
          <p:cNvPr id="3" name="Picture 2">
            <a:extLst>
              <a:ext uri="{FF2B5EF4-FFF2-40B4-BE49-F238E27FC236}">
                <a16:creationId xmlns:a16="http://schemas.microsoft.com/office/drawing/2014/main" id="{A6320AAA-1CF8-4208-B155-BF73E2D4D5B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250804" y="2345530"/>
            <a:ext cx="1725522" cy="457333"/>
          </a:xfrm>
          <a:prstGeom prst="rect">
            <a:avLst/>
          </a:prstGeom>
        </p:spPr>
      </p:pic>
      <p:sp>
        <p:nvSpPr>
          <p:cNvPr id="134" name="Rectangle 133">
            <a:extLst>
              <a:ext uri="{FF2B5EF4-FFF2-40B4-BE49-F238E27FC236}">
                <a16:creationId xmlns:a16="http://schemas.microsoft.com/office/drawing/2014/main" id="{8B542393-4000-4DF7-BA01-BA6296F32E7F}"/>
              </a:ext>
            </a:extLst>
          </p:cNvPr>
          <p:cNvSpPr/>
          <p:nvPr/>
        </p:nvSpPr>
        <p:spPr>
          <a:xfrm>
            <a:off x="10869113" y="2361303"/>
            <a:ext cx="1132426"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a:ln>
                  <a:noFill/>
                </a:ln>
                <a:solidFill>
                  <a:srgbClr val="58595B"/>
                </a:solidFill>
                <a:effectLst/>
                <a:uLnTx/>
                <a:uFillTx/>
                <a:latin typeface="Calibri"/>
                <a:ea typeface="+mn-ea"/>
                <a:cs typeface="+mn-cs"/>
              </a:rPr>
              <a:t>Drug</a:t>
            </a:r>
            <a:br>
              <a:rPr kumimoji="0" lang="nl-NL" sz="1600" b="0" i="0" u="none" strike="noStrike" kern="1200" cap="none" spc="0" normalizeH="0" baseline="0" noProof="0">
                <a:ln>
                  <a:noFill/>
                </a:ln>
                <a:solidFill>
                  <a:srgbClr val="58595B"/>
                </a:solidFill>
                <a:effectLst/>
                <a:uLnTx/>
                <a:uFillTx/>
                <a:latin typeface="Calibri"/>
                <a:ea typeface="+mn-ea"/>
                <a:cs typeface="+mn-cs"/>
              </a:rPr>
            </a:br>
            <a:r>
              <a:rPr kumimoji="0" lang="nl-NL" sz="1600" b="0" i="0" u="none" strike="noStrike" kern="1200" cap="none" spc="0" normalizeH="0" baseline="0" noProof="0">
                <a:ln>
                  <a:noFill/>
                </a:ln>
                <a:solidFill>
                  <a:srgbClr val="58595B"/>
                </a:solidFill>
                <a:effectLst/>
                <a:uLnTx/>
                <a:uFillTx/>
                <a:latin typeface="Calibri"/>
                <a:ea typeface="+mn-ea"/>
                <a:cs typeface="+mn-cs"/>
              </a:rPr>
              <a:t>Counterfeit</a:t>
            </a:r>
          </a:p>
        </p:txBody>
      </p:sp>
      <p:sp>
        <p:nvSpPr>
          <p:cNvPr id="138" name="Rectangle 137">
            <a:extLst>
              <a:ext uri="{FF2B5EF4-FFF2-40B4-BE49-F238E27FC236}">
                <a16:creationId xmlns:a16="http://schemas.microsoft.com/office/drawing/2014/main" id="{F469886C-5DCE-4730-8DB2-C2E9C722DBC8}"/>
              </a:ext>
            </a:extLst>
          </p:cNvPr>
          <p:cNvSpPr/>
          <p:nvPr/>
        </p:nvSpPr>
        <p:spPr>
          <a:xfrm>
            <a:off x="6683289" y="4807973"/>
            <a:ext cx="2461136" cy="737634"/>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578"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Multi-brand </a:t>
            </a:r>
            <a:b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b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loyalty </a:t>
            </a:r>
            <a:b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b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CFB45D0E-0FB3-4948-BA13-57C27EAE986C}"/>
              </a:ext>
            </a:extLst>
          </p:cNvPr>
          <p:cNvSpPr>
            <a:spLocks/>
          </p:cNvSpPr>
          <p:nvPr/>
        </p:nvSpPr>
        <p:spPr>
          <a:xfrm>
            <a:off x="6317942" y="4319060"/>
            <a:ext cx="3121945" cy="409390"/>
          </a:xfrm>
          <a:prstGeom prst="rect">
            <a:avLst/>
          </a:prstGeom>
          <a:noFill/>
          <a:ln w="19050" cap="flat" cmpd="sng" algn="ctr">
            <a:noFill/>
            <a:prstDash val="solid"/>
            <a:miter lim="800000"/>
          </a:ln>
          <a:effectLst/>
        </p:spPr>
        <p:txBody>
          <a:bodyPr rot="0" spcFirstLastPara="0" vertOverflow="overflow" horzOverflow="overflow" vert="horz" wrap="square" lIns="0" tIns="91320" rIns="0" bIns="45660" numCol="1" spcCol="0" rtlCol="0" fromWordArt="0" anchor="ctr" anchorCtr="0" forceAA="0" compatLnSpc="1">
            <a:prstTxWarp prst="textNoShape">
              <a:avLst/>
            </a:prstTxWarp>
            <a:noAutofit/>
          </a:bodyPr>
          <a:lstStyle/>
          <a:p>
            <a:pPr marL="0" marR="0" lvl="1" indent="0" algn="l" defTabSz="913578" rtl="0" eaLnBrk="1" fontAlgn="auto" latinLnBrk="0" hangingPunct="1">
              <a:lnSpc>
                <a:spcPct val="80000"/>
              </a:lnSpc>
              <a:spcBef>
                <a:spcPts val="0"/>
              </a:spcBef>
              <a:spcAft>
                <a:spcPts val="0"/>
              </a:spcAft>
              <a:buClrTx/>
              <a:buSzTx/>
              <a:buFontTx/>
              <a:buNone/>
              <a:tabLst/>
              <a:defRPr/>
            </a:pPr>
            <a:r>
              <a:rPr kumimoji="0" lang="en-US" altLang="en-US" sz="1799" b="1" i="0" u="none" strike="noStrike" kern="1200" cap="none" spc="0" normalizeH="0" baseline="0" noProof="0">
                <a:ln>
                  <a:noFill/>
                </a:ln>
                <a:solidFill>
                  <a:srgbClr val="007395"/>
                </a:solidFill>
                <a:effectLst/>
                <a:uLnTx/>
                <a:uFillTx/>
                <a:latin typeface="Calibri"/>
                <a:ea typeface="+mn-ea"/>
                <a:cs typeface="Calibri"/>
              </a:rPr>
              <a:t>E-COMMERCE</a:t>
            </a:r>
          </a:p>
        </p:txBody>
      </p:sp>
      <p:pic>
        <p:nvPicPr>
          <p:cNvPr id="137" name="Picture 136" descr="M2O Logo">
            <a:extLst>
              <a:ext uri="{FF2B5EF4-FFF2-40B4-BE49-F238E27FC236}">
                <a16:creationId xmlns:a16="http://schemas.microsoft.com/office/drawing/2014/main" id="{3B8D750B-A0D6-4A3E-8BB1-3F80CEEC94EC}"/>
              </a:ext>
            </a:extLst>
          </p:cNvPr>
          <p:cNvPicPr>
            <a:picLocks noChangeAspect="1" noChangeArrowheads="1"/>
          </p:cNvPicPr>
          <p:nvPr/>
        </p:nvPicPr>
        <p:blipFill>
          <a:blip r:embed="rId19">
            <a:lum bright="70000" contrast="-70000"/>
            <a:extLst>
              <a:ext uri="{28A0092B-C50C-407E-A947-70E740481C1C}">
                <a14:useLocalDpi xmlns:a14="http://schemas.microsoft.com/office/drawing/2010/main"/>
              </a:ext>
            </a:extLst>
          </a:blip>
          <a:srcRect/>
          <a:stretch>
            <a:fillRect/>
          </a:stretch>
        </p:blipFill>
        <p:spPr bwMode="auto">
          <a:xfrm>
            <a:off x="6295135" y="4857613"/>
            <a:ext cx="1322435" cy="391833"/>
          </a:xfrm>
          <a:prstGeom prst="rect">
            <a:avLst/>
          </a:prstGeom>
          <a:solidFill>
            <a:schemeClr val="bg2">
              <a:lumMod val="75000"/>
            </a:schemeClr>
          </a:solidFill>
          <a:extLst/>
        </p:spPr>
      </p:pic>
      <p:cxnSp>
        <p:nvCxnSpPr>
          <p:cNvPr id="5" name="Straight Connector 4">
            <a:extLst>
              <a:ext uri="{FF2B5EF4-FFF2-40B4-BE49-F238E27FC236}">
                <a16:creationId xmlns:a16="http://schemas.microsoft.com/office/drawing/2014/main" id="{8D807120-A427-4EC4-8252-2A60901DFF37}"/>
              </a:ext>
            </a:extLst>
          </p:cNvPr>
          <p:cNvCxnSpPr/>
          <p:nvPr/>
        </p:nvCxnSpPr>
        <p:spPr>
          <a:xfrm>
            <a:off x="3235146" y="1521265"/>
            <a:ext cx="0" cy="4666651"/>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9020D19-941A-4352-A07B-A6FDB4719CBB}"/>
              </a:ext>
            </a:extLst>
          </p:cNvPr>
          <p:cNvCxnSpPr/>
          <p:nvPr/>
        </p:nvCxnSpPr>
        <p:spPr>
          <a:xfrm>
            <a:off x="6200468" y="1521265"/>
            <a:ext cx="0" cy="4666651"/>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C7816EA-34C7-4B43-96A0-70CD6C80EB7D}"/>
              </a:ext>
            </a:extLst>
          </p:cNvPr>
          <p:cNvCxnSpPr/>
          <p:nvPr/>
        </p:nvCxnSpPr>
        <p:spPr>
          <a:xfrm>
            <a:off x="9201483" y="1521265"/>
            <a:ext cx="0" cy="4666651"/>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BEBF943F-4FF9-4C1D-84F3-A840D5F95003}"/>
              </a:ext>
            </a:extLst>
          </p:cNvPr>
          <p:cNvSpPr/>
          <p:nvPr/>
        </p:nvSpPr>
        <p:spPr>
          <a:xfrm>
            <a:off x="6904260" y="3627618"/>
            <a:ext cx="2240165" cy="756407"/>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Maritime shipping documentation</a:t>
            </a:r>
          </a:p>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a:t>
            </a:r>
          </a:p>
        </p:txBody>
      </p:sp>
      <p:pic>
        <p:nvPicPr>
          <p:cNvPr id="146" name="Picture 145" descr="Image result for Cargosmart transparent">
            <a:extLst>
              <a:ext uri="{FF2B5EF4-FFF2-40B4-BE49-F238E27FC236}">
                <a16:creationId xmlns:a16="http://schemas.microsoft.com/office/drawing/2014/main" id="{B2E2D618-765F-4825-8A80-872E89D13515}"/>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315054" y="3621261"/>
            <a:ext cx="853424" cy="316854"/>
          </a:xfrm>
          <a:prstGeom prst="rect">
            <a:avLst/>
          </a:prstGeom>
          <a:noFill/>
          <a:extLst>
            <a:ext uri="{909E8E84-426E-40dd-AFC4-6F175D3DCCD1}">
              <a14:hiddenFill xmlns:a14="http://schemas.microsoft.com/office/drawing/2010/main" xmlns="">
                <a:solidFill>
                  <a:srgbClr val="FFFFFF"/>
                </a:solidFill>
              </a14:hiddenFill>
            </a:ext>
          </a:extLst>
        </p:spPr>
      </p:pic>
      <p:sp>
        <p:nvSpPr>
          <p:cNvPr id="147" name="Rectangle 146">
            <a:extLst>
              <a:ext uri="{FF2B5EF4-FFF2-40B4-BE49-F238E27FC236}">
                <a16:creationId xmlns:a16="http://schemas.microsoft.com/office/drawing/2014/main" id="{F63227DE-9AC8-4091-8678-74253C0943CB}"/>
              </a:ext>
            </a:extLst>
          </p:cNvPr>
          <p:cNvSpPr/>
          <p:nvPr/>
        </p:nvSpPr>
        <p:spPr>
          <a:xfrm>
            <a:off x="6635732" y="3814744"/>
            <a:ext cx="8515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595B"/>
                </a:solidFill>
                <a:effectLst/>
                <a:uLnTx/>
                <a:uFillTx/>
                <a:latin typeface="Arial" panose="020B0604020202020204" pitchFamily="34" charset="0"/>
                <a:ea typeface="Batang" panose="02030600000101010101" pitchFamily="18" charset="-127"/>
                <a:cs typeface="Arial" panose="020B0604020202020204" pitchFamily="34" charset="0"/>
                <a:sym typeface="Wingdings" panose="05000000000000000000" pitchFamily="2" charset="2"/>
              </a:rPr>
              <a:t>GSBN</a:t>
            </a:r>
            <a:endParaRPr kumimoji="0" lang="en-US" sz="1800" b="1" i="0" u="none" strike="noStrike" kern="1200" cap="none" spc="0" normalizeH="0" baseline="0" noProof="0">
              <a:ln>
                <a:noFill/>
              </a:ln>
              <a:solidFill>
                <a:srgbClr val="58595B"/>
              </a:solidFill>
              <a:effectLst/>
              <a:uLnTx/>
              <a:uFillTx/>
              <a:latin typeface="Arial" panose="020B0604020202020204" pitchFamily="34" charset="0"/>
              <a:ea typeface="Batang" panose="02030600000101010101" pitchFamily="18" charset="-127"/>
              <a:cs typeface="Arial" panose="020B0604020202020204" pitchFamily="34" charset="0"/>
            </a:endParaRPr>
          </a:p>
        </p:txBody>
      </p:sp>
      <p:pic>
        <p:nvPicPr>
          <p:cNvPr id="149" name="Picture 148">
            <a:extLst>
              <a:ext uri="{FF2B5EF4-FFF2-40B4-BE49-F238E27FC236}">
                <a16:creationId xmlns:a16="http://schemas.microsoft.com/office/drawing/2014/main" id="{07044F0E-E7D6-4821-A342-FB895D58F694}"/>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355691" y="4305730"/>
            <a:ext cx="1285875" cy="257175"/>
          </a:xfrm>
          <a:prstGeom prst="rect">
            <a:avLst/>
          </a:prstGeom>
        </p:spPr>
      </p:pic>
      <p:sp>
        <p:nvSpPr>
          <p:cNvPr id="150" name="TextBox 149">
            <a:extLst>
              <a:ext uri="{FF2B5EF4-FFF2-40B4-BE49-F238E27FC236}">
                <a16:creationId xmlns:a16="http://schemas.microsoft.com/office/drawing/2014/main" id="{C192FB67-73DC-4A49-B275-DF8D554E03E4}"/>
              </a:ext>
            </a:extLst>
          </p:cNvPr>
          <p:cNvSpPr txBox="1"/>
          <p:nvPr/>
        </p:nvSpPr>
        <p:spPr>
          <a:xfrm>
            <a:off x="9370614" y="4597195"/>
            <a:ext cx="1211580" cy="19431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8595B"/>
                </a:solidFill>
                <a:effectLst/>
                <a:uLnTx/>
                <a:uFillTx/>
                <a:latin typeface="Arial Rounded MT Bold" panose="020F0704030504030204" pitchFamily="34" charset="0"/>
                <a:ea typeface="+mn-ea"/>
                <a:cs typeface="+mn-cs"/>
              </a:rPr>
              <a:t>CDEL</a:t>
            </a:r>
          </a:p>
        </p:txBody>
      </p:sp>
      <p:sp>
        <p:nvSpPr>
          <p:cNvPr id="152" name="Rectangle 151">
            <a:extLst>
              <a:ext uri="{FF2B5EF4-FFF2-40B4-BE49-F238E27FC236}">
                <a16:creationId xmlns:a16="http://schemas.microsoft.com/office/drawing/2014/main" id="{E091F9C9-A4D5-41D3-A4EF-C64EB2667534}"/>
              </a:ext>
            </a:extLst>
          </p:cNvPr>
          <p:cNvSpPr/>
          <p:nvPr/>
        </p:nvSpPr>
        <p:spPr>
          <a:xfrm>
            <a:off x="9261961" y="3871945"/>
            <a:ext cx="13192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7395"/>
                </a:solidFill>
                <a:effectLst/>
                <a:uLnTx/>
                <a:uFillTx/>
                <a:latin typeface="Calibri"/>
                <a:ea typeface="+mn-ea"/>
                <a:cs typeface="Calibri"/>
              </a:rPr>
              <a:t>EDUCATION</a:t>
            </a: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848AF7C4-79F1-47A6-882F-F50883637852}"/>
              </a:ext>
            </a:extLst>
          </p:cNvPr>
          <p:cNvSpPr/>
          <p:nvPr/>
        </p:nvSpPr>
        <p:spPr>
          <a:xfrm>
            <a:off x="9817327" y="4259406"/>
            <a:ext cx="2184212" cy="535531"/>
          </a:xfrm>
          <a:prstGeom prst="rect">
            <a:avLst/>
          </a:prstGeom>
        </p:spPr>
        <p:txBody>
          <a:bodyPr wrap="square">
            <a:spAutoFit/>
          </a:body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Training record certificates</a:t>
            </a: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755BDFD0-7AE7-404D-9501-48EFDE74F2E7}"/>
              </a:ext>
            </a:extLst>
          </p:cNvPr>
          <p:cNvSpPr/>
          <p:nvPr/>
        </p:nvSpPr>
        <p:spPr>
          <a:xfrm>
            <a:off x="7235877" y="5385728"/>
            <a:ext cx="1908548"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a:ln>
                  <a:noFill/>
                </a:ln>
                <a:solidFill>
                  <a:srgbClr val="58595B"/>
                </a:solidFill>
                <a:effectLst/>
                <a:uLnTx/>
                <a:uFillTx/>
                <a:latin typeface="Calibri"/>
                <a:ea typeface="+mn-ea"/>
                <a:cs typeface="+mn-cs"/>
              </a:rPr>
              <a:t>Tokenized Loyalty Points </a:t>
            </a:r>
          </a:p>
        </p:txBody>
      </p:sp>
      <p:pic>
        <p:nvPicPr>
          <p:cNvPr id="9" name="Picture 8" descr="A close up of a logo&#10;&#10;Description generated with very high confidence">
            <a:extLst>
              <a:ext uri="{FF2B5EF4-FFF2-40B4-BE49-F238E27FC236}">
                <a16:creationId xmlns:a16="http://schemas.microsoft.com/office/drawing/2014/main" id="{085B347F-502A-418C-8AD6-C9412039DA06}"/>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6426012" y="5325209"/>
            <a:ext cx="983400" cy="983400"/>
          </a:xfrm>
          <a:prstGeom prst="rect">
            <a:avLst/>
          </a:prstGeom>
        </p:spPr>
      </p:pic>
      <p:sp>
        <p:nvSpPr>
          <p:cNvPr id="154" name="TextBox 153">
            <a:extLst>
              <a:ext uri="{FF2B5EF4-FFF2-40B4-BE49-F238E27FC236}">
                <a16:creationId xmlns:a16="http://schemas.microsoft.com/office/drawing/2014/main" id="{5A78E340-6400-4A6E-B333-1ABBEB6E17C6}"/>
              </a:ext>
            </a:extLst>
          </p:cNvPr>
          <p:cNvSpPr txBox="1"/>
          <p:nvPr/>
        </p:nvSpPr>
        <p:spPr>
          <a:xfrm>
            <a:off x="4492348" y="1981510"/>
            <a:ext cx="1624292" cy="288235"/>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Funds Transfer</a:t>
            </a:r>
          </a:p>
        </p:txBody>
      </p:sp>
      <p:sp>
        <p:nvSpPr>
          <p:cNvPr id="11" name="Rectangle 10">
            <a:extLst>
              <a:ext uri="{FF2B5EF4-FFF2-40B4-BE49-F238E27FC236}">
                <a16:creationId xmlns:a16="http://schemas.microsoft.com/office/drawing/2014/main" id="{05E2FA44-5ED8-4765-8F50-480A6802FF8B}"/>
              </a:ext>
            </a:extLst>
          </p:cNvPr>
          <p:cNvSpPr/>
          <p:nvPr/>
        </p:nvSpPr>
        <p:spPr>
          <a:xfrm>
            <a:off x="1552115" y="2020462"/>
            <a:ext cx="1654172" cy="535531"/>
          </a:xfrm>
          <a:prstGeom prst="rect">
            <a:avLst/>
          </a:prstGeom>
        </p:spPr>
        <p:txBody>
          <a:bodyPr wrap="none">
            <a:spAutoFit/>
          </a:body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Extra Virgin Olive</a:t>
            </a:r>
            <a:b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b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Oil provenance</a:t>
            </a:r>
          </a:p>
        </p:txBody>
      </p:sp>
      <p:pic>
        <p:nvPicPr>
          <p:cNvPr id="4" name="Picture 3">
            <a:extLst>
              <a:ext uri="{FF2B5EF4-FFF2-40B4-BE49-F238E27FC236}">
                <a16:creationId xmlns:a16="http://schemas.microsoft.com/office/drawing/2014/main" id="{C4EB96D0-23F5-404F-8D62-A7AA08A0CA25}"/>
              </a:ext>
            </a:extLst>
          </p:cNvPr>
          <p:cNvPicPr>
            <a:picLocks noChangeAspect="1"/>
          </p:cNvPicPr>
          <p:nvPr/>
        </p:nvPicPr>
        <p:blipFill>
          <a:blip r:embed="rId23"/>
          <a:stretch>
            <a:fillRect/>
          </a:stretch>
        </p:blipFill>
        <p:spPr>
          <a:xfrm>
            <a:off x="205908" y="5485217"/>
            <a:ext cx="1272965" cy="708732"/>
          </a:xfrm>
          <a:prstGeom prst="rect">
            <a:avLst/>
          </a:prstGeom>
        </p:spPr>
      </p:pic>
      <p:sp>
        <p:nvSpPr>
          <p:cNvPr id="64" name="TextBox 63">
            <a:extLst>
              <a:ext uri="{FF2B5EF4-FFF2-40B4-BE49-F238E27FC236}">
                <a16:creationId xmlns:a16="http://schemas.microsoft.com/office/drawing/2014/main" id="{5B8F90D7-AFD0-40A8-A4BB-90EF45666118}"/>
              </a:ext>
            </a:extLst>
          </p:cNvPr>
          <p:cNvSpPr txBox="1"/>
          <p:nvPr/>
        </p:nvSpPr>
        <p:spPr>
          <a:xfrm>
            <a:off x="1475419" y="5637859"/>
            <a:ext cx="1654146" cy="105565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Beer production provenance</a:t>
            </a:r>
            <a:endParaRPr kumimoji="0" lang="nl-NL" sz="1600" b="0" i="0" u="none" strike="noStrike" kern="1200" cap="none" spc="0" normalizeH="0" baseline="0" noProof="0">
              <a:ln>
                <a:noFill/>
              </a:ln>
              <a:solidFill>
                <a:srgbClr val="58595B"/>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BB2CF182-6B16-4195-BA93-EF6201E7EDF9}"/>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322918" y="5774268"/>
            <a:ext cx="1171740" cy="329312"/>
          </a:xfrm>
          <a:prstGeom prst="rect">
            <a:avLst/>
          </a:prstGeom>
        </p:spPr>
      </p:pic>
      <p:sp>
        <p:nvSpPr>
          <p:cNvPr id="69" name="Rectangle 68">
            <a:extLst>
              <a:ext uri="{FF2B5EF4-FFF2-40B4-BE49-F238E27FC236}">
                <a16:creationId xmlns:a16="http://schemas.microsoft.com/office/drawing/2014/main" id="{05AEB3C1-F8ED-4488-9761-81A3E7188D12}"/>
              </a:ext>
            </a:extLst>
          </p:cNvPr>
          <p:cNvSpPr/>
          <p:nvPr/>
        </p:nvSpPr>
        <p:spPr>
          <a:xfrm>
            <a:off x="9298898" y="5337666"/>
            <a:ext cx="12984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7395"/>
                </a:solidFill>
                <a:effectLst/>
                <a:uLnTx/>
                <a:uFillTx/>
                <a:latin typeface="Calibri"/>
                <a:ea typeface="+mn-ea"/>
                <a:cs typeface="Calibri"/>
              </a:rPr>
              <a:t>IT SERVICES</a:t>
            </a: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E0D4E2D4-5FF9-4ECC-AF70-6BBF2D255026}"/>
              </a:ext>
            </a:extLst>
          </p:cNvPr>
          <p:cNvSpPr/>
          <p:nvPr/>
        </p:nvSpPr>
        <p:spPr>
          <a:xfrm>
            <a:off x="10292952" y="5665888"/>
            <a:ext cx="1664861" cy="535531"/>
          </a:xfrm>
          <a:prstGeom prst="rect">
            <a:avLst/>
          </a:prstGeom>
        </p:spPr>
        <p:txBody>
          <a:bodyPr wrap="square">
            <a:spAutoFit/>
          </a:bodyPr>
          <a:lstStyle/>
          <a:p>
            <a:pPr marL="0" marR="0" lvl="1" indent="0" algn="r" defTabSz="91385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8595B"/>
                </a:solidFill>
                <a:effectLst/>
                <a:uLnTx/>
                <a:uFillTx/>
                <a:latin typeface="Calibri"/>
                <a:ea typeface="+mn-ea"/>
                <a:cs typeface="+mn-cs"/>
              </a:rPr>
              <a:t>Access Management</a:t>
            </a: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p:txBody>
      </p:sp>
      <p:pic>
        <p:nvPicPr>
          <p:cNvPr id="54" name="Picture 53">
            <a:extLst>
              <a:ext uri="{FF2B5EF4-FFF2-40B4-BE49-F238E27FC236}">
                <a16:creationId xmlns:a16="http://schemas.microsoft.com/office/drawing/2014/main" id="{E0A1B0A3-5F5E-4CE6-9ADF-90BA2D706A88}"/>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352828" y="4208921"/>
            <a:ext cx="1444487" cy="851800"/>
          </a:xfrm>
          <a:prstGeom prst="rect">
            <a:avLst/>
          </a:prstGeom>
        </p:spPr>
      </p:pic>
      <p:pic>
        <p:nvPicPr>
          <p:cNvPr id="63" name="Picture 62">
            <a:extLst>
              <a:ext uri="{FF2B5EF4-FFF2-40B4-BE49-F238E27FC236}">
                <a16:creationId xmlns:a16="http://schemas.microsoft.com/office/drawing/2014/main" id="{F93D9331-11E8-45A9-87D0-7D94F452E099}"/>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20336" y="4961453"/>
            <a:ext cx="1544445" cy="447443"/>
          </a:xfrm>
          <a:prstGeom prst="rect">
            <a:avLst/>
          </a:prstGeom>
        </p:spPr>
      </p:pic>
    </p:spTree>
    <p:extLst>
      <p:ext uri="{BB962C8B-B14F-4D97-AF65-F5344CB8AC3E}">
        <p14:creationId xmlns:p14="http://schemas.microsoft.com/office/powerpoint/2010/main" val="367564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7683-213B-4EAB-A906-F9A51EC10226}"/>
              </a:ext>
            </a:extLst>
          </p:cNvPr>
          <p:cNvSpPr>
            <a:spLocks noGrp="1"/>
          </p:cNvSpPr>
          <p:nvPr>
            <p:ph type="title"/>
          </p:nvPr>
        </p:nvSpPr>
        <p:spPr>
          <a:xfrm>
            <a:off x="531812" y="406400"/>
            <a:ext cx="11125200" cy="889000"/>
          </a:xfrm>
        </p:spPr>
        <p:txBody>
          <a:bodyPr/>
          <a:lstStyle/>
          <a:p>
            <a:r>
              <a:rPr lang="en-US">
                <a:solidFill>
                  <a:srgbClr val="58595B"/>
                </a:solidFill>
              </a:rPr>
              <a:t>Oracle Blockchain Momentum</a:t>
            </a:r>
            <a:endParaRPr lang="nl-NL"/>
          </a:p>
        </p:txBody>
      </p:sp>
      <p:pic>
        <p:nvPicPr>
          <p:cNvPr id="7" name="Content Placeholder 6">
            <a:extLst>
              <a:ext uri="{FF2B5EF4-FFF2-40B4-BE49-F238E27FC236}">
                <a16:creationId xmlns:a16="http://schemas.microsoft.com/office/drawing/2014/main" id="{AEA5D106-0ECD-488F-B4A8-67D89DFB59B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44411" y="1606027"/>
            <a:ext cx="7825138" cy="3977934"/>
          </a:xfrm>
        </p:spPr>
      </p:pic>
      <p:sp>
        <p:nvSpPr>
          <p:cNvPr id="4" name="Footer Placeholder 3">
            <a:extLst>
              <a:ext uri="{FF2B5EF4-FFF2-40B4-BE49-F238E27FC236}">
                <a16:creationId xmlns:a16="http://schemas.microsoft.com/office/drawing/2014/main" id="{A7CEC77B-F87D-45C0-A772-9AC5F1174F70}"/>
              </a:ext>
            </a:extLst>
          </p:cNvPr>
          <p:cNvSpPr>
            <a:spLocks noGrp="1"/>
          </p:cNvSpPr>
          <p:nvPr>
            <p:ph type="ftr" sz="quarter" idx="4294967295"/>
          </p:nvPr>
        </p:nvSpPr>
        <p:spPr>
          <a:xfrm>
            <a:off x="8621423" y="6556248"/>
            <a:ext cx="2743200" cy="182880"/>
          </a:xfrm>
        </p:spPr>
        <p:txBody>
          <a:bodyPr/>
          <a:lstStyle/>
          <a:p>
            <a:r>
              <a:rPr lang="en-US"/>
              <a:t>Confidential – Oracle Internal/Restricted/Highly Restricted</a:t>
            </a:r>
          </a:p>
        </p:txBody>
      </p:sp>
      <p:sp>
        <p:nvSpPr>
          <p:cNvPr id="5" name="Slide Number Placeholder 4">
            <a:extLst>
              <a:ext uri="{FF2B5EF4-FFF2-40B4-BE49-F238E27FC236}">
                <a16:creationId xmlns:a16="http://schemas.microsoft.com/office/drawing/2014/main" id="{B534FA68-0D71-4BA6-BD2C-25B9AEE193DF}"/>
              </a:ext>
            </a:extLst>
          </p:cNvPr>
          <p:cNvSpPr>
            <a:spLocks noGrp="1"/>
          </p:cNvSpPr>
          <p:nvPr>
            <p:ph type="sldNum" sz="quarter" idx="12"/>
          </p:nvPr>
        </p:nvSpPr>
        <p:spPr/>
        <p:txBody>
          <a:bodyPr/>
          <a:lstStyle/>
          <a:p>
            <a:fld id="{C51EAA63-D034-42AE-91FA-B13B9518C7BE}" type="slidenum">
              <a:rPr lang="nl-NL" smtClean="0"/>
              <a:pPr/>
              <a:t>15</a:t>
            </a:fld>
            <a:endParaRPr lang="nl-NL"/>
          </a:p>
        </p:txBody>
      </p:sp>
      <p:sp>
        <p:nvSpPr>
          <p:cNvPr id="6" name="Rectangle 5">
            <a:extLst>
              <a:ext uri="{FF2B5EF4-FFF2-40B4-BE49-F238E27FC236}">
                <a16:creationId xmlns:a16="http://schemas.microsoft.com/office/drawing/2014/main" id="{5AD2371D-8FBF-4E22-BE75-0286746EAADA}"/>
              </a:ext>
            </a:extLst>
          </p:cNvPr>
          <p:cNvSpPr/>
          <p:nvPr/>
        </p:nvSpPr>
        <p:spPr>
          <a:xfrm>
            <a:off x="8169549" y="1606027"/>
            <a:ext cx="3708069" cy="3970318"/>
          </a:xfrm>
          <a:prstGeom prst="rect">
            <a:avLst/>
          </a:prstGeom>
          <a:solidFill>
            <a:schemeClr val="bg1">
              <a:lumMod val="95000"/>
            </a:schemeClr>
          </a:solidFill>
        </p:spPr>
        <p:txBody>
          <a:bodyPr wrap="square">
            <a:spAutoFit/>
          </a:bodyPr>
          <a:lstStyle/>
          <a:p>
            <a:endParaRPr lang="en-US" i="1"/>
          </a:p>
          <a:p>
            <a:r>
              <a:rPr lang="en-US" i="1"/>
              <a:t>"The inclusion of Oracle Blockchain Platform in our offering enables us to deploy more innovative products and solutions for our customers globally, in particular with improved time to market for business intelligence reporting solutions. Oracle's comprehensive enterprise-grade offering will open our customers to </a:t>
            </a:r>
            <a:r>
              <a:rPr lang="en-US" i="1" err="1"/>
              <a:t>realising</a:t>
            </a:r>
            <a:r>
              <a:rPr lang="en-US" i="1"/>
              <a:t> more from our blockchain-based platform and </a:t>
            </a:r>
            <a:r>
              <a:rPr lang="en-US" i="1" err="1"/>
              <a:t>crystalise</a:t>
            </a:r>
            <a:r>
              <a:rPr lang="en-US" i="1"/>
              <a:t> value from the data in their own systems." </a:t>
            </a:r>
          </a:p>
          <a:p>
            <a:endParaRPr lang="nl-NL" i="1"/>
          </a:p>
        </p:txBody>
      </p:sp>
    </p:spTree>
    <p:extLst>
      <p:ext uri="{BB962C8B-B14F-4D97-AF65-F5344CB8AC3E}">
        <p14:creationId xmlns:p14="http://schemas.microsoft.com/office/powerpoint/2010/main" val="73813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AAF7-2DF8-460B-9120-85C5B3B22985}"/>
              </a:ext>
            </a:extLst>
          </p:cNvPr>
          <p:cNvSpPr>
            <a:spLocks noGrp="1"/>
          </p:cNvSpPr>
          <p:nvPr>
            <p:ph type="title"/>
          </p:nvPr>
        </p:nvSpPr>
        <p:spPr/>
        <p:txBody>
          <a:bodyPr/>
          <a:lstStyle/>
          <a:p>
            <a:r>
              <a:rPr lang="en-US"/>
              <a:t>Video testimonials</a:t>
            </a:r>
          </a:p>
        </p:txBody>
      </p:sp>
      <p:sp>
        <p:nvSpPr>
          <p:cNvPr id="3" name="Footer Placeholder 2">
            <a:extLst>
              <a:ext uri="{FF2B5EF4-FFF2-40B4-BE49-F238E27FC236}">
                <a16:creationId xmlns:a16="http://schemas.microsoft.com/office/drawing/2014/main" id="{CF07AFD3-B5A4-40FA-94FC-E9F31A65B8DE}"/>
              </a:ext>
            </a:extLst>
          </p:cNvPr>
          <p:cNvSpPr>
            <a:spLocks noGrp="1"/>
          </p:cNvSpPr>
          <p:nvPr>
            <p:ph type="ftr" sz="quarter" idx="11"/>
          </p:nvPr>
        </p:nvSpPr>
        <p:spPr/>
        <p:txBody>
          <a:bodyPr/>
          <a:lstStyle/>
          <a:p>
            <a:endParaRPr lang="nl-NL">
              <a:solidFill>
                <a:srgbClr val="58595B"/>
              </a:solidFill>
              <a:latin typeface="Calibri"/>
            </a:endParaRPr>
          </a:p>
        </p:txBody>
      </p:sp>
      <p:pic>
        <p:nvPicPr>
          <p:cNvPr id="5" name="Picture 4">
            <a:hlinkClick r:id="rId2"/>
            <a:extLst>
              <a:ext uri="{FF2B5EF4-FFF2-40B4-BE49-F238E27FC236}">
                <a16:creationId xmlns:a16="http://schemas.microsoft.com/office/drawing/2014/main" id="{E97A08F4-BD6A-4012-8273-1889E15AD7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805" y="1463546"/>
            <a:ext cx="3289417" cy="1842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F890A87C-0CD4-4B01-BB22-82275CFC1A9E}"/>
              </a:ext>
            </a:extLst>
          </p:cNvPr>
          <p:cNvSpPr txBox="1"/>
          <p:nvPr/>
        </p:nvSpPr>
        <p:spPr>
          <a:xfrm>
            <a:off x="1116213" y="3468491"/>
            <a:ext cx="2416024" cy="914400"/>
          </a:xfrm>
          <a:prstGeom prst="rect">
            <a:avLst/>
          </a:prstGeom>
          <a:noFill/>
        </p:spPr>
        <p:txBody>
          <a:bodyPr wrap="none" lIns="0" tIns="0" rIns="0" bIns="0" rtlCol="0">
            <a:noAutofit/>
          </a:bodyPr>
          <a:lstStyle/>
          <a:p>
            <a:pPr>
              <a:lnSpc>
                <a:spcPct val="90000"/>
              </a:lnSpc>
            </a:pPr>
            <a:r>
              <a:rPr lang="en-US"/>
              <a:t>Certified Origins</a:t>
            </a:r>
          </a:p>
        </p:txBody>
      </p:sp>
      <p:pic>
        <p:nvPicPr>
          <p:cNvPr id="7" name="Picture 6">
            <a:hlinkClick r:id="rId4"/>
            <a:extLst>
              <a:ext uri="{FF2B5EF4-FFF2-40B4-BE49-F238E27FC236}">
                <a16:creationId xmlns:a16="http://schemas.microsoft.com/office/drawing/2014/main" id="{E12B9A55-0422-4207-9B90-537F20A618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919" y="3947028"/>
            <a:ext cx="3274166" cy="1842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1E32E7A8-2F45-49EE-80B9-0486A1001E15}"/>
              </a:ext>
            </a:extLst>
          </p:cNvPr>
          <p:cNvSpPr txBox="1"/>
          <p:nvPr/>
        </p:nvSpPr>
        <p:spPr>
          <a:xfrm>
            <a:off x="1318243" y="5890815"/>
            <a:ext cx="2416024" cy="914400"/>
          </a:xfrm>
          <a:prstGeom prst="rect">
            <a:avLst/>
          </a:prstGeom>
          <a:noFill/>
        </p:spPr>
        <p:txBody>
          <a:bodyPr wrap="none" lIns="0" tIns="0" rIns="0" bIns="0" rtlCol="0">
            <a:noAutofit/>
          </a:bodyPr>
          <a:lstStyle/>
          <a:p>
            <a:pPr>
              <a:lnSpc>
                <a:spcPct val="90000"/>
              </a:lnSpc>
            </a:pPr>
            <a:r>
              <a:rPr lang="en-US" err="1"/>
              <a:t>CargoSmart</a:t>
            </a:r>
            <a:endParaRPr lang="en-US"/>
          </a:p>
        </p:txBody>
      </p:sp>
      <p:sp>
        <p:nvSpPr>
          <p:cNvPr id="10" name="TextBox 9">
            <a:extLst>
              <a:ext uri="{FF2B5EF4-FFF2-40B4-BE49-F238E27FC236}">
                <a16:creationId xmlns:a16="http://schemas.microsoft.com/office/drawing/2014/main" id="{6A2516F7-27E2-4797-A8E9-D6F44F6B98A3}"/>
              </a:ext>
            </a:extLst>
          </p:cNvPr>
          <p:cNvSpPr txBox="1"/>
          <p:nvPr/>
        </p:nvSpPr>
        <p:spPr>
          <a:xfrm>
            <a:off x="5630308" y="3428738"/>
            <a:ext cx="2416024" cy="914400"/>
          </a:xfrm>
          <a:prstGeom prst="rect">
            <a:avLst/>
          </a:prstGeom>
          <a:noFill/>
        </p:spPr>
        <p:txBody>
          <a:bodyPr wrap="none" lIns="0" tIns="0" rIns="0" bIns="0" rtlCol="0">
            <a:noAutofit/>
          </a:bodyPr>
          <a:lstStyle/>
          <a:p>
            <a:pPr>
              <a:lnSpc>
                <a:spcPct val="90000"/>
              </a:lnSpc>
            </a:pPr>
            <a:r>
              <a:rPr lang="en-US"/>
              <a:t>AJIB</a:t>
            </a:r>
          </a:p>
        </p:txBody>
      </p:sp>
      <p:pic>
        <p:nvPicPr>
          <p:cNvPr id="11" name="Picture 10">
            <a:hlinkClick r:id="rId6"/>
            <a:extLst>
              <a:ext uri="{FF2B5EF4-FFF2-40B4-BE49-F238E27FC236}">
                <a16:creationId xmlns:a16="http://schemas.microsoft.com/office/drawing/2014/main" id="{CCEF2041-C9AE-4C73-8CCA-F755427F3A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4558" y="3947028"/>
            <a:ext cx="3290430" cy="18426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440D82EA-1DA1-46F9-B49F-D1941535EA60}"/>
              </a:ext>
            </a:extLst>
          </p:cNvPr>
          <p:cNvSpPr txBox="1"/>
          <p:nvPr/>
        </p:nvSpPr>
        <p:spPr>
          <a:xfrm>
            <a:off x="9346676" y="5927482"/>
            <a:ext cx="2416024" cy="914400"/>
          </a:xfrm>
          <a:prstGeom prst="rect">
            <a:avLst/>
          </a:prstGeom>
          <a:noFill/>
        </p:spPr>
        <p:txBody>
          <a:bodyPr wrap="none" lIns="0" tIns="0" rIns="0" bIns="0" rtlCol="0">
            <a:noAutofit/>
          </a:bodyPr>
          <a:lstStyle/>
          <a:p>
            <a:pPr>
              <a:lnSpc>
                <a:spcPct val="90000"/>
              </a:lnSpc>
            </a:pPr>
            <a:r>
              <a:rPr lang="en-US"/>
              <a:t>Alpha Acid Brewery</a:t>
            </a:r>
          </a:p>
        </p:txBody>
      </p:sp>
      <p:pic>
        <p:nvPicPr>
          <p:cNvPr id="4" name="Picture 3">
            <a:extLst>
              <a:ext uri="{FF2B5EF4-FFF2-40B4-BE49-F238E27FC236}">
                <a16:creationId xmlns:a16="http://schemas.microsoft.com/office/drawing/2014/main" id="{9C5FD163-74D8-48A5-85B7-C01355A0A9A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39945" y="4000122"/>
            <a:ext cx="3173911" cy="1789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hlinkClick r:id="rId9"/>
            <a:extLst>
              <a:ext uri="{FF2B5EF4-FFF2-40B4-BE49-F238E27FC236}">
                <a16:creationId xmlns:a16="http://schemas.microsoft.com/office/drawing/2014/main" id="{BA4F7878-FFAC-42C7-8BD5-2D657182956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67856" y="1451783"/>
            <a:ext cx="3287881" cy="1850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F3CBAB56-750B-4AA3-9750-BAB8D56F01D8}"/>
              </a:ext>
            </a:extLst>
          </p:cNvPr>
          <p:cNvSpPr txBox="1"/>
          <p:nvPr/>
        </p:nvSpPr>
        <p:spPr>
          <a:xfrm>
            <a:off x="5332459" y="5890815"/>
            <a:ext cx="2416024" cy="914400"/>
          </a:xfrm>
          <a:prstGeom prst="rect">
            <a:avLst/>
          </a:prstGeom>
          <a:noFill/>
        </p:spPr>
        <p:txBody>
          <a:bodyPr wrap="none" lIns="0" tIns="0" rIns="0" bIns="0" rtlCol="0">
            <a:noAutofit/>
          </a:bodyPr>
          <a:lstStyle/>
          <a:p>
            <a:pPr>
              <a:lnSpc>
                <a:spcPct val="90000"/>
              </a:lnSpc>
            </a:pPr>
            <a:r>
              <a:rPr lang="en-US" err="1"/>
              <a:t>HealthSynch</a:t>
            </a:r>
            <a:endParaRPr lang="en-US"/>
          </a:p>
        </p:txBody>
      </p:sp>
      <p:sp>
        <p:nvSpPr>
          <p:cNvPr id="15" name="TextBox 14">
            <a:extLst>
              <a:ext uri="{FF2B5EF4-FFF2-40B4-BE49-F238E27FC236}">
                <a16:creationId xmlns:a16="http://schemas.microsoft.com/office/drawing/2014/main" id="{797C2B61-146F-4117-8935-F89DECF4E2CE}"/>
              </a:ext>
            </a:extLst>
          </p:cNvPr>
          <p:cNvSpPr txBox="1"/>
          <p:nvPr/>
        </p:nvSpPr>
        <p:spPr>
          <a:xfrm>
            <a:off x="9678424" y="3420922"/>
            <a:ext cx="2416024" cy="914400"/>
          </a:xfrm>
          <a:prstGeom prst="rect">
            <a:avLst/>
          </a:prstGeom>
          <a:noFill/>
        </p:spPr>
        <p:txBody>
          <a:bodyPr wrap="none" lIns="0" tIns="0" rIns="0" bIns="0" rtlCol="0">
            <a:noAutofit/>
          </a:bodyPr>
          <a:lstStyle/>
          <a:p>
            <a:pPr>
              <a:lnSpc>
                <a:spcPct val="90000"/>
              </a:lnSpc>
            </a:pPr>
            <a:r>
              <a:rPr lang="en-US" err="1"/>
              <a:t>Everledger</a:t>
            </a:r>
            <a:endParaRPr lang="en-US"/>
          </a:p>
        </p:txBody>
      </p:sp>
      <p:pic>
        <p:nvPicPr>
          <p:cNvPr id="16" name="Picture 15">
            <a:hlinkClick r:id="rId2"/>
            <a:extLst>
              <a:ext uri="{FF2B5EF4-FFF2-40B4-BE49-F238E27FC236}">
                <a16:creationId xmlns:a16="http://schemas.microsoft.com/office/drawing/2014/main" id="{D3497A50-AC51-4999-AD0C-4098DCE2EBC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82193" y="1547146"/>
            <a:ext cx="3289417" cy="17019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943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37684" y="3710355"/>
            <a:ext cx="1396712" cy="1336431"/>
          </a:xfrm>
          <a:prstGeom prst="rect">
            <a:avLst/>
          </a:prstGeom>
        </p:spPr>
      </p:pic>
      <p:sp>
        <p:nvSpPr>
          <p:cNvPr id="3" name="Title 2"/>
          <p:cNvSpPr>
            <a:spLocks noGrp="1"/>
          </p:cNvSpPr>
          <p:nvPr>
            <p:ph type="title"/>
          </p:nvPr>
        </p:nvSpPr>
        <p:spPr>
          <a:xfrm>
            <a:off x="536447" y="406400"/>
            <a:ext cx="11459873" cy="607152"/>
          </a:xfrm>
        </p:spPr>
        <p:txBody>
          <a:bodyPr/>
          <a:lstStyle/>
          <a:p>
            <a:r>
              <a:rPr lang="en-US"/>
              <a:t>Banks: Cross Border Funds Transfer for Subsidiaries</a:t>
            </a:r>
            <a:endParaRPr lang="en-US" sz="3400"/>
          </a:p>
        </p:txBody>
      </p:sp>
      <p:sp>
        <p:nvSpPr>
          <p:cNvPr id="4" name="Content Placeholder 3"/>
          <p:cNvSpPr>
            <a:spLocks noGrp="1"/>
          </p:cNvSpPr>
          <p:nvPr>
            <p:ph idx="1"/>
          </p:nvPr>
        </p:nvSpPr>
        <p:spPr>
          <a:xfrm>
            <a:off x="531149" y="1524001"/>
            <a:ext cx="5078081" cy="4419600"/>
          </a:xfrm>
        </p:spPr>
        <p:txBody>
          <a:bodyPr/>
          <a:lstStyle/>
          <a:p>
            <a:pPr marL="176213" indent="-176213">
              <a:buFont typeface="Arial" panose="020B0604020202020204" pitchFamily="34" charset="0"/>
              <a:buChar char="•"/>
            </a:pPr>
            <a:r>
              <a:rPr lang="en-US" sz="2000" b="0"/>
              <a:t>A large bank with multiple regional subsidiaries </a:t>
            </a:r>
          </a:p>
          <a:p>
            <a:pPr marL="176213" indent="-176213">
              <a:buFont typeface="Arial" panose="020B0604020202020204" pitchFamily="34" charset="0"/>
              <a:buChar char="•"/>
            </a:pPr>
            <a:r>
              <a:rPr lang="en-US" sz="2000" b="0"/>
              <a:t>Current cross-border transfers between the subsidiaries use SWIFT services, which</a:t>
            </a:r>
          </a:p>
          <a:p>
            <a:pPr marL="573088" lvl="2" indent="-176213" fontAlgn="base">
              <a:spcAft>
                <a:spcPct val="0"/>
              </a:spcAft>
              <a:buClr>
                <a:srgbClr val="58595B">
                  <a:lumMod val="60000"/>
                  <a:lumOff val="40000"/>
                </a:srgbClr>
              </a:buClr>
              <a:buFont typeface="Calibri" panose="020F0502020204030204" pitchFamily="34" charset="0"/>
              <a:buChar char="–"/>
            </a:pPr>
            <a:r>
              <a:rPr lang="en-US">
                <a:solidFill>
                  <a:srgbClr val="58595B"/>
                </a:solidFill>
              </a:rPr>
              <a:t>Are not real-time and require too many manual interventions</a:t>
            </a:r>
          </a:p>
          <a:p>
            <a:pPr marL="573088" lvl="2" indent="-176213" fontAlgn="base">
              <a:spcAft>
                <a:spcPct val="0"/>
              </a:spcAft>
              <a:buClr>
                <a:srgbClr val="58595B">
                  <a:lumMod val="60000"/>
                  <a:lumOff val="40000"/>
                </a:srgbClr>
              </a:buClr>
              <a:buFont typeface="Calibri" panose="020F0502020204030204" pitchFamily="34" charset="0"/>
              <a:buChar char="–"/>
            </a:pPr>
            <a:r>
              <a:rPr lang="en-US">
                <a:solidFill>
                  <a:srgbClr val="58595B"/>
                </a:solidFill>
                <a:latin typeface="Calibri"/>
              </a:rPr>
              <a:t>Charge fees and other expenses</a:t>
            </a:r>
          </a:p>
          <a:p>
            <a:pPr marL="176213" indent="-176213">
              <a:buFont typeface="Arial" panose="020B0604020202020204" pitchFamily="34" charset="0"/>
              <a:buChar char="•"/>
            </a:pPr>
            <a:r>
              <a:rPr lang="en-US" sz="2000" b="0"/>
              <a:t>Blockchain benefits</a:t>
            </a:r>
          </a:p>
          <a:p>
            <a:pPr marL="573088" lvl="2" indent="-176213" fontAlgn="base">
              <a:spcAft>
                <a:spcPct val="0"/>
              </a:spcAft>
              <a:buClr>
                <a:srgbClr val="58595B">
                  <a:lumMod val="60000"/>
                  <a:lumOff val="40000"/>
                </a:srgbClr>
              </a:buClr>
              <a:buFont typeface="Calibri" panose="020F0502020204030204" pitchFamily="34" charset="0"/>
              <a:buChar char="–"/>
            </a:pPr>
            <a:r>
              <a:rPr lang="en-US">
                <a:solidFill>
                  <a:srgbClr val="58595B"/>
                </a:solidFill>
                <a:latin typeface="Calibri"/>
              </a:rPr>
              <a:t>Smart contracts enable automated transfers based on rules</a:t>
            </a:r>
          </a:p>
          <a:p>
            <a:pPr marL="573088" lvl="2" indent="-176213" fontAlgn="base">
              <a:spcAft>
                <a:spcPct val="0"/>
              </a:spcAft>
              <a:buClr>
                <a:srgbClr val="58595B">
                  <a:lumMod val="60000"/>
                  <a:lumOff val="40000"/>
                </a:srgbClr>
              </a:buClr>
              <a:buFont typeface="Calibri" panose="020F0502020204030204" pitchFamily="34" charset="0"/>
              <a:buChar char="–"/>
            </a:pPr>
            <a:r>
              <a:rPr lang="en-US">
                <a:solidFill>
                  <a:srgbClr val="58595B"/>
                </a:solidFill>
                <a:latin typeface="Calibri"/>
              </a:rPr>
              <a:t>Real-time handling of transfers</a:t>
            </a:r>
          </a:p>
          <a:p>
            <a:pPr marL="573088" lvl="2" indent="-176213" fontAlgn="base">
              <a:spcAft>
                <a:spcPct val="0"/>
              </a:spcAft>
              <a:buClr>
                <a:srgbClr val="58595B">
                  <a:lumMod val="60000"/>
                  <a:lumOff val="40000"/>
                </a:srgbClr>
              </a:buClr>
              <a:buFont typeface="Calibri" panose="020F0502020204030204" pitchFamily="34" charset="0"/>
              <a:buChar char="–"/>
            </a:pPr>
            <a:r>
              <a:rPr lang="en-US">
                <a:solidFill>
                  <a:srgbClr val="58595B"/>
                </a:solidFill>
                <a:latin typeface="Calibri"/>
              </a:rPr>
              <a:t>Integrated audit trail of transfer requests and confirmations, available to clients through mobile and Internet banking interfaces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54614" y="1178168"/>
            <a:ext cx="5790528" cy="5044163"/>
          </a:xfrm>
          <a:prstGeom prst="rect">
            <a:avLst/>
          </a:prstGeom>
          <a:solidFill>
            <a:schemeClr val="bg1"/>
          </a:solidFill>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3772" y="1006571"/>
            <a:ext cx="740779" cy="635046"/>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3670" y="4016244"/>
            <a:ext cx="740779" cy="635046"/>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73832" y="3985123"/>
            <a:ext cx="740779" cy="635046"/>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76012" y="2958859"/>
            <a:ext cx="600502" cy="515295"/>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20794" y="5663821"/>
            <a:ext cx="568193" cy="487570"/>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2442" y="5636095"/>
            <a:ext cx="600502" cy="515295"/>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86941" y="3698543"/>
            <a:ext cx="1598504" cy="1131629"/>
          </a:xfrm>
          <a:prstGeom prst="rect">
            <a:avLst/>
          </a:prstGeom>
        </p:spPr>
      </p:pic>
    </p:spTree>
    <p:extLst>
      <p:ext uri="{BB962C8B-B14F-4D97-AF65-F5344CB8AC3E}">
        <p14:creationId xmlns:p14="http://schemas.microsoft.com/office/powerpoint/2010/main" val="346966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488" y="406400"/>
            <a:ext cx="11657013" cy="496570"/>
          </a:xfrm>
        </p:spPr>
        <p:txBody>
          <a:bodyPr/>
          <a:lstStyle/>
          <a:p>
            <a:r>
              <a:rPr lang="en-US"/>
              <a:t>Banks: Merchant Acquisition Business </a:t>
            </a:r>
            <a:r>
              <a:rPr lang="en-US" sz="3200"/>
              <a:t>Transaction and Settlement </a:t>
            </a:r>
          </a:p>
        </p:txBody>
      </p:sp>
      <p:sp>
        <p:nvSpPr>
          <p:cNvPr id="3" name="Content Placeholder 2"/>
          <p:cNvSpPr>
            <a:spLocks noGrp="1"/>
          </p:cNvSpPr>
          <p:nvPr>
            <p:ph idx="1"/>
          </p:nvPr>
        </p:nvSpPr>
        <p:spPr>
          <a:xfrm>
            <a:off x="240632" y="1017270"/>
            <a:ext cx="4259179" cy="4818043"/>
          </a:xfrm>
        </p:spPr>
        <p:txBody>
          <a:bodyPr/>
          <a:lstStyle/>
          <a:p>
            <a:pPr marL="228600" lvl="1" defTabSz="622300">
              <a:spcBef>
                <a:spcPts val="600"/>
              </a:spcBef>
              <a:spcAft>
                <a:spcPct val="15000"/>
              </a:spcAft>
              <a:buClrTx/>
              <a:buFontTx/>
              <a:buChar char="•"/>
              <a:defRPr/>
            </a:pPr>
            <a:r>
              <a:rPr lang="en-US" sz="1600"/>
              <a:t>The reconciliation issues effect Bank’s income </a:t>
            </a:r>
          </a:p>
          <a:p>
            <a:pPr marL="228600" lvl="1" defTabSz="622300">
              <a:spcBef>
                <a:spcPts val="600"/>
              </a:spcBef>
              <a:spcAft>
                <a:spcPct val="15000"/>
              </a:spcAft>
              <a:buClrTx/>
              <a:buFontTx/>
              <a:buChar char="•"/>
              <a:defRPr/>
            </a:pPr>
            <a:r>
              <a:rPr lang="en-US" sz="1600"/>
              <a:t>Manual exception/remediation process takes &gt;3 days to resolve with the TSPs, impacting customer experience and productivity </a:t>
            </a:r>
          </a:p>
          <a:p>
            <a:pPr marL="228600" lvl="1" defTabSz="622300">
              <a:spcBef>
                <a:spcPts val="600"/>
              </a:spcBef>
              <a:spcAft>
                <a:spcPct val="15000"/>
              </a:spcAft>
              <a:buClrTx/>
              <a:buFontTx/>
              <a:buChar char="•"/>
              <a:defRPr/>
            </a:pPr>
            <a:r>
              <a:rPr lang="en-US" sz="1600"/>
              <a:t>Transaction authorization issues</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EOD schedule mismatch in TSP, Bank’s ATM Switch, Bank’s Core Banking </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Transaction duplication at TSP due to infrastructure issues</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Automatic reversals effected by TSP post settlement</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Reconciliation matching for off-us transactions is not possible since issuing bank CBS transaction logs are not available</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Certain transaction components (e.g., tips) are debited at different time and mode, while the main transaction component is debited online.</a:t>
            </a:r>
          </a:p>
          <a:p>
            <a:pPr marL="228600" lvl="1" defTabSz="622300">
              <a:spcBef>
                <a:spcPts val="600"/>
              </a:spcBef>
              <a:spcAft>
                <a:spcPct val="15000"/>
              </a:spcAft>
              <a:buClrTx/>
              <a:buFontTx/>
              <a:buChar char="•"/>
              <a:defRPr/>
            </a:pPr>
            <a:r>
              <a:rPr lang="en-US" sz="1600"/>
              <a:t>Settlement related challenges</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Funding and Appropriation mismatches due to dependencies on merchant effecting settlement batch close.</a:t>
            </a:r>
          </a:p>
          <a:p>
            <a:pPr marL="400050" lvl="2" indent="-171450" defTabSz="622300">
              <a:spcBef>
                <a:spcPct val="0"/>
              </a:spcBef>
              <a:spcAft>
                <a:spcPct val="15000"/>
              </a:spcAft>
              <a:buClrTx/>
              <a:buFont typeface="Calibri" panose="020F0502020204030204" pitchFamily="34" charset="0"/>
              <a:buChar char="–"/>
              <a:defRPr/>
            </a:pPr>
            <a:r>
              <a:rPr lang="en-US" sz="1000">
                <a:solidFill>
                  <a:srgbClr val="58595B">
                    <a:hueOff val="0"/>
                    <a:satOff val="0"/>
                    <a:lumOff val="0"/>
                    <a:alphaOff val="0"/>
                  </a:srgbClr>
                </a:solidFill>
              </a:rPr>
              <a:t>For Off-us the payout to the merchant is effected without the Bank being in funds from the card schemes</a:t>
            </a:r>
          </a:p>
          <a:p>
            <a:pPr marL="400050" lvl="2" indent="-171450" defTabSz="622300">
              <a:spcBef>
                <a:spcPct val="0"/>
              </a:spcBef>
              <a:spcAft>
                <a:spcPct val="15000"/>
              </a:spcAft>
              <a:buClrTx/>
              <a:buFont typeface="Calibri" panose="020F0502020204030204" pitchFamily="34" charset="0"/>
              <a:buChar char="–"/>
              <a:defRPr/>
            </a:pPr>
            <a:r>
              <a:rPr lang="en-GB" sz="1000">
                <a:solidFill>
                  <a:srgbClr val="58595B">
                    <a:hueOff val="0"/>
                    <a:satOff val="0"/>
                    <a:lumOff val="0"/>
                    <a:alphaOff val="0"/>
                  </a:srgbClr>
                </a:solidFill>
              </a:rPr>
              <a:t>For Off-us cases, unsettled SMS transaction funds remain outstanding in Bank’s accounts after the corresponding transactions are settled</a:t>
            </a:r>
            <a:endParaRPr lang="en-US" sz="1000">
              <a:solidFill>
                <a:srgbClr val="58595B">
                  <a:hueOff val="0"/>
                  <a:satOff val="0"/>
                  <a:lumOff val="0"/>
                  <a:alphaOff val="0"/>
                </a:srgbClr>
              </a:solidFill>
            </a:endParaRPr>
          </a:p>
          <a:p>
            <a:pPr marL="228600" lvl="1" defTabSz="622300">
              <a:spcBef>
                <a:spcPts val="600"/>
              </a:spcBef>
              <a:spcAft>
                <a:spcPct val="15000"/>
              </a:spcAft>
              <a:buClrTx/>
              <a:buFontTx/>
              <a:buChar char="•"/>
              <a:defRPr/>
            </a:pPr>
            <a:r>
              <a:rPr lang="en-US" sz="1600"/>
              <a:t>Publishing </a:t>
            </a:r>
            <a:r>
              <a:rPr lang="en-US" sz="1600" err="1"/>
              <a:t>txns</a:t>
            </a:r>
            <a:r>
              <a:rPr lang="en-US" sz="1600"/>
              <a:t> to blockchain from TSP, Bank’s Switch, and Core Banking enables:</a:t>
            </a:r>
          </a:p>
          <a:p>
            <a:pPr lvl="1">
              <a:spcBef>
                <a:spcPts val="0"/>
              </a:spcBef>
            </a:pPr>
            <a:r>
              <a:rPr lang="en-US" sz="1400"/>
              <a:t>Smart contracts on OBCS to execute automated reconciliation rules</a:t>
            </a:r>
          </a:p>
          <a:p>
            <a:pPr lvl="1">
              <a:spcBef>
                <a:spcPts val="0"/>
              </a:spcBef>
            </a:pPr>
            <a:r>
              <a:rPr lang="en-US" sz="1400"/>
              <a:t>Reconciliation application (Error Hospital) enables human review of the unreconciled transactions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0126" y="1706368"/>
            <a:ext cx="7338297" cy="4166234"/>
          </a:xfrm>
          <a:prstGeom prst="rect">
            <a:avLst/>
          </a:prstGeom>
        </p:spPr>
      </p:pic>
    </p:spTree>
    <p:extLst>
      <p:ext uri="{BB962C8B-B14F-4D97-AF65-F5344CB8AC3E}">
        <p14:creationId xmlns:p14="http://schemas.microsoft.com/office/powerpoint/2010/main" val="5044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gray">
          <a:xfrm>
            <a:off x="7375834" y="1821065"/>
            <a:ext cx="1417465" cy="2810783"/>
          </a:xfrm>
          <a:prstGeom prst="round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0" tIns="45708" rIns="0" bIns="45708" numCol="1" spcCol="0" rtlCol="0" fromWordArt="0" anchor="t" anchorCtr="0" forceAA="0" compatLnSpc="1">
            <a:prstTxWarp prst="textNoShape">
              <a:avLst/>
            </a:prstTxWarp>
            <a:noAutofit/>
          </a:bodyPr>
          <a:lstStyle/>
          <a:p>
            <a:pPr algn="ctr" defTabSz="914126">
              <a:lnSpc>
                <a:spcPct val="90000"/>
              </a:lnSpc>
            </a:pPr>
            <a:endParaRPr lang="en-US" sz="1600" b="1">
              <a:solidFill>
                <a:srgbClr val="C8D9DE">
                  <a:lumMod val="10000"/>
                </a:srgbClr>
              </a:solidFill>
              <a:latin typeface="Calibri"/>
            </a:endParaRPr>
          </a:p>
          <a:p>
            <a:pPr algn="ctr" defTabSz="914126">
              <a:lnSpc>
                <a:spcPct val="90000"/>
              </a:lnSpc>
            </a:pPr>
            <a:r>
              <a:rPr lang="en-US" sz="1600" b="1">
                <a:solidFill>
                  <a:srgbClr val="C8D9DE">
                    <a:lumMod val="10000"/>
                  </a:srgbClr>
                </a:solidFill>
                <a:latin typeface="Calibri"/>
              </a:rPr>
              <a:t>Blockchain Cloud Service</a:t>
            </a:r>
          </a:p>
        </p:txBody>
      </p:sp>
      <p:sp>
        <p:nvSpPr>
          <p:cNvPr id="2" name="Title 1"/>
          <p:cNvSpPr>
            <a:spLocks noGrp="1"/>
          </p:cNvSpPr>
          <p:nvPr>
            <p:ph type="title"/>
          </p:nvPr>
        </p:nvSpPr>
        <p:spPr>
          <a:xfrm>
            <a:off x="533261" y="407187"/>
            <a:ext cx="11122303" cy="507868"/>
          </a:xfrm>
        </p:spPr>
        <p:txBody>
          <a:bodyPr/>
          <a:lstStyle/>
          <a:p>
            <a:r>
              <a:rPr lang="en-US"/>
              <a:t>Loan Securitization Using Blockchain</a:t>
            </a:r>
          </a:p>
        </p:txBody>
      </p:sp>
      <p:sp>
        <p:nvSpPr>
          <p:cNvPr id="4" name="Slide Number Placeholder 3"/>
          <p:cNvSpPr>
            <a:spLocks noGrp="1"/>
          </p:cNvSpPr>
          <p:nvPr>
            <p:ph type="sldNum" sz="quarter" idx="12"/>
          </p:nvPr>
        </p:nvSpPr>
        <p:spPr/>
        <p:txBody>
          <a:bodyPr/>
          <a:lstStyle/>
          <a:p>
            <a:pPr defTabSz="914126"/>
            <a:fld id="{C51EAA63-D034-42AE-91FA-B13B9518C7BE}" type="slidenum">
              <a:rPr lang="en-US">
                <a:solidFill>
                  <a:srgbClr val="58595B"/>
                </a:solidFill>
                <a:latin typeface="Calibri"/>
              </a:rPr>
              <a:pPr defTabSz="914126"/>
              <a:t>19</a:t>
            </a:fld>
            <a:endParaRPr lang="en-US">
              <a:solidFill>
                <a:srgbClr val="58595B"/>
              </a:solidFill>
              <a:latin typeface="Calibri"/>
            </a:endParaRPr>
          </a:p>
        </p:txBody>
      </p:sp>
      <p:pic>
        <p:nvPicPr>
          <p:cNvPr id="6" name="Picture 5"/>
          <p:cNvPicPr/>
          <p:nvPr/>
        </p:nvPicPr>
        <p:blipFill rotWithShape="1">
          <a:blip r:embed="rId2" cstate="print">
            <a:clrChange>
              <a:clrFrom>
                <a:srgbClr val="FFFFFF"/>
              </a:clrFrom>
              <a:clrTo>
                <a:srgbClr val="FFFFFF">
                  <a:alpha val="0"/>
                </a:srgbClr>
              </a:clrTo>
            </a:clrChange>
          </a:blip>
          <a:srcRect t="8166"/>
          <a:stretch/>
        </p:blipFill>
        <p:spPr>
          <a:xfrm>
            <a:off x="5359569" y="2538898"/>
            <a:ext cx="6522391" cy="2831566"/>
          </a:xfrm>
          <a:prstGeom prst="rect">
            <a:avLst/>
          </a:prstGeom>
        </p:spPr>
      </p:pic>
      <p:sp>
        <p:nvSpPr>
          <p:cNvPr id="8" name="Rectangle 7"/>
          <p:cNvSpPr/>
          <p:nvPr/>
        </p:nvSpPr>
        <p:spPr>
          <a:xfrm>
            <a:off x="324767" y="1601766"/>
            <a:ext cx="8295998" cy="4430829"/>
          </a:xfrm>
          <a:prstGeom prst="rect">
            <a:avLst/>
          </a:prstGeom>
        </p:spPr>
        <p:txBody>
          <a:bodyPr wrap="square">
            <a:spAutoFit/>
          </a:bodyPr>
          <a:lstStyle/>
          <a:p>
            <a:pPr marL="174573" indent="-174573" defTabSz="914126"/>
            <a:r>
              <a:rPr lang="en-US" sz="2399" b="1">
                <a:solidFill>
                  <a:srgbClr val="58595B"/>
                </a:solidFill>
                <a:latin typeface="Calibri"/>
              </a:rPr>
              <a:t>Solution</a:t>
            </a:r>
          </a:p>
          <a:p>
            <a:pPr defTabSz="914126"/>
            <a:r>
              <a:rPr lang="en-US" sz="1799">
                <a:solidFill>
                  <a:srgbClr val="58595B"/>
                </a:solidFill>
                <a:latin typeface="Calibri"/>
              </a:rPr>
              <a:t>End to End automation via a blockchain and smart contracts </a:t>
            </a:r>
          </a:p>
          <a:p>
            <a:pPr marL="174573" indent="-174573" defTabSz="914126">
              <a:buClr>
                <a:srgbClr val="A52641"/>
              </a:buClr>
              <a:buFont typeface="Arial" pitchFamily="34" charset="0"/>
              <a:buChar char="•"/>
            </a:pPr>
            <a:r>
              <a:rPr lang="en-US" sz="1799">
                <a:solidFill>
                  <a:srgbClr val="58595B"/>
                </a:solidFill>
                <a:latin typeface="Calibri"/>
              </a:rPr>
              <a:t>Provides the same view of data to both parties</a:t>
            </a:r>
          </a:p>
          <a:p>
            <a:pPr marL="174573" indent="-174573" defTabSz="914126">
              <a:buClr>
                <a:srgbClr val="A52641"/>
              </a:buClr>
              <a:buFont typeface="Arial" pitchFamily="34" charset="0"/>
              <a:buChar char="•"/>
            </a:pPr>
            <a:r>
              <a:rPr lang="en-US" sz="1799">
                <a:solidFill>
                  <a:srgbClr val="58595B"/>
                </a:solidFill>
                <a:latin typeface="Calibri"/>
              </a:rPr>
              <a:t>Uses smart contracts to verify and alert on the                                                                   changes in data to act</a:t>
            </a:r>
          </a:p>
          <a:p>
            <a:pPr marL="174573" indent="-174573" defTabSz="914126">
              <a:buClr>
                <a:srgbClr val="A52641"/>
              </a:buClr>
              <a:buFont typeface="Arial" pitchFamily="34" charset="0"/>
              <a:buChar char="•"/>
            </a:pPr>
            <a:r>
              <a:rPr lang="en-US" sz="1799">
                <a:solidFill>
                  <a:srgbClr val="58595B"/>
                </a:solidFill>
                <a:latin typeface="Calibri"/>
              </a:rPr>
              <a:t>Automates securitization reconciliation process </a:t>
            </a:r>
          </a:p>
          <a:p>
            <a:pPr marL="174573" indent="-174573" defTabSz="914126">
              <a:buClr>
                <a:srgbClr val="A52641"/>
              </a:buClr>
              <a:buFont typeface="Arial" pitchFamily="34" charset="0"/>
              <a:buChar char="•"/>
            </a:pPr>
            <a:r>
              <a:rPr lang="en-US" sz="1799">
                <a:solidFill>
                  <a:srgbClr val="58595B"/>
                </a:solidFill>
                <a:latin typeface="Calibri"/>
              </a:rPr>
              <a:t>Continuous cash flow projections and reporting</a:t>
            </a:r>
          </a:p>
          <a:p>
            <a:pPr marL="174573" indent="-174573" defTabSz="914126">
              <a:buFont typeface="Arial" pitchFamily="34" charset="0"/>
              <a:buChar char="•"/>
            </a:pPr>
            <a:endParaRPr lang="en-US" sz="1200">
              <a:solidFill>
                <a:srgbClr val="58595B"/>
              </a:solidFill>
              <a:latin typeface="Calibri"/>
            </a:endParaRPr>
          </a:p>
          <a:p>
            <a:pPr marL="174573" indent="-174573" defTabSz="914126"/>
            <a:endParaRPr lang="en-US" sz="2399" b="1">
              <a:solidFill>
                <a:srgbClr val="58595B"/>
              </a:solidFill>
              <a:latin typeface="Calibri"/>
            </a:endParaRPr>
          </a:p>
          <a:p>
            <a:pPr marL="174573" indent="-174573" defTabSz="914126"/>
            <a:r>
              <a:rPr lang="en-US" sz="2399" b="1">
                <a:solidFill>
                  <a:srgbClr val="58595B"/>
                </a:solidFill>
                <a:latin typeface="Calibri"/>
              </a:rPr>
              <a:t>Benefits</a:t>
            </a:r>
          </a:p>
          <a:p>
            <a:pPr marL="174573" indent="-174573" defTabSz="914126">
              <a:buClr>
                <a:srgbClr val="A52641"/>
              </a:buClr>
              <a:buFont typeface="Arial" pitchFamily="34" charset="0"/>
              <a:buChar char="•"/>
            </a:pPr>
            <a:r>
              <a:rPr lang="en-US" sz="1799">
                <a:solidFill>
                  <a:srgbClr val="58595B"/>
                </a:solidFill>
                <a:latin typeface="Calibri"/>
              </a:rPr>
              <a:t>Provides strong audit trail </a:t>
            </a:r>
          </a:p>
          <a:p>
            <a:pPr marL="174573" indent="-174573" defTabSz="914126">
              <a:buClr>
                <a:srgbClr val="A52641"/>
              </a:buClr>
              <a:buFont typeface="Arial" pitchFamily="34" charset="0"/>
              <a:buChar char="•"/>
            </a:pPr>
            <a:r>
              <a:rPr lang="en-US" sz="1799">
                <a:solidFill>
                  <a:srgbClr val="58595B"/>
                </a:solidFill>
                <a:latin typeface="Calibri"/>
              </a:rPr>
              <a:t>Improves efficiency and reduces processing cost</a:t>
            </a:r>
          </a:p>
          <a:p>
            <a:pPr marL="174573" indent="-174573" defTabSz="914126">
              <a:buClr>
                <a:srgbClr val="A52641"/>
              </a:buClr>
              <a:buFont typeface="Arial" pitchFamily="34" charset="0"/>
              <a:buChar char="•"/>
            </a:pPr>
            <a:r>
              <a:rPr lang="en-US" sz="1799">
                <a:solidFill>
                  <a:srgbClr val="58595B"/>
                </a:solidFill>
                <a:latin typeface="Calibri"/>
              </a:rPr>
              <a:t>Reduces errors and manual processing</a:t>
            </a:r>
          </a:p>
          <a:p>
            <a:pPr marL="174573" indent="-174573" defTabSz="914126">
              <a:buClr>
                <a:srgbClr val="A52641"/>
              </a:buClr>
              <a:buFont typeface="Arial" pitchFamily="34" charset="0"/>
              <a:buChar char="•"/>
            </a:pPr>
            <a:r>
              <a:rPr lang="en-US" sz="1799">
                <a:solidFill>
                  <a:srgbClr val="58595B"/>
                </a:solidFill>
                <a:latin typeface="Calibri"/>
              </a:rPr>
              <a:t>Can maintain near-real time valuations based on payments data</a:t>
            </a:r>
          </a:p>
          <a:p>
            <a:pPr marL="174573" indent="-174573" defTabSz="914126">
              <a:buClr>
                <a:srgbClr val="A52641"/>
              </a:buClr>
              <a:buFont typeface="Arial" pitchFamily="34" charset="0"/>
              <a:buChar char="•"/>
            </a:pPr>
            <a:r>
              <a:rPr lang="en-US" sz="1799">
                <a:solidFill>
                  <a:srgbClr val="58595B"/>
                </a:solidFill>
                <a:latin typeface="Calibri"/>
              </a:rPr>
              <a:t>Enables real-time integration with core systems and reporting</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0278" y="1480395"/>
            <a:ext cx="651662" cy="623537"/>
          </a:xfrm>
          <a:prstGeom prst="rect">
            <a:avLst/>
          </a:prstGeom>
        </p:spPr>
      </p:pic>
    </p:spTree>
    <p:extLst>
      <p:ext uri="{BB962C8B-B14F-4D97-AF65-F5344CB8AC3E}">
        <p14:creationId xmlns:p14="http://schemas.microsoft.com/office/powerpoint/2010/main" val="372596699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1217578" rtl="0" eaLnBrk="1" fontAlgn="auto" latinLnBrk="0" hangingPunct="1">
              <a:lnSpc>
                <a:spcPct val="100000"/>
              </a:lnSpc>
              <a:spcBef>
                <a:spcPts val="0"/>
              </a:spcBef>
              <a:spcAft>
                <a:spcPts val="0"/>
              </a:spcAft>
              <a:buClrTx/>
              <a:buSzTx/>
              <a:buFontTx/>
              <a:buNone/>
              <a:tabLst/>
              <a:defRPr/>
            </a:pPr>
            <a:fld id="{C51EAA63-D034-42AE-91FA-B13B9518C7BE}" type="slidenum">
              <a:rPr kumimoji="0" lang="uk-UA" sz="1200" b="0" i="0" u="none" strike="noStrike" kern="1200" cap="none" spc="0" normalizeH="0" baseline="0" noProof="0">
                <a:ln>
                  <a:noFill/>
                </a:ln>
                <a:solidFill>
                  <a:srgbClr val="FFFFFF">
                    <a:alpha val="0"/>
                  </a:srgbClr>
                </a:solidFill>
                <a:effectLst/>
                <a:uLnTx/>
                <a:uFillTx/>
                <a:latin typeface="Calibri"/>
                <a:ea typeface="+mn-ea"/>
                <a:cs typeface="+mn-cs"/>
              </a:rPr>
              <a:pPr marL="0" marR="0" lvl="0" indent="0" algn="r" defTabSz="1217578" rtl="0" eaLnBrk="1" fontAlgn="auto" latinLnBrk="0" hangingPunct="1">
                <a:lnSpc>
                  <a:spcPct val="100000"/>
                </a:lnSpc>
                <a:spcBef>
                  <a:spcPts val="0"/>
                </a:spcBef>
                <a:spcAft>
                  <a:spcPts val="0"/>
                </a:spcAft>
                <a:buClrTx/>
                <a:buSzTx/>
                <a:buFontTx/>
                <a:buNone/>
                <a:tabLst/>
                <a:defRPr/>
              </a:pPr>
              <a:t>2</a:t>
            </a:fld>
            <a:endParaRPr kumimoji="0" lang="uk-UA" sz="1200" b="0" i="0" u="none" strike="noStrike" kern="1200" cap="none" spc="0" normalizeH="0" baseline="0" noProof="0" dirty="0">
              <a:ln>
                <a:noFill/>
              </a:ln>
              <a:solidFill>
                <a:srgbClr val="FFFFFF">
                  <a:alpha val="0"/>
                </a:srgbClr>
              </a:solidFill>
              <a:effectLst/>
              <a:uLnTx/>
              <a:uFillTx/>
              <a:latin typeface="Calibri"/>
              <a:ea typeface="+mn-ea"/>
              <a:cs typeface="+mn-cs"/>
            </a:endParaRPr>
          </a:p>
        </p:txBody>
      </p:sp>
      <p:sp>
        <p:nvSpPr>
          <p:cNvPr id="3" name="Title 2"/>
          <p:cNvSpPr>
            <a:spLocks noGrp="1"/>
          </p:cNvSpPr>
          <p:nvPr>
            <p:ph type="title"/>
          </p:nvPr>
        </p:nvSpPr>
        <p:spPr>
          <a:xfrm>
            <a:off x="524523" y="460481"/>
            <a:ext cx="8711944" cy="1469643"/>
          </a:xfrm>
        </p:spPr>
        <p:txBody>
          <a:bodyPr/>
          <a:lstStyle/>
          <a:p>
            <a:r>
              <a:rPr lang="en-US" b="1" dirty="0"/>
              <a:t>Oracle Blockchain Cloud Platform</a:t>
            </a:r>
            <a:br>
              <a:rPr lang="en-US" b="1" dirty="0"/>
            </a:br>
            <a:endParaRPr lang="en-US" sz="3200" b="1" dirty="0">
              <a:solidFill>
                <a:schemeClr val="bg1">
                  <a:lumMod val="75000"/>
                </a:schemeClr>
              </a:solidFill>
            </a:endParaRPr>
          </a:p>
        </p:txBody>
      </p:sp>
      <p:sp>
        <p:nvSpPr>
          <p:cNvPr id="9" name="Title 5"/>
          <p:cNvSpPr txBox="1">
            <a:spLocks/>
          </p:cNvSpPr>
          <p:nvPr/>
        </p:nvSpPr>
        <p:spPr>
          <a:xfrm>
            <a:off x="685623" y="892837"/>
            <a:ext cx="9598700" cy="146964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bg1"/>
                </a:solidFill>
                <a:latin typeface="+mj-lt"/>
                <a:ea typeface="+mj-ea"/>
                <a:cs typeface="+mj-cs"/>
              </a:defRPr>
            </a:lvl1pPr>
          </a:lstStyle>
          <a:p>
            <a:pPr marL="0" marR="0" lvl="0" indent="0" algn="l" defTabSz="1218895" rtl="0" eaLnBrk="1" fontAlgn="auto" latinLnBrk="0" hangingPunct="1">
              <a:lnSpc>
                <a:spcPct val="80000"/>
              </a:lnSpc>
              <a:spcBef>
                <a:spcPct val="0"/>
              </a:spcBef>
              <a:spcAft>
                <a:spcPts val="0"/>
              </a:spcAft>
              <a:buClrTx/>
              <a:buSzTx/>
              <a:buFontTx/>
              <a:buNone/>
              <a:tabLst/>
              <a:defRPr/>
            </a:pPr>
            <a:endParaRPr kumimoji="0" lang="en-US" sz="4799" b="0" i="0" u="none" strike="noStrike" kern="1200" cap="none" spc="0" normalizeH="0" baseline="0" noProof="0" dirty="0">
              <a:ln>
                <a:noFill/>
              </a:ln>
              <a:solidFill>
                <a:srgbClr val="5F5F5F"/>
              </a:solidFill>
              <a:effectLst/>
              <a:uLnTx/>
              <a:uFillTx/>
              <a:latin typeface="Calibri"/>
              <a:ea typeface="+mj-ea"/>
              <a:cs typeface="+mj-cs"/>
            </a:endParaRPr>
          </a:p>
        </p:txBody>
      </p:sp>
      <p:sp>
        <p:nvSpPr>
          <p:cNvPr id="8" name="Text Placeholder 5"/>
          <p:cNvSpPr>
            <a:spLocks noGrp="1"/>
          </p:cNvSpPr>
          <p:nvPr>
            <p:ph type="body" sz="quarter" idx="4294967295"/>
          </p:nvPr>
        </p:nvSpPr>
        <p:spPr>
          <a:xfrm>
            <a:off x="430911" y="4015409"/>
            <a:ext cx="7318216" cy="1344999"/>
          </a:xfrm>
          <a:prstGeom prst="rect">
            <a:avLst/>
          </a:prstGeom>
        </p:spPr>
        <p:txBody>
          <a:bodyPr/>
          <a:lstStyle/>
          <a:p>
            <a:pPr marL="57150" lvl="1" indent="0" defTabSz="914400">
              <a:buClr>
                <a:srgbClr val="FFFFFF">
                  <a:lumMod val="60000"/>
                  <a:lumOff val="40000"/>
                </a:srgbClr>
              </a:buClr>
              <a:buNone/>
              <a:defRPr/>
            </a:pPr>
            <a:r>
              <a:rPr lang="en-US" sz="2800" b="1" dirty="0">
                <a:solidFill>
                  <a:schemeClr val="bg1"/>
                </a:solidFill>
              </a:rPr>
              <a:t>Vikram Kimyani</a:t>
            </a:r>
            <a:br>
              <a:rPr lang="en-US" sz="2800" b="1" dirty="0">
                <a:solidFill>
                  <a:schemeClr val="bg1"/>
                </a:solidFill>
              </a:rPr>
            </a:br>
            <a:r>
              <a:rPr lang="en-US" sz="2400" dirty="0">
                <a:solidFill>
                  <a:schemeClr val="bg1"/>
                </a:solidFill>
              </a:rPr>
              <a:t>UK </a:t>
            </a:r>
            <a:r>
              <a:rPr lang="nl-NL" sz="2400" dirty="0">
                <a:solidFill>
                  <a:schemeClr val="bg1"/>
                </a:solidFill>
              </a:rPr>
              <a:t>Cloud Solutions Architect</a:t>
            </a:r>
            <a:br>
              <a:rPr lang="nl-NL" sz="2400" dirty="0">
                <a:solidFill>
                  <a:schemeClr val="bg1"/>
                </a:solidFill>
              </a:rPr>
            </a:br>
            <a:r>
              <a:rPr lang="nl-NL" sz="2400" dirty="0">
                <a:solidFill>
                  <a:schemeClr val="bg1"/>
                </a:solidFill>
              </a:rPr>
              <a:t>Blockchain Champion</a:t>
            </a:r>
            <a:endParaRPr lang="en-US" sz="2400" dirty="0">
              <a:solidFill>
                <a:schemeClr val="bg1"/>
              </a:solidFill>
            </a:endParaRPr>
          </a:p>
          <a:p>
            <a:pPr marL="0" indent="0">
              <a:buNone/>
            </a:pPr>
            <a:endParaRPr lang="en-US" sz="3200" b="1" dirty="0">
              <a:solidFill>
                <a:schemeClr val="bg1"/>
              </a:solidFill>
            </a:endParaRPr>
          </a:p>
        </p:txBody>
      </p:sp>
      <p:sp>
        <p:nvSpPr>
          <p:cNvPr id="6" name="Rectangle 5"/>
          <p:cNvSpPr/>
          <p:nvPr/>
        </p:nvSpPr>
        <p:spPr>
          <a:xfrm>
            <a:off x="463893" y="2442257"/>
            <a:ext cx="121546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5F5F5F"/>
                </a:solidFill>
                <a:latin typeface="Calibri"/>
              </a:rPr>
              <a:t>May</a:t>
            </a:r>
            <a:r>
              <a:rPr kumimoji="0" lang="en-US" sz="2000" b="0" i="0" u="none" strike="noStrike" kern="1200" cap="none" spc="0" normalizeH="0" baseline="0" noProof="0" dirty="0">
                <a:ln>
                  <a:noFill/>
                </a:ln>
                <a:solidFill>
                  <a:srgbClr val="5F5F5F"/>
                </a:solidFill>
                <a:effectLst/>
                <a:uLnTx/>
                <a:uFillTx/>
                <a:latin typeface="Calibri"/>
                <a:ea typeface="+mn-ea"/>
                <a:cs typeface="+mn-cs"/>
              </a:rPr>
              <a:t> 2019</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76614" y="0"/>
            <a:ext cx="1512211" cy="1446945"/>
          </a:xfrm>
          <a:prstGeom prst="rect">
            <a:avLst/>
          </a:prstGeom>
          <a:ln>
            <a:noFill/>
          </a:ln>
          <a:effectLst/>
        </p:spPr>
      </p:pic>
    </p:spTree>
    <p:extLst>
      <p:ext uri="{BB962C8B-B14F-4D97-AF65-F5344CB8AC3E}">
        <p14:creationId xmlns:p14="http://schemas.microsoft.com/office/powerpoint/2010/main" val="195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0806" y="407187"/>
            <a:ext cx="11653978" cy="606994"/>
          </a:xfrm>
        </p:spPr>
        <p:txBody>
          <a:bodyPr/>
          <a:lstStyle/>
          <a:p>
            <a:r>
              <a:rPr lang="en-US" sz="3399"/>
              <a:t>Intercompany Accounting for Financial Transactions</a:t>
            </a:r>
            <a:endParaRPr lang="en-US"/>
          </a:p>
        </p:txBody>
      </p:sp>
      <p:sp>
        <p:nvSpPr>
          <p:cNvPr id="4" name="Content Placeholder 3"/>
          <p:cNvSpPr>
            <a:spLocks noGrp="1"/>
          </p:cNvSpPr>
          <p:nvPr>
            <p:ph idx="1"/>
          </p:nvPr>
        </p:nvSpPr>
        <p:spPr>
          <a:xfrm>
            <a:off x="532599" y="1524497"/>
            <a:ext cx="4844116" cy="4418449"/>
          </a:xfrm>
        </p:spPr>
        <p:txBody>
          <a:bodyPr/>
          <a:lstStyle/>
          <a:p>
            <a:pPr marL="176160" indent="-176160">
              <a:buFont typeface="Arial" panose="020B0604020202020204" pitchFamily="34" charset="0"/>
              <a:buChar char="•"/>
            </a:pPr>
            <a:r>
              <a:rPr lang="en-US" sz="1999" b="0"/>
              <a:t>Major bank with presence in over 40 countries</a:t>
            </a:r>
          </a:p>
          <a:p>
            <a:pPr marL="572916" lvl="2" indent="-176160" fontAlgn="base">
              <a:spcAft>
                <a:spcPct val="0"/>
              </a:spcAft>
              <a:buFont typeface="Calibri" panose="020F0502020204030204" pitchFamily="34" charset="0"/>
              <a:buChar char="–"/>
            </a:pPr>
            <a:r>
              <a:rPr lang="en-US"/>
              <a:t>Multiple Financials ERPs</a:t>
            </a:r>
          </a:p>
          <a:p>
            <a:pPr marL="572916" lvl="2" indent="-176160" fontAlgn="base">
              <a:spcAft>
                <a:spcPct val="0"/>
              </a:spcAft>
              <a:buFont typeface="Calibri" panose="020F0502020204030204" pitchFamily="34" charset="0"/>
              <a:buChar char="–"/>
            </a:pPr>
            <a:r>
              <a:rPr lang="en-US"/>
              <a:t>Complex processes for cross-charging between multiple entities and central ledger</a:t>
            </a:r>
          </a:p>
          <a:p>
            <a:pPr marL="176160" indent="-176160">
              <a:buFont typeface="Arial" panose="020B0604020202020204" pitchFamily="34" charset="0"/>
              <a:buChar char="•"/>
            </a:pPr>
            <a:r>
              <a:rPr lang="en-US" sz="1999" b="0"/>
              <a:t>Blockchain pilot enables Debit or Credit between legal entities in the same parent corporation</a:t>
            </a:r>
          </a:p>
          <a:p>
            <a:pPr marL="572916" lvl="2" indent="-176160" fontAlgn="base">
              <a:spcAft>
                <a:spcPct val="0"/>
              </a:spcAft>
              <a:buFont typeface="Calibri" panose="020F0502020204030204" pitchFamily="34" charset="0"/>
              <a:buChar char="–"/>
            </a:pPr>
            <a:r>
              <a:rPr lang="en-US"/>
              <a:t>Leverages Oracle Blockchain Cloud Services with ERPM Finance applications adapters, UI and integration</a:t>
            </a:r>
          </a:p>
          <a:p>
            <a:pPr marL="572916" lvl="2" indent="-176160" fontAlgn="base">
              <a:spcAft>
                <a:spcPct val="0"/>
              </a:spcAft>
              <a:buFont typeface="Calibri" panose="020F0502020204030204" pitchFamily="34" charset="0"/>
              <a:buChar char="–"/>
            </a:pPr>
            <a:r>
              <a:rPr lang="en-US"/>
              <a:t>Creates single source of truth on the blockchain that’s updated in real-time from all entities</a:t>
            </a:r>
          </a:p>
        </p:txBody>
      </p:sp>
      <p:sp>
        <p:nvSpPr>
          <p:cNvPr id="2" name="Slide Number Placeholder 1"/>
          <p:cNvSpPr>
            <a:spLocks noGrp="1"/>
          </p:cNvSpPr>
          <p:nvPr>
            <p:ph type="sldNum" sz="quarter" idx="12"/>
          </p:nvPr>
        </p:nvSpPr>
        <p:spPr/>
        <p:txBody>
          <a:bodyPr/>
          <a:lstStyle/>
          <a:p>
            <a:pPr defTabSz="914126">
              <a:defRPr/>
            </a:pPr>
            <a:fld id="{C51EAA63-D034-42AE-91FA-B13B9518C7BE}" type="slidenum">
              <a:rPr lang="en-US">
                <a:solidFill>
                  <a:srgbClr val="58595B"/>
                </a:solidFill>
                <a:latin typeface="Calibri"/>
              </a:rPr>
              <a:pPr defTabSz="914126">
                <a:defRPr/>
              </a:pPr>
              <a:t>20</a:t>
            </a:fld>
            <a:endParaRPr lang="en-US">
              <a:solidFill>
                <a:srgbClr val="58595B"/>
              </a:solidFill>
              <a:latin typeface="Calibri"/>
            </a:endParaRPr>
          </a:p>
        </p:txBody>
      </p:sp>
      <p:sp>
        <p:nvSpPr>
          <p:cNvPr id="7" name="Content Placeholder 3"/>
          <p:cNvSpPr txBox="1">
            <a:spLocks/>
          </p:cNvSpPr>
          <p:nvPr/>
        </p:nvSpPr>
        <p:spPr>
          <a:xfrm>
            <a:off x="5806469" y="1544689"/>
            <a:ext cx="5851203" cy="4418449"/>
          </a:xfrm>
          <a:prstGeom prst="rect">
            <a:avLst/>
          </a:prstGeom>
        </p:spPr>
        <p:txBody>
          <a:bodyPr vert="horz" lIns="0" tIns="0" rIns="0" bIns="0" rtlCol="0">
            <a:noAutofit/>
          </a:bodyPr>
          <a:lst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b="1" kern="1200">
                <a:solidFill>
                  <a:schemeClr val="tx1"/>
                </a:solidFill>
                <a:latin typeface="+mn-lt"/>
                <a:ea typeface="+mn-ea"/>
                <a:cs typeface="+mn-cs"/>
              </a:defRPr>
            </a:lvl1pPr>
            <a:lvl2pPr marL="179388" indent="-179388" algn="l" defTabSz="914400" rtl="0" eaLnBrk="1" latinLnBrk="0" hangingPunct="1">
              <a:lnSpc>
                <a:spcPct val="90000"/>
              </a:lnSpc>
              <a:spcBef>
                <a:spcPts val="600"/>
              </a:spcBef>
              <a:buClr>
                <a:schemeClr val="tx1">
                  <a:lumMod val="60000"/>
                  <a:lumOff val="40000"/>
                </a:schemeClr>
              </a:buClr>
              <a:buFont typeface="Arial" charset="0"/>
              <a:buChar char="•"/>
              <a:tabLst/>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76160" indent="-176160" defTabSz="914126">
              <a:buClr>
                <a:srgbClr val="58595B">
                  <a:lumMod val="60000"/>
                  <a:lumOff val="40000"/>
                </a:srgbClr>
              </a:buClr>
              <a:buFont typeface="Arial" panose="020B0604020202020204" pitchFamily="34" charset="0"/>
              <a:buChar char="•"/>
              <a:defRPr/>
            </a:pPr>
            <a:r>
              <a:rPr lang="en-US" sz="1999" b="0">
                <a:solidFill>
                  <a:srgbClr val="58595B"/>
                </a:solidFill>
                <a:latin typeface="Calibri"/>
              </a:rPr>
              <a:t>Process flow</a:t>
            </a:r>
          </a:p>
          <a:p>
            <a:pPr marL="572916" lvl="2" indent="-176160" defTabSz="914126" fontAlgn="base">
              <a:spcAft>
                <a:spcPct val="0"/>
              </a:spcAft>
              <a:buClr>
                <a:srgbClr val="58595B">
                  <a:lumMod val="60000"/>
                  <a:lumOff val="40000"/>
                </a:srgbClr>
              </a:buClr>
              <a:buFont typeface="Calibri" panose="020F0502020204030204" pitchFamily="34" charset="0"/>
              <a:buChar char="–"/>
              <a:defRPr/>
            </a:pPr>
            <a:r>
              <a:rPr lang="en-US" sz="1799">
                <a:solidFill>
                  <a:srgbClr val="58595B"/>
                </a:solidFill>
                <a:latin typeface="Calibri"/>
              </a:rPr>
              <a:t>The user initiates a transfer between accounts by selecting the amount and the From and To accounts.</a:t>
            </a:r>
          </a:p>
          <a:p>
            <a:pPr marL="572916" lvl="2" indent="-176160" defTabSz="914126" fontAlgn="base">
              <a:spcAft>
                <a:spcPct val="0"/>
              </a:spcAft>
              <a:buClr>
                <a:srgbClr val="58595B">
                  <a:lumMod val="60000"/>
                  <a:lumOff val="40000"/>
                </a:srgbClr>
              </a:buClr>
              <a:buFont typeface="Calibri" panose="020F0502020204030204" pitchFamily="34" charset="0"/>
              <a:buChar char="–"/>
              <a:defRPr/>
            </a:pPr>
            <a:r>
              <a:rPr lang="en-US" sz="1799">
                <a:solidFill>
                  <a:srgbClr val="58595B"/>
                </a:solidFill>
                <a:latin typeface="Calibri"/>
              </a:rPr>
              <a:t>The client initiates this transaction on the blockchain. If it is a valid transaction, it is confirmed and the two accounts updated to reflect the transfer.</a:t>
            </a:r>
          </a:p>
          <a:p>
            <a:pPr marL="572916" lvl="2" indent="-176160" defTabSz="914126" fontAlgn="base">
              <a:spcAft>
                <a:spcPct val="0"/>
              </a:spcAft>
              <a:buClr>
                <a:srgbClr val="58595B">
                  <a:lumMod val="60000"/>
                  <a:lumOff val="40000"/>
                </a:srgbClr>
              </a:buClr>
              <a:buFont typeface="Calibri" panose="020F0502020204030204" pitchFamily="34" charset="0"/>
              <a:buChar char="–"/>
              <a:defRPr/>
            </a:pPr>
            <a:r>
              <a:rPr lang="en-US" sz="1799">
                <a:solidFill>
                  <a:srgbClr val="58595B"/>
                </a:solidFill>
                <a:latin typeface="Calibri"/>
              </a:rPr>
              <a:t>The client then calls a General Ledger SOAP web service on ERP Cloud to create a two-line Journal with a debit and credit for the appropriate accounts.</a:t>
            </a:r>
          </a:p>
          <a:p>
            <a:pPr marL="176160" indent="-176160" defTabSz="914126">
              <a:buClr>
                <a:srgbClr val="58595B">
                  <a:lumMod val="60000"/>
                  <a:lumOff val="40000"/>
                </a:srgbClr>
              </a:buClr>
              <a:buFont typeface="Arial" panose="020B0604020202020204" pitchFamily="34" charset="0"/>
              <a:buChar char="•"/>
              <a:defRPr/>
            </a:pPr>
            <a:r>
              <a:rPr lang="en-US" sz="1999" b="0">
                <a:solidFill>
                  <a:srgbClr val="58595B"/>
                </a:solidFill>
                <a:latin typeface="Calibri"/>
              </a:rPr>
              <a:t>Data schema</a:t>
            </a:r>
          </a:p>
          <a:p>
            <a:pPr marL="572916" lvl="2" indent="-176160" defTabSz="914126" fontAlgn="base">
              <a:spcAft>
                <a:spcPct val="0"/>
              </a:spcAft>
              <a:buClr>
                <a:srgbClr val="58595B">
                  <a:lumMod val="60000"/>
                  <a:lumOff val="40000"/>
                </a:srgbClr>
              </a:buClr>
              <a:buFont typeface="Calibri" panose="020F0502020204030204" pitchFamily="34" charset="0"/>
              <a:buChar char="–"/>
              <a:defRPr/>
            </a:pPr>
            <a:r>
              <a:rPr lang="en-US" sz="1799">
                <a:solidFill>
                  <a:srgbClr val="58595B"/>
                </a:solidFill>
                <a:latin typeface="Calibri"/>
              </a:rPr>
              <a:t>Transaction attributes: Legal Entity (LE), Amount, Currency, Account ID, Date, Transaction Description</a:t>
            </a:r>
          </a:p>
          <a:p>
            <a:pPr marL="572916" lvl="2" indent="-176160" defTabSz="914126" fontAlgn="base">
              <a:spcAft>
                <a:spcPct val="0"/>
              </a:spcAft>
              <a:buClr>
                <a:srgbClr val="58595B">
                  <a:lumMod val="60000"/>
                  <a:lumOff val="40000"/>
                </a:srgbClr>
              </a:buClr>
              <a:buFont typeface="Calibri" panose="020F0502020204030204" pitchFamily="34" charset="0"/>
              <a:buChar char="–"/>
              <a:defRPr/>
            </a:pPr>
            <a:r>
              <a:rPr lang="en-US" sz="1799">
                <a:solidFill>
                  <a:srgbClr val="58595B"/>
                </a:solidFill>
                <a:latin typeface="Calibri"/>
              </a:rPr>
              <a:t>The other information, such as ledger, accounting period, source and category, can be defaulted or derived</a:t>
            </a:r>
          </a:p>
        </p:txBody>
      </p:sp>
    </p:spTree>
    <p:extLst>
      <p:ext uri="{BB962C8B-B14F-4D97-AF65-F5344CB8AC3E}">
        <p14:creationId xmlns:p14="http://schemas.microsoft.com/office/powerpoint/2010/main" val="11623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343997" y="6556375"/>
            <a:ext cx="381000" cy="182563"/>
          </a:xfrm>
        </p:spPr>
        <p:txBody>
          <a:bodyPr/>
          <a:lstStyle/>
          <a:p>
            <a:fld id="{C51EAA63-D034-42AE-91FA-B13B9518C7BE}" type="slidenum">
              <a:rPr lang="en-US" smtClean="0"/>
              <a:t>21</a:t>
            </a:fld>
            <a:endParaRPr lang="en-US"/>
          </a:p>
        </p:txBody>
      </p:sp>
      <p:sp>
        <p:nvSpPr>
          <p:cNvPr id="12" name="Text Placeholder 2"/>
          <p:cNvSpPr>
            <a:spLocks noGrp="1"/>
          </p:cNvSpPr>
          <p:nvPr>
            <p:ph type="body" sz="quarter" idx="13"/>
          </p:nvPr>
        </p:nvSpPr>
        <p:spPr>
          <a:xfrm>
            <a:off x="257908" y="4451430"/>
            <a:ext cx="6084277" cy="518318"/>
          </a:xfrm>
        </p:spPr>
        <p:txBody>
          <a:bodyPr/>
          <a:lstStyle/>
          <a:p>
            <a:r>
              <a:rPr lang="en-US"/>
              <a:t>Architecture and design</a:t>
            </a:r>
          </a:p>
        </p:txBody>
      </p:sp>
    </p:spTree>
    <p:extLst>
      <p:ext uri="{BB962C8B-B14F-4D97-AF65-F5344CB8AC3E}">
        <p14:creationId xmlns:p14="http://schemas.microsoft.com/office/powerpoint/2010/main" val="392829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ounded Rectangle 144">
            <a:extLst>
              <a:ext uri="{FF2B5EF4-FFF2-40B4-BE49-F238E27FC236}">
                <a16:creationId xmlns:a16="http://schemas.microsoft.com/office/drawing/2014/main" id="{F65270B6-9890-9242-BF84-A5A5C98B1B5E}"/>
              </a:ext>
            </a:extLst>
          </p:cNvPr>
          <p:cNvSpPr/>
          <p:nvPr/>
        </p:nvSpPr>
        <p:spPr bwMode="gray">
          <a:xfrm>
            <a:off x="5081433" y="1392434"/>
            <a:ext cx="6465525" cy="4096976"/>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1811" y="406400"/>
            <a:ext cx="11394577" cy="534126"/>
          </a:xfrm>
        </p:spPr>
        <p:txBody>
          <a:bodyPr/>
          <a:lstStyle/>
          <a:p>
            <a:r>
              <a:rPr lang="en-US"/>
              <a:t>Effort Required To Deliver Enterprise–Grade Blockchain</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19CC76ED-4BC8-7249-93BB-527EC6895E64}"/>
              </a:ext>
            </a:extLst>
          </p:cNvPr>
          <p:cNvGrpSpPr/>
          <p:nvPr/>
        </p:nvGrpSpPr>
        <p:grpSpPr>
          <a:xfrm>
            <a:off x="2987822" y="1947851"/>
            <a:ext cx="1664830" cy="698710"/>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Applications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(Client SDK)</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8466" y="1250468"/>
            <a:ext cx="9835797" cy="3550911"/>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5701" y="1667423"/>
            <a:ext cx="10109100" cy="2848050"/>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8D14">
                      <a:lumMod val="50000"/>
                    </a:srgbClr>
                  </a:solidFill>
                  <a:effectLst/>
                  <a:uLnTx/>
                  <a:uFillTx/>
                  <a:latin typeface="Calibri"/>
                  <a:ea typeface="+mn-ea"/>
                  <a:cs typeface="+mn-cs"/>
                </a:rPr>
                <a:t>Distributed Ledger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3837" y="2050072"/>
            <a:ext cx="9203933" cy="2466387"/>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395">
                      <a:lumMod val="50000"/>
                    </a:srgbClr>
                  </a:solidFill>
                  <a:effectLst/>
                  <a:uLnTx/>
                  <a:uFillTx/>
                  <a:latin typeface="Calibri"/>
                  <a:ea typeface="+mn-ea"/>
                  <a:cs typeface="+mn-cs"/>
                </a:rPr>
                <a:t>Smart Contract </a:t>
              </a:r>
              <a:br>
                <a:rPr kumimoji="0" lang="en-US" sz="1400" b="0" i="0" u="none" strike="noStrike" kern="1200" cap="none" spc="0" normalizeH="0" baseline="0" noProof="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a:ln>
                    <a:noFill/>
                  </a:ln>
                  <a:solidFill>
                    <a:srgbClr val="007395">
                      <a:lumMod val="50000"/>
                    </a:srgbClr>
                  </a:solidFill>
                  <a:effectLst/>
                  <a:uLnTx/>
                  <a:uFillTx/>
                  <a:latin typeface="Calibri"/>
                  <a:ea typeface="+mn-ea"/>
                  <a:cs typeface="+mn-cs"/>
                </a:rPr>
                <a:t>(aka Chaincode) </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2075" y="1920084"/>
            <a:ext cx="3527878" cy="3422125"/>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4" name="Group 3"/>
          <p:cNvGrpSpPr/>
          <p:nvPr/>
        </p:nvGrpSpPr>
        <p:grpSpPr>
          <a:xfrm>
            <a:off x="900189" y="1775352"/>
            <a:ext cx="10027255" cy="2005980"/>
            <a:chOff x="900189" y="1775352"/>
            <a:chExt cx="10027255" cy="2005980"/>
          </a:xfrm>
        </p:grpSpPr>
        <p:grpSp>
          <p:nvGrpSpPr>
            <p:cNvPr id="184" name="Group 183">
              <a:extLst>
                <a:ext uri="{FF2B5EF4-FFF2-40B4-BE49-F238E27FC236}">
                  <a16:creationId xmlns:a16="http://schemas.microsoft.com/office/drawing/2014/main" id="{AC40A378-E810-E64F-AC68-078A8AE3B6F3}"/>
                </a:ext>
              </a:extLst>
            </p:cNvPr>
            <p:cNvGrpSpPr/>
            <p:nvPr/>
          </p:nvGrpSpPr>
          <p:grpSpPr>
            <a:xfrm>
              <a:off x="900189" y="1985449"/>
              <a:ext cx="10027255" cy="1325153"/>
              <a:chOff x="900189" y="2410240"/>
              <a:chExt cx="10027255" cy="1325153"/>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262907"/>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8D14"/>
                    </a:solidFill>
                    <a:effectLst/>
                    <a:uLnTx/>
                    <a:uFillTx/>
                    <a:latin typeface="Calibri"/>
                    <a:ea typeface="+mn-ea"/>
                    <a:cs typeface="+mn-cs"/>
                  </a:rPr>
                  <a:t>Membership Service</a:t>
                </a: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8550" y="1775352"/>
              <a:ext cx="1298770" cy="19346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8691" y="2587766"/>
              <a:ext cx="304227" cy="1193566"/>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2652" y="2384389"/>
            <a:ext cx="1678927" cy="1652590"/>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0188" y="2526413"/>
            <a:ext cx="8411449" cy="1622171"/>
            <a:chOff x="900188" y="2970660"/>
            <a:chExt cx="8411449" cy="1622171"/>
          </a:xfrm>
        </p:grpSpPr>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82FD931A-B1E0-3A40-826C-571166B0BBDC}"/>
              </a:ext>
            </a:extLst>
          </p:cNvPr>
          <p:cNvCxnSpPr>
            <a:cxnSpLocks/>
            <a:stCxn id="106" idx="3"/>
          </p:cNvCxnSpPr>
          <p:nvPr/>
        </p:nvCxnSpPr>
        <p:spPr>
          <a:xfrm flipV="1">
            <a:off x="4652652" y="1934738"/>
            <a:ext cx="3530487" cy="44965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18911" y="2601768"/>
            <a:ext cx="263765" cy="263765"/>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4689" y="2983178"/>
            <a:ext cx="318850" cy="199605"/>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2245" y="5878575"/>
            <a:ext cx="6504714" cy="430680"/>
          </a:xfrm>
          <a:prstGeom prst="rect">
            <a:avLst/>
          </a:prstGeom>
          <a:effectLst/>
        </p:spPr>
      </p:pic>
      <p:sp>
        <p:nvSpPr>
          <p:cNvPr id="3" name="Up-Down Arrow 2"/>
          <p:cNvSpPr/>
          <p:nvPr/>
        </p:nvSpPr>
        <p:spPr bwMode="gray">
          <a:xfrm>
            <a:off x="8193780" y="5361666"/>
            <a:ext cx="244250" cy="567912"/>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74299" y="1415494"/>
            <a:ext cx="1737238" cy="373506"/>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79589" y="1443798"/>
            <a:ext cx="1374131" cy="490940"/>
          </a:xfrm>
          <a:prstGeom prst="rect">
            <a:avLst/>
          </a:prstGeom>
          <a:noFill/>
          <a:extLst>
            <a:ext uri="{909E8E84-426E-40dd-AFC4-6F175D3DCCD1}">
              <a14:hiddenFill xmlns:a14="http://schemas.microsoft.com/office/drawing/2010/main" xmlns="">
                <a:solidFill>
                  <a:srgbClr val="FFFFFF"/>
                </a:solidFill>
              </a14:hiddenFill>
            </a:ext>
          </a:extLst>
        </p:spPr>
      </p:pic>
      <p:sp>
        <p:nvSpPr>
          <p:cNvPr id="195"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8595B"/>
              </a:solidFill>
              <a:effectLst/>
              <a:uLnTx/>
              <a:uFillTx/>
              <a:latin typeface="Calibri"/>
              <a:ea typeface="+mn-ea"/>
              <a:cs typeface="+mn-cs"/>
            </a:endParaRPr>
          </a:p>
        </p:txBody>
      </p:sp>
      <p:cxnSp>
        <p:nvCxnSpPr>
          <p:cNvPr id="7" name="Straight Connector 6"/>
          <p:cNvCxnSpPr/>
          <p:nvPr/>
        </p:nvCxnSpPr>
        <p:spPr>
          <a:xfrm>
            <a:off x="518911" y="3310602"/>
            <a:ext cx="4395989" cy="0"/>
          </a:xfrm>
          <a:prstGeom prst="line">
            <a:avLst/>
          </a:prstGeom>
          <a:ln w="6350">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682070">
            <a:off x="4936090" y="2926882"/>
            <a:ext cx="1012294" cy="17250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95B"/>
                </a:solidFill>
                <a:effectLst/>
                <a:uLnTx/>
                <a:uFillTx/>
                <a:latin typeface="Calibri"/>
                <a:ea typeface="+mn-ea"/>
                <a:cs typeface="+mn-cs"/>
              </a:rPr>
              <a:t>async</a:t>
            </a:r>
          </a:p>
        </p:txBody>
      </p:sp>
      <p:grpSp>
        <p:nvGrpSpPr>
          <p:cNvPr id="13" name="Group 12"/>
          <p:cNvGrpSpPr/>
          <p:nvPr/>
        </p:nvGrpSpPr>
        <p:grpSpPr>
          <a:xfrm>
            <a:off x="286341" y="3854702"/>
            <a:ext cx="2258554" cy="1924632"/>
            <a:chOff x="494689" y="3854702"/>
            <a:chExt cx="2258554" cy="1924632"/>
          </a:xfrm>
        </p:grpSpPr>
        <p:pic>
          <p:nvPicPr>
            <p:cNvPr id="5122"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3868616"/>
              <a:ext cx="247838" cy="247838"/>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a:extLst>
                <a:ext uri="{FF2B5EF4-FFF2-40B4-BE49-F238E27FC236}">
                  <a16:creationId xmlns:a16="http://schemas.microsoft.com/office/drawing/2014/main" id="{6F3BFDAE-9CBD-BD43-9B4D-B2927A9CD093}"/>
                </a:ext>
              </a:extLst>
            </p:cNvPr>
            <p:cNvSpPr/>
            <p:nvPr/>
          </p:nvSpPr>
          <p:spPr bwMode="gray">
            <a:xfrm>
              <a:off x="900189" y="3854702"/>
              <a:ext cx="1853054" cy="1924632"/>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Identity Management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80000">
                      <a:lumMod val="75000"/>
                    </a:srgbClr>
                  </a:solidFill>
                  <a:effectLst/>
                  <a:uLnTx/>
                  <a:uFillTx/>
                  <a:latin typeface="Calibri"/>
                  <a:ea typeface="+mn-ea"/>
                  <a:cs typeface="+mn-cs"/>
                </a:rPr>
                <a:t>(for member enrollment)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Fault Tolerant Event Hub </a:t>
              </a:r>
              <a:r>
                <a:rPr kumimoji="0" lang="en-US" sz="1050" b="0" i="0" u="none" strike="noStrike" kern="1200" cap="none" spc="0" normalizeH="0" baseline="0" noProof="0">
                  <a:ln>
                    <a:noFill/>
                  </a:ln>
                  <a:solidFill>
                    <a:srgbClr val="F80000">
                      <a:lumMod val="75000"/>
                    </a:srgbClr>
                  </a:solidFill>
                  <a:effectLst/>
                  <a:uLnTx/>
                  <a:uFillTx/>
                  <a:latin typeface="Calibri"/>
                  <a:ea typeface="+mn-ea"/>
                  <a:cs typeface="+mn-cs"/>
                </a:rPr>
                <a:t>(for ordering event mgmt.)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Container Lifecycle Management </a:t>
              </a:r>
              <a:r>
                <a:rPr kumimoji="0" lang="en-US" sz="1050" b="0" i="0" u="none" strike="noStrike" kern="1200" cap="none" spc="0" normalizeH="0" baseline="0" noProof="0">
                  <a:ln>
                    <a:noFill/>
                  </a:ln>
                  <a:solidFill>
                    <a:srgbClr val="F80000">
                      <a:lumMod val="75000"/>
                    </a:srgbClr>
                  </a:solidFill>
                  <a:effectLst/>
                  <a:uLnTx/>
                  <a:uFillTx/>
                  <a:latin typeface="Calibri"/>
                  <a:ea typeface="+mn-ea"/>
                  <a:cs typeface="+mn-cs"/>
                </a:rPr>
                <a:t>(for system and chaincode containers)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Configuration &amp; Monitoring Tools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p:txBody>
        </p:sp>
        <p:pic>
          <p:nvPicPr>
            <p:cNvPr id="134"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4297335"/>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4760781"/>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689" y="5366027"/>
              <a:ext cx="247838" cy="247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2654052" y="3854701"/>
            <a:ext cx="2129157" cy="1756397"/>
            <a:chOff x="2654052" y="3854701"/>
            <a:chExt cx="2129157" cy="1756397"/>
          </a:xfrm>
        </p:grpSpPr>
        <p:sp>
          <p:nvSpPr>
            <p:cNvPr id="136" name="Rectangle 135">
              <a:extLst>
                <a:ext uri="{FF2B5EF4-FFF2-40B4-BE49-F238E27FC236}">
                  <a16:creationId xmlns:a16="http://schemas.microsoft.com/office/drawing/2014/main" id="{6F3BFDAE-9CBD-BD43-9B4D-B2927A9CD093}"/>
                </a:ext>
              </a:extLst>
            </p:cNvPr>
            <p:cNvSpPr/>
            <p:nvPr/>
          </p:nvSpPr>
          <p:spPr bwMode="gray">
            <a:xfrm>
              <a:off x="3016397" y="3854701"/>
              <a:ext cx="1766812" cy="1756397"/>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Autonomous Recovery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80000">
                      <a:lumMod val="75000"/>
                    </a:srgbClr>
                  </a:solidFill>
                  <a:effectLst/>
                  <a:uLnTx/>
                  <a:uFillTx/>
                  <a:latin typeface="Calibri"/>
                  <a:ea typeface="+mn-ea"/>
                  <a:cs typeface="+mn-cs"/>
                </a:rPr>
                <a:t>(when components fail)</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Managed Patching &amp; Upgrades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Elastic scaling on demand</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80000">
                    <a:lumMod val="75000"/>
                  </a:srgbClr>
                </a:solidFill>
                <a:effectLst/>
                <a:uLnTx/>
                <a:uFillTx/>
                <a:latin typeface="Calibri"/>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Multi-datacenter DR</a:t>
              </a:r>
              <a:b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br>
              <a:r>
                <a:rPr kumimoji="0" lang="en-US" sz="1050" b="0" i="0" u="none" strike="noStrike" kern="1200" cap="none" spc="0" normalizeH="0" baseline="0" noProof="0">
                  <a:ln>
                    <a:noFill/>
                  </a:ln>
                  <a:solidFill>
                    <a:srgbClr val="F80000">
                      <a:lumMod val="75000"/>
                    </a:srgbClr>
                  </a:solidFill>
                  <a:effectLst/>
                  <a:uLnTx/>
                  <a:uFillTx/>
                  <a:latin typeface="Calibri"/>
                  <a:ea typeface="+mn-ea"/>
                  <a:cs typeface="+mn-cs"/>
                </a:rPr>
                <a:t>(with backup of ledger and config info)</a:t>
              </a:r>
            </a:p>
          </p:txBody>
        </p:sp>
        <p:pic>
          <p:nvPicPr>
            <p:cNvPr id="139"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3864396"/>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4293115"/>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4809612"/>
              <a:ext cx="247838" cy="24783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37412">
              <a:off x="2654052" y="5282840"/>
              <a:ext cx="247838" cy="24783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1095375" y="3430466"/>
            <a:ext cx="3009900" cy="350865"/>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8595B"/>
                </a:solidFill>
                <a:effectLst/>
                <a:uLnTx/>
                <a:uFillTx/>
                <a:latin typeface="Calibri"/>
                <a:ea typeface="+mn-ea"/>
                <a:cs typeface="+mn-cs"/>
              </a:rPr>
              <a:t>Bring your own…</a:t>
            </a:r>
          </a:p>
        </p:txBody>
      </p:sp>
    </p:spTree>
    <p:extLst>
      <p:ext uri="{BB962C8B-B14F-4D97-AF65-F5344CB8AC3E}">
        <p14:creationId xmlns:p14="http://schemas.microsoft.com/office/powerpoint/2010/main" val="146358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par>
                                <p:cTn id="8" presetID="10" presetClass="entr" presetSubtype="0"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500"/>
                                        <p:tgtEl>
                                          <p:spTgt spid="17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500"/>
                                        <p:tgtEl>
                                          <p:spTgt spid="1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par>
                          <p:cTn id="57" fill="hold">
                            <p:stCondLst>
                              <p:cond delay="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up)">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16"/>
                                        </p:tgtEl>
                                        <p:attrNameLst>
                                          <p:attrName>style.visibility</p:attrName>
                                        </p:attrNameLst>
                                      </p:cBhvr>
                                      <p:to>
                                        <p:strVal val="visible"/>
                                      </p:to>
                                    </p:set>
                                    <p:animEffect transition="in" filter="wipe(down)">
                                      <p:cBhvr>
                                        <p:cTn id="70" dur="500"/>
                                        <p:tgtEl>
                                          <p:spTgt spid="116"/>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circle(in)">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up)">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13" grpId="0" animBg="1"/>
      <p:bldP spid="3" grpId="0" animBg="1"/>
      <p:bldP spid="5"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848550" y="1150774"/>
            <a:ext cx="6508967" cy="4095909"/>
            <a:chOff x="4848226" y="1184906"/>
            <a:chExt cx="6510662" cy="4096976"/>
          </a:xfrm>
        </p:grpSpPr>
        <p:sp>
          <p:nvSpPr>
            <p:cNvPr id="136" name="Rounded Rectangle 135">
              <a:extLst>
                <a:ext uri="{FF2B5EF4-FFF2-40B4-BE49-F238E27FC236}">
                  <a16:creationId xmlns:a16="http://schemas.microsoft.com/office/drawing/2014/main" id="{F65270B6-9890-9242-BF84-A5A5C98B1B5E}"/>
                </a:ext>
              </a:extLst>
            </p:cNvPr>
            <p:cNvSpPr/>
            <p:nvPr/>
          </p:nvSpPr>
          <p:spPr bwMode="gray">
            <a:xfrm>
              <a:off x="4848226" y="1184906"/>
              <a:ext cx="6510662" cy="4096976"/>
            </a:xfrm>
            <a:prstGeom prst="roundRect">
              <a:avLst>
                <a:gd name="adj" fmla="val 3202"/>
              </a:avLst>
            </a:prstGeom>
            <a:solidFill>
              <a:srgbClr val="7FA7B2"/>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26" name="Group 25"/>
            <p:cNvGrpSpPr/>
            <p:nvPr/>
          </p:nvGrpSpPr>
          <p:grpSpPr>
            <a:xfrm>
              <a:off x="4901346" y="1234845"/>
              <a:ext cx="6359449" cy="3971784"/>
              <a:chOff x="4901346" y="1234845"/>
              <a:chExt cx="6359449" cy="3971784"/>
            </a:xfrm>
          </p:grpSpPr>
          <p:sp>
            <p:nvSpPr>
              <p:cNvPr id="19" name="Oval 18"/>
              <p:cNvSpPr/>
              <p:nvPr/>
            </p:nvSpPr>
            <p:spPr bwMode="gray">
              <a:xfrm>
                <a:off x="53176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7" name="Oval 136"/>
              <p:cNvSpPr/>
              <p:nvPr/>
            </p:nvSpPr>
            <p:spPr bwMode="gray">
              <a:xfrm>
                <a:off x="4901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39" name="Oval 138"/>
              <p:cNvSpPr/>
              <p:nvPr/>
            </p:nvSpPr>
            <p:spPr bwMode="gray">
              <a:xfrm>
                <a:off x="61509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0" name="Oval 139"/>
              <p:cNvSpPr/>
              <p:nvPr/>
            </p:nvSpPr>
            <p:spPr bwMode="gray">
              <a:xfrm>
                <a:off x="57343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1" name="Oval 140"/>
              <p:cNvSpPr/>
              <p:nvPr/>
            </p:nvSpPr>
            <p:spPr bwMode="gray">
              <a:xfrm>
                <a:off x="698419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2" name="Oval 141"/>
              <p:cNvSpPr/>
              <p:nvPr/>
            </p:nvSpPr>
            <p:spPr bwMode="gray">
              <a:xfrm>
                <a:off x="65675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3" name="Oval 142"/>
              <p:cNvSpPr/>
              <p:nvPr/>
            </p:nvSpPr>
            <p:spPr bwMode="gray">
              <a:xfrm>
                <a:off x="781745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4" name="Oval 143"/>
              <p:cNvSpPr/>
              <p:nvPr/>
            </p:nvSpPr>
            <p:spPr bwMode="gray">
              <a:xfrm>
                <a:off x="740082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7" name="Oval 146"/>
              <p:cNvSpPr/>
              <p:nvPr/>
            </p:nvSpPr>
            <p:spPr bwMode="gray">
              <a:xfrm>
                <a:off x="865071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8" name="Oval 147"/>
              <p:cNvSpPr/>
              <p:nvPr/>
            </p:nvSpPr>
            <p:spPr bwMode="gray">
              <a:xfrm>
                <a:off x="823408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49" name="Oval 148"/>
              <p:cNvSpPr/>
              <p:nvPr/>
            </p:nvSpPr>
            <p:spPr bwMode="gray">
              <a:xfrm>
                <a:off x="948397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0" name="Oval 149"/>
              <p:cNvSpPr/>
              <p:nvPr/>
            </p:nvSpPr>
            <p:spPr bwMode="gray">
              <a:xfrm>
                <a:off x="906734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1" name="Oval 150"/>
              <p:cNvSpPr/>
              <p:nvPr/>
            </p:nvSpPr>
            <p:spPr bwMode="gray">
              <a:xfrm>
                <a:off x="1031723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2" name="Oval 151"/>
              <p:cNvSpPr/>
              <p:nvPr/>
            </p:nvSpPr>
            <p:spPr bwMode="gray">
              <a:xfrm>
                <a:off x="990060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3" name="Oval 152"/>
              <p:cNvSpPr/>
              <p:nvPr/>
            </p:nvSpPr>
            <p:spPr bwMode="gray">
              <a:xfrm>
                <a:off x="11150499"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4" name="Oval 153"/>
              <p:cNvSpPr/>
              <p:nvPr/>
            </p:nvSpPr>
            <p:spPr bwMode="gray">
              <a:xfrm>
                <a:off x="10733866" y="123484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5" name="Oval 154"/>
              <p:cNvSpPr/>
              <p:nvPr/>
            </p:nvSpPr>
            <p:spPr bwMode="gray">
              <a:xfrm rot="10800000">
                <a:off x="4901346" y="2101956"/>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6" name="Oval 155"/>
              <p:cNvSpPr/>
              <p:nvPr/>
            </p:nvSpPr>
            <p:spPr bwMode="gray">
              <a:xfrm rot="10800000">
                <a:off x="4901346" y="1673717"/>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7" name="Oval 156"/>
              <p:cNvSpPr/>
              <p:nvPr/>
            </p:nvSpPr>
            <p:spPr bwMode="gray">
              <a:xfrm rot="10800000">
                <a:off x="4901346" y="2958434"/>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59" name="Oval 158"/>
              <p:cNvSpPr/>
              <p:nvPr/>
            </p:nvSpPr>
            <p:spPr bwMode="gray">
              <a:xfrm rot="10800000">
                <a:off x="4901346" y="253019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60" name="Oval 159"/>
              <p:cNvSpPr/>
              <p:nvPr/>
            </p:nvSpPr>
            <p:spPr bwMode="gray">
              <a:xfrm rot="10800000">
                <a:off x="4901347" y="3814912"/>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61" name="Oval 160"/>
              <p:cNvSpPr/>
              <p:nvPr/>
            </p:nvSpPr>
            <p:spPr bwMode="gray">
              <a:xfrm rot="10800000">
                <a:off x="4901346" y="3386673"/>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62" name="Oval 161"/>
              <p:cNvSpPr/>
              <p:nvPr/>
            </p:nvSpPr>
            <p:spPr bwMode="gray">
              <a:xfrm rot="10800000">
                <a:off x="4901347" y="4671390"/>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63" name="Oval 162"/>
              <p:cNvSpPr/>
              <p:nvPr/>
            </p:nvSpPr>
            <p:spPr bwMode="gray">
              <a:xfrm rot="10800000">
                <a:off x="4901347" y="4243151"/>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72" name="Oval 171"/>
              <p:cNvSpPr/>
              <p:nvPr/>
            </p:nvSpPr>
            <p:spPr bwMode="gray">
              <a:xfrm rot="10800000">
                <a:off x="4901347" y="5099625"/>
                <a:ext cx="110296" cy="107004"/>
              </a:xfrm>
              <a:prstGeom prst="ellipse">
                <a:avLst/>
              </a:prstGeom>
              <a:solidFill>
                <a:srgbClr val="7FA7B2"/>
              </a:solidFill>
              <a:ln w="1587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145" name="Rounded Rectangle 144">
            <a:extLst>
              <a:ext uri="{FF2B5EF4-FFF2-40B4-BE49-F238E27FC236}">
                <a16:creationId xmlns:a16="http://schemas.microsoft.com/office/drawing/2014/main" id="{F65270B6-9890-9242-BF84-A5A5C98B1B5E}"/>
              </a:ext>
            </a:extLst>
          </p:cNvPr>
          <p:cNvSpPr/>
          <p:nvPr/>
        </p:nvSpPr>
        <p:spPr bwMode="gray">
          <a:xfrm>
            <a:off x="5111185" y="1351867"/>
            <a:ext cx="6465176" cy="4810517"/>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6" name="Title 5">
            <a:extLst>
              <a:ext uri="{FF2B5EF4-FFF2-40B4-BE49-F238E27FC236}">
                <a16:creationId xmlns:a16="http://schemas.microsoft.com/office/drawing/2014/main" id="{25434601-DD2A-1949-8D76-27AD16A95A51}"/>
              </a:ext>
            </a:extLst>
          </p:cNvPr>
          <p:cNvSpPr>
            <a:spLocks noGrp="1"/>
          </p:cNvSpPr>
          <p:nvPr>
            <p:ph type="title"/>
          </p:nvPr>
        </p:nvSpPr>
        <p:spPr>
          <a:xfrm>
            <a:off x="531812" y="406400"/>
            <a:ext cx="11125200" cy="517939"/>
          </a:xfrm>
        </p:spPr>
        <p:txBody>
          <a:bodyPr/>
          <a:lstStyle/>
          <a:p>
            <a:r>
              <a:rPr lang="en-US"/>
              <a:t>Comprehensive Blockchain Platform</a:t>
            </a:r>
          </a:p>
        </p:txBody>
      </p:sp>
      <p:sp>
        <p:nvSpPr>
          <p:cNvPr id="118" name="Slide Number Placeholder 117">
            <a:extLst>
              <a:ext uri="{FF2B5EF4-FFF2-40B4-BE49-F238E27FC236}">
                <a16:creationId xmlns:a16="http://schemas.microsoft.com/office/drawing/2014/main" id="{465096B7-4264-7249-BFE2-5819AABC967A}"/>
              </a:ext>
            </a:extLst>
          </p:cNvPr>
          <p:cNvSpPr>
            <a:spLocks noGrp="1"/>
          </p:cNvSpPr>
          <p:nvPr>
            <p:ph type="sldNum" sz="quarter" idx="4294967295"/>
          </p:nvPr>
        </p:nvSpPr>
        <p:spPr>
          <a:xfrm>
            <a:off x="11855450" y="6556375"/>
            <a:ext cx="333375" cy="182563"/>
          </a:xfrm>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23</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19BA849-6603-2E48-8CB0-8ADEFCA520B0}"/>
              </a:ext>
            </a:extLst>
          </p:cNvPr>
          <p:cNvSpPr txBox="1"/>
          <p:nvPr/>
        </p:nvSpPr>
        <p:spPr>
          <a:xfrm>
            <a:off x="9835585" y="2561114"/>
            <a:ext cx="1354401" cy="30623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95B"/>
                </a:solidFill>
                <a:effectLst/>
                <a:uLnTx/>
                <a:uFillTx/>
                <a:latin typeface="Calibri"/>
                <a:ea typeface="Calibri" charset="0"/>
                <a:cs typeface="Calibri" charset="0"/>
              </a:rPr>
              <a:t>Membership </a:t>
            </a:r>
            <a:br>
              <a:rPr kumimoji="0" lang="en-US" sz="1100" b="0" i="0" u="none" strike="noStrike" kern="1200" cap="none" spc="0" normalizeH="0" baseline="0" noProof="0">
                <a:ln>
                  <a:noFill/>
                </a:ln>
                <a:solidFill>
                  <a:srgbClr val="58595B"/>
                </a:solidFill>
                <a:effectLst/>
                <a:uLnTx/>
                <a:uFillTx/>
                <a:latin typeface="Calibri"/>
                <a:ea typeface="Calibri" charset="0"/>
                <a:cs typeface="Calibri" charset="0"/>
              </a:rPr>
            </a:br>
            <a:r>
              <a:rPr kumimoji="0" lang="en-US" sz="1100" b="0" i="0" u="none" strike="noStrike" kern="1200" cap="none" spc="0" normalizeH="0" baseline="0" noProof="0">
                <a:ln>
                  <a:noFill/>
                </a:ln>
                <a:solidFill>
                  <a:srgbClr val="58595B"/>
                </a:solidFill>
                <a:effectLst/>
                <a:uLnTx/>
                <a:uFillTx/>
                <a:latin typeface="Calibri"/>
                <a:ea typeface="Calibri" charset="0"/>
                <a:cs typeface="Calibri" charset="0"/>
              </a:rPr>
              <a:t>Service</a:t>
            </a:r>
          </a:p>
        </p:txBody>
      </p:sp>
      <p:grpSp>
        <p:nvGrpSpPr>
          <p:cNvPr id="184" name="Group 183">
            <a:extLst>
              <a:ext uri="{FF2B5EF4-FFF2-40B4-BE49-F238E27FC236}">
                <a16:creationId xmlns:a16="http://schemas.microsoft.com/office/drawing/2014/main" id="{AC40A378-E810-E64F-AC68-078A8AE3B6F3}"/>
              </a:ext>
            </a:extLst>
          </p:cNvPr>
          <p:cNvGrpSpPr/>
          <p:nvPr/>
        </p:nvGrpSpPr>
        <p:grpSpPr>
          <a:xfrm>
            <a:off x="901543" y="1985826"/>
            <a:ext cx="10024644" cy="1396981"/>
            <a:chOff x="900189" y="2410240"/>
            <a:chExt cx="10027255" cy="1397345"/>
          </a:xfrm>
        </p:grpSpPr>
        <p:sp>
          <p:nvSpPr>
            <p:cNvPr id="78" name="Freeform 20">
              <a:extLst>
                <a:ext uri="{FF2B5EF4-FFF2-40B4-BE49-F238E27FC236}">
                  <a16:creationId xmlns:a16="http://schemas.microsoft.com/office/drawing/2014/main"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4F268BC-A59D-5049-9FF5-FF956DC34A08}"/>
                </a:ext>
              </a:extLst>
            </p:cNvPr>
            <p:cNvSpPr/>
            <p:nvPr/>
          </p:nvSpPr>
          <p:spPr bwMode="gray">
            <a:xfrm>
              <a:off x="900189" y="3335099"/>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id="{19CC76ED-4BC8-7249-93BB-527EC6895E64}"/>
              </a:ext>
            </a:extLst>
          </p:cNvPr>
          <p:cNvGrpSpPr/>
          <p:nvPr/>
        </p:nvGrpSpPr>
        <p:grpSpPr>
          <a:xfrm>
            <a:off x="2988631" y="2083279"/>
            <a:ext cx="1664396" cy="698528"/>
            <a:chOff x="2568678" y="3761059"/>
            <a:chExt cx="1664830" cy="698710"/>
          </a:xfrm>
        </p:grpSpPr>
        <p:sp>
          <p:nvSpPr>
            <p:cNvPr id="107" name="TextBox 106">
              <a:extLst>
                <a:ext uri="{FF2B5EF4-FFF2-40B4-BE49-F238E27FC236}">
                  <a16:creationId xmlns:a16="http://schemas.microsoft.com/office/drawing/2014/main"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Applications</a:t>
              </a:r>
            </a:p>
          </p:txBody>
        </p:sp>
      </p:grpSp>
      <p:grpSp>
        <p:nvGrpSpPr>
          <p:cNvPr id="180" name="Group 179">
            <a:extLst>
              <a:ext uri="{FF2B5EF4-FFF2-40B4-BE49-F238E27FC236}">
                <a16:creationId xmlns:a16="http://schemas.microsoft.com/office/drawing/2014/main" id="{0B0A6551-840F-D44B-B350-587953F45184}"/>
              </a:ext>
            </a:extLst>
          </p:cNvPr>
          <p:cNvGrpSpPr/>
          <p:nvPr/>
        </p:nvGrpSpPr>
        <p:grpSpPr>
          <a:xfrm>
            <a:off x="549912" y="1251037"/>
            <a:ext cx="9833236" cy="3549986"/>
            <a:chOff x="548466" y="1675259"/>
            <a:chExt cx="9835797" cy="3550911"/>
          </a:xfrm>
        </p:grpSpPr>
        <p:sp>
          <p:nvSpPr>
            <p:cNvPr id="15" name="Freeform 26">
              <a:extLst>
                <a:ext uri="{FF2B5EF4-FFF2-40B4-BE49-F238E27FC236}">
                  <a16:creationId xmlns:a16="http://schemas.microsoft.com/office/drawing/2014/main"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57EB0BE8-53C4-EB42-8E20-9786C299F0FA}"/>
                </a:ext>
              </a:extLst>
            </p:cNvPr>
            <p:cNvSpPr/>
            <p:nvPr/>
          </p:nvSpPr>
          <p:spPr bwMode="gray">
            <a:xfrm>
              <a:off x="900188" y="1721339"/>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75000"/>
                    </a:srgbClr>
                  </a:solidFill>
                  <a:effectLst/>
                  <a:uLnTx/>
                  <a:uFillTx/>
                  <a:latin typeface="Calibri"/>
                  <a:ea typeface="+mn-ea"/>
                  <a:cs typeface="+mn-cs"/>
                </a:rPr>
                <a:t>Validating Nodes/  Peers</a:t>
              </a:r>
            </a:p>
          </p:txBody>
        </p:sp>
        <p:sp>
          <p:nvSpPr>
            <p:cNvPr id="80" name="Freeform 26">
              <a:extLst>
                <a:ext uri="{FF2B5EF4-FFF2-40B4-BE49-F238E27FC236}">
                  <a16:creationId xmlns:a16="http://schemas.microsoft.com/office/drawing/2014/main"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3C129846-A215-2E48-9A9E-046381DF7DF0}"/>
              </a:ext>
            </a:extLst>
          </p:cNvPr>
          <p:cNvGrpSpPr/>
          <p:nvPr/>
        </p:nvGrpSpPr>
        <p:grpSpPr>
          <a:xfrm>
            <a:off x="567141" y="1667882"/>
            <a:ext cx="10106467" cy="2847308"/>
            <a:chOff x="565701" y="2092214"/>
            <a:chExt cx="10109100" cy="2848050"/>
          </a:xfrm>
        </p:grpSpPr>
        <p:sp>
          <p:nvSpPr>
            <p:cNvPr id="22" name="Freeform 12">
              <a:extLst>
                <a:ext uri="{FF2B5EF4-FFF2-40B4-BE49-F238E27FC236}">
                  <a16:creationId xmlns:a16="http://schemas.microsoft.com/office/drawing/2014/main" id="{34262C9C-DABE-7644-ABA7-113F53971A15}"/>
                </a:ext>
              </a:extLst>
            </p:cNvPr>
            <p:cNvSpPr>
              <a:spLocks noChangeAspect="1" noChangeArrowheads="1"/>
            </p:cNvSpPr>
            <p:nvPr/>
          </p:nvSpPr>
          <p:spPr bwMode="auto">
            <a:xfrm>
              <a:off x="8734280"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id="{2555E3D7-053D-C44E-9B5F-370B70DAA9F8}"/>
                </a:ext>
              </a:extLst>
            </p:cNvPr>
            <p:cNvSpPr>
              <a:spLocks noChangeAspect="1" noChangeArrowheads="1"/>
            </p:cNvSpPr>
            <p:nvPr/>
          </p:nvSpPr>
          <p:spPr bwMode="auto">
            <a:xfrm>
              <a:off x="1043125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C00E3B2B-5235-BA48-9095-E89B673E41F3}"/>
                </a:ext>
              </a:extLst>
            </p:cNvPr>
            <p:cNvSpPr/>
            <p:nvPr/>
          </p:nvSpPr>
          <p:spPr bwMode="gray">
            <a:xfrm>
              <a:off x="900189" y="2092214"/>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8D14">
                      <a:lumMod val="50000"/>
                    </a:srgbClr>
                  </a:solidFill>
                  <a:effectLst/>
                  <a:uLnTx/>
                  <a:uFillTx/>
                  <a:latin typeface="Calibri"/>
                  <a:ea typeface="+mn-ea"/>
                  <a:cs typeface="+mn-cs"/>
                </a:rPr>
                <a:t>Distributed Ledger  </a:t>
              </a: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8D14">
                      <a:lumMod val="50000"/>
                    </a:srgbClr>
                  </a:solidFill>
                  <a:effectLst/>
                  <a:uLnTx/>
                  <a:uFillTx/>
                  <a:latin typeface="Calibri"/>
                  <a:ea typeface="+mn-ea"/>
                  <a:cs typeface="+mn-cs"/>
                </a:rPr>
                <a:t>(Single Version of Truth)</a:t>
              </a:r>
              <a:endParaRPr kumimoji="0" lang="en-US" sz="1200" b="0" i="0" u="none" strike="noStrike" kern="1200" cap="none" spc="0" normalizeH="0" baseline="0" noProof="0">
                <a:ln>
                  <a:noFill/>
                </a:ln>
                <a:solidFill>
                  <a:srgbClr val="FF8D14">
                    <a:lumMod val="50000"/>
                  </a:srgbClr>
                </a:solidFill>
                <a:effectLst/>
                <a:uLnTx/>
                <a:uFillTx/>
                <a:latin typeface="Calibri"/>
                <a:ea typeface="+mn-ea"/>
                <a:cs typeface="+mn-cs"/>
              </a:endParaRPr>
            </a:p>
          </p:txBody>
        </p:sp>
        <p:sp>
          <p:nvSpPr>
            <p:cNvPr id="83" name="Freeform 12">
              <a:extLst>
                <a:ext uri="{FF2B5EF4-FFF2-40B4-BE49-F238E27FC236}">
                  <a16:creationId xmlns:a16="http://schemas.microsoft.com/office/drawing/2014/main" id="{6CF4192D-58F3-4048-99DB-D723BE4637D7}"/>
                </a:ext>
              </a:extLst>
            </p:cNvPr>
            <p:cNvSpPr>
              <a:spLocks noChangeAspect="1" noChangeArrowheads="1"/>
            </p:cNvSpPr>
            <p:nvPr/>
          </p:nvSpPr>
          <p:spPr bwMode="auto">
            <a:xfrm>
              <a:off x="565701" y="2196739"/>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3">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517BE95A-B0B6-9A4A-ABF6-2B4D1B4C571F}"/>
              </a:ext>
            </a:extLst>
          </p:cNvPr>
          <p:cNvGrpSpPr/>
          <p:nvPr/>
        </p:nvGrpSpPr>
        <p:grpSpPr>
          <a:xfrm>
            <a:off x="575276" y="2050432"/>
            <a:ext cx="9201536" cy="2465745"/>
            <a:chOff x="573837" y="2474863"/>
            <a:chExt cx="9203933" cy="2466387"/>
          </a:xfrm>
        </p:grpSpPr>
        <p:sp>
          <p:nvSpPr>
            <p:cNvPr id="21" name="Freeform 7">
              <a:extLst>
                <a:ext uri="{FF2B5EF4-FFF2-40B4-BE49-F238E27FC236}">
                  <a16:creationId xmlns:a16="http://schemas.microsoft.com/office/drawing/2014/main"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593494F-C248-2046-81B8-EF38D60D19AC}"/>
                </a:ext>
              </a:extLst>
            </p:cNvPr>
            <p:cNvSpPr/>
            <p:nvPr/>
          </p:nvSpPr>
          <p:spPr bwMode="gray">
            <a:xfrm>
              <a:off x="900189" y="2521704"/>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395">
                      <a:lumMod val="50000"/>
                    </a:srgbClr>
                  </a:solidFill>
                  <a:effectLst/>
                  <a:uLnTx/>
                  <a:uFillTx/>
                  <a:latin typeface="Calibri"/>
                  <a:ea typeface="+mn-ea"/>
                  <a:cs typeface="+mn-cs"/>
                </a:rPr>
                <a:t>Smart Contracts </a:t>
              </a:r>
              <a:br>
                <a:rPr kumimoji="0" lang="en-US" sz="1400" b="0" i="0" u="none" strike="noStrike" kern="1200" cap="none" spc="0" normalizeH="0" baseline="0" noProof="0">
                  <a:ln>
                    <a:noFill/>
                  </a:ln>
                  <a:solidFill>
                    <a:srgbClr val="007395">
                      <a:lumMod val="50000"/>
                    </a:srgbClr>
                  </a:solidFill>
                  <a:effectLst/>
                  <a:uLnTx/>
                  <a:uFillTx/>
                  <a:latin typeface="Calibri"/>
                  <a:ea typeface="+mn-ea"/>
                  <a:cs typeface="+mn-cs"/>
                </a:rPr>
              </a:br>
              <a:r>
                <a:rPr kumimoji="0" lang="en-US" sz="1050" b="0" i="0" u="none" strike="noStrike" kern="1200" cap="none" spc="0" normalizeH="0" baseline="0" noProof="0">
                  <a:ln>
                    <a:noFill/>
                  </a:ln>
                  <a:solidFill>
                    <a:srgbClr val="007395">
                      <a:lumMod val="50000"/>
                    </a:srgbClr>
                  </a:solidFill>
                  <a:effectLst/>
                  <a:uLnTx/>
                  <a:uFillTx/>
                  <a:latin typeface="Calibri"/>
                  <a:ea typeface="+mn-ea"/>
                  <a:cs typeface="+mn-cs"/>
                </a:rPr>
                <a:t>(aka Chaincode)</a:t>
              </a:r>
            </a:p>
          </p:txBody>
        </p:sp>
        <p:sp>
          <p:nvSpPr>
            <p:cNvPr id="84" name="Freeform 7">
              <a:extLst>
                <a:ext uri="{FF2B5EF4-FFF2-40B4-BE49-F238E27FC236}">
                  <a16:creationId xmlns:a16="http://schemas.microsoft.com/office/drawing/2014/main" id="{2B1A5E18-1965-0F48-93CC-AEC4E6A8D75D}"/>
                </a:ext>
              </a:extLst>
            </p:cNvPr>
            <p:cNvSpPr>
              <a:spLocks noChangeAspect="1" noChangeArrowheads="1"/>
            </p:cNvSpPr>
            <p:nvPr/>
          </p:nvSpPr>
          <p:spPr bwMode="auto">
            <a:xfrm>
              <a:off x="573837" y="2645572"/>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id="{D5B51AE1-893B-5B42-A4B6-F47D765A51DC}"/>
              </a:ext>
            </a:extLst>
          </p:cNvPr>
          <p:cNvGrpSpPr/>
          <p:nvPr/>
        </p:nvGrpSpPr>
        <p:grpSpPr>
          <a:xfrm>
            <a:off x="6701917" y="1920478"/>
            <a:ext cx="3526959" cy="3421234"/>
            <a:chOff x="6702075" y="2429541"/>
            <a:chExt cx="3527878" cy="3422125"/>
          </a:xfrm>
        </p:grpSpPr>
        <p:sp>
          <p:nvSpPr>
            <p:cNvPr id="46" name="Arc 45">
              <a:extLst>
                <a:ext uri="{FF2B5EF4-FFF2-40B4-BE49-F238E27FC236}">
                  <a16:creationId xmlns:a16="http://schemas.microsoft.com/office/drawing/2014/main"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id="{146D489E-CFDA-E949-B7E1-976B071862FF}"/>
              </a:ext>
            </a:extLst>
          </p:cNvPr>
          <p:cNvCxnSpPr>
            <a:cxnSpLocks/>
          </p:cNvCxnSpPr>
          <p:nvPr/>
        </p:nvCxnSpPr>
        <p:spPr>
          <a:xfrm>
            <a:off x="8777851" y="1775782"/>
            <a:ext cx="1298432" cy="19341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99CAE44-18C8-6940-BE4E-041E201818A0}"/>
              </a:ext>
            </a:extLst>
          </p:cNvPr>
          <p:cNvCxnSpPr>
            <a:cxnSpLocks/>
          </p:cNvCxnSpPr>
          <p:nvPr/>
        </p:nvCxnSpPr>
        <p:spPr>
          <a:xfrm flipV="1">
            <a:off x="10237613" y="2997810"/>
            <a:ext cx="304148" cy="783431"/>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F5951C0-D845-B847-BF69-E622F8A7E5EE}"/>
              </a:ext>
            </a:extLst>
          </p:cNvPr>
          <p:cNvCxnSpPr>
            <a:cxnSpLocks/>
            <a:stCxn id="106" idx="3"/>
          </p:cNvCxnSpPr>
          <p:nvPr/>
        </p:nvCxnSpPr>
        <p:spPr>
          <a:xfrm>
            <a:off x="4653027" y="2519703"/>
            <a:ext cx="1747693" cy="157262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35D6BB6-452F-7A44-91EE-1C925112FE44}"/>
              </a:ext>
            </a:extLst>
          </p:cNvPr>
          <p:cNvGrpSpPr/>
          <p:nvPr/>
        </p:nvGrpSpPr>
        <p:grpSpPr>
          <a:xfrm>
            <a:off x="901541" y="2526648"/>
            <a:ext cx="8440311" cy="1698716"/>
            <a:chOff x="900188" y="2970660"/>
            <a:chExt cx="8442510" cy="1699158"/>
          </a:xfrm>
        </p:grpSpPr>
        <p:sp>
          <p:nvSpPr>
            <p:cNvPr id="45" name="TextBox 44">
              <a:extLst>
                <a:ext uri="{FF2B5EF4-FFF2-40B4-BE49-F238E27FC236}">
                  <a16:creationId xmlns:a16="http://schemas.microsoft.com/office/drawing/2014/main"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id="{6F3BFDAE-9CBD-BD43-9B4D-B2927A9CD093}"/>
                </a:ext>
              </a:extLst>
            </p:cNvPr>
            <p:cNvSpPr/>
            <p:nvPr/>
          </p:nvSpPr>
          <p:spPr bwMode="gray">
            <a:xfrm>
              <a:off x="900188" y="2970660"/>
              <a:ext cx="1644707"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id="{6550F3DC-54C3-BE4F-B361-55C275699372}"/>
                </a:ext>
              </a:extLst>
            </p:cNvPr>
            <p:cNvSpPr/>
            <p:nvPr/>
          </p:nvSpPr>
          <p:spPr bwMode="gray">
            <a:xfrm>
              <a:off x="8021768" y="3456725"/>
              <a:ext cx="818092" cy="818092"/>
            </a:xfrm>
            <a:prstGeom prst="ellipse">
              <a:avLst/>
            </a:prstGeom>
            <a:solidFill>
              <a:schemeClr val="accent2">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94" name="Freeform 93">
            <a:extLst>
              <a:ext uri="{FF2B5EF4-FFF2-40B4-BE49-F238E27FC236}">
                <a16:creationId xmlns:a16="http://schemas.microsoft.com/office/drawing/2014/main" id="{39F9104C-D043-B245-80C6-A9FEB5437CCA}"/>
              </a:ext>
            </a:extLst>
          </p:cNvPr>
          <p:cNvSpPr>
            <a:spLocks noChangeAspect="1" noChangeArrowheads="1"/>
          </p:cNvSpPr>
          <p:nvPr/>
        </p:nvSpPr>
        <p:spPr bwMode="auto">
          <a:xfrm>
            <a:off x="520365" y="2601985"/>
            <a:ext cx="263696" cy="26369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id="{96A43887-1F8E-E84D-A582-A6209359EFEE}"/>
              </a:ext>
            </a:extLst>
          </p:cNvPr>
          <p:cNvSpPr>
            <a:spLocks noChangeAspect="1" noChangeArrowheads="1"/>
          </p:cNvSpPr>
          <p:nvPr/>
        </p:nvSpPr>
        <p:spPr bwMode="auto">
          <a:xfrm>
            <a:off x="496147" y="3031411"/>
            <a:ext cx="318767" cy="199553"/>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latin typeface="Calibri"/>
              <a:ea typeface="+mn-ea"/>
              <a:cs typeface="+mn-cs"/>
            </a:endParaRPr>
          </a:p>
        </p:txBody>
      </p:sp>
      <p:pic>
        <p:nvPicPr>
          <p:cNvPr id="116" name="Content Placeholder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2519" y="5877937"/>
            <a:ext cx="6503020" cy="430568"/>
          </a:xfrm>
          <a:prstGeom prst="rect">
            <a:avLst/>
          </a:prstGeom>
          <a:effectLst/>
        </p:spPr>
      </p:pic>
      <p:sp>
        <p:nvSpPr>
          <p:cNvPr id="3" name="Up-Down Arrow 2"/>
          <p:cNvSpPr/>
          <p:nvPr/>
        </p:nvSpPr>
        <p:spPr bwMode="gray">
          <a:xfrm>
            <a:off x="8193233" y="5293597"/>
            <a:ext cx="244186" cy="637319"/>
          </a:xfrm>
          <a:prstGeom prst="upDownArrow">
            <a:avLst>
              <a:gd name="adj1" fmla="val 33483"/>
              <a:gd name="adj2" fmla="val 50000"/>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51" name="Group 50">
            <a:extLst>
              <a:ext uri="{FF2B5EF4-FFF2-40B4-BE49-F238E27FC236}">
                <a16:creationId xmlns:a16="http://schemas.microsoft.com/office/drawing/2014/main" id="{D4807741-66B2-944E-B280-3BF2CDCACFBF}"/>
              </a:ext>
            </a:extLst>
          </p:cNvPr>
          <p:cNvGrpSpPr/>
          <p:nvPr/>
        </p:nvGrpSpPr>
        <p:grpSpPr>
          <a:xfrm>
            <a:off x="912689" y="2528204"/>
            <a:ext cx="5798887" cy="1624849"/>
            <a:chOff x="18184" y="3230117"/>
            <a:chExt cx="5800398" cy="1559405"/>
          </a:xfrm>
          <a:solidFill>
            <a:schemeClr val="accent6"/>
          </a:solidFill>
        </p:grpSpPr>
        <p:sp>
          <p:nvSpPr>
            <p:cNvPr id="52" name="Rectangle 51">
              <a:extLst>
                <a:ext uri="{FF2B5EF4-FFF2-40B4-BE49-F238E27FC236}">
                  <a16:creationId xmlns:a16="http://schemas.microsoft.com/office/drawing/2014/main" id="{CB33F91E-101C-994B-B059-0486163651FA}"/>
                </a:ext>
              </a:extLst>
            </p:cNvPr>
            <p:cNvSpPr/>
            <p:nvPr/>
          </p:nvSpPr>
          <p:spPr bwMode="gray">
            <a:xfrm>
              <a:off x="18184" y="4317036"/>
              <a:ext cx="240194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A913F"/>
                  </a:solidFill>
                  <a:effectLst/>
                  <a:uLnTx/>
                  <a:uFillTx/>
                  <a:latin typeface="Calibri"/>
                  <a:ea typeface="+mn-ea"/>
                  <a:cs typeface="+mn-cs"/>
                </a:rPr>
                <a:t>REST Proxy and Operations APIs</a:t>
              </a:r>
            </a:p>
          </p:txBody>
        </p:sp>
        <p:grpSp>
          <p:nvGrpSpPr>
            <p:cNvPr id="53" name="Group 52">
              <a:extLst>
                <a:ext uri="{FF2B5EF4-FFF2-40B4-BE49-F238E27FC236}">
                  <a16:creationId xmlns:a16="http://schemas.microsoft.com/office/drawing/2014/main" id="{92A616DC-BBF1-0442-B2EB-37AB0E78B93F}"/>
                </a:ext>
              </a:extLst>
            </p:cNvPr>
            <p:cNvGrpSpPr/>
            <p:nvPr/>
          </p:nvGrpSpPr>
          <p:grpSpPr>
            <a:xfrm>
              <a:off x="5298729" y="3230117"/>
              <a:ext cx="519853" cy="407639"/>
              <a:chOff x="3944938" y="4110038"/>
              <a:chExt cx="360362" cy="282575"/>
            </a:xfrm>
            <a:grpFill/>
          </p:grpSpPr>
          <p:sp>
            <p:nvSpPr>
              <p:cNvPr id="56" name="Freeform 8">
                <a:extLst>
                  <a:ext uri="{FF2B5EF4-FFF2-40B4-BE49-F238E27FC236}">
                    <a16:creationId xmlns:a16="http://schemas.microsoft.com/office/drawing/2014/main"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7" name="Freeform 9">
                <a:extLst>
                  <a:ext uri="{FF2B5EF4-FFF2-40B4-BE49-F238E27FC236}">
                    <a16:creationId xmlns:a16="http://schemas.microsoft.com/office/drawing/2014/main"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8" name="Freeform 10">
                <a:extLst>
                  <a:ext uri="{FF2B5EF4-FFF2-40B4-BE49-F238E27FC236}">
                    <a16:creationId xmlns:a16="http://schemas.microsoft.com/office/drawing/2014/main"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59" name="Freeform 11">
                <a:extLst>
                  <a:ext uri="{FF2B5EF4-FFF2-40B4-BE49-F238E27FC236}">
                    <a16:creationId xmlns:a16="http://schemas.microsoft.com/office/drawing/2014/main"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0" name="Freeform 12">
                <a:extLst>
                  <a:ext uri="{FF2B5EF4-FFF2-40B4-BE49-F238E27FC236}">
                    <a16:creationId xmlns:a16="http://schemas.microsoft.com/office/drawing/2014/main"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1" name="Freeform 13">
                <a:extLst>
                  <a:ext uri="{FF2B5EF4-FFF2-40B4-BE49-F238E27FC236}">
                    <a16:creationId xmlns:a16="http://schemas.microsoft.com/office/drawing/2014/main"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2" name="Freeform 14">
                <a:extLst>
                  <a:ext uri="{FF2B5EF4-FFF2-40B4-BE49-F238E27FC236}">
                    <a16:creationId xmlns:a16="http://schemas.microsoft.com/office/drawing/2014/main"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3" name="Freeform 15">
                <a:extLst>
                  <a:ext uri="{FF2B5EF4-FFF2-40B4-BE49-F238E27FC236}">
                    <a16:creationId xmlns:a16="http://schemas.microsoft.com/office/drawing/2014/main"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4" name="Freeform 16">
                <a:extLst>
                  <a:ext uri="{FF2B5EF4-FFF2-40B4-BE49-F238E27FC236}">
                    <a16:creationId xmlns:a16="http://schemas.microsoft.com/office/drawing/2014/main"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5" name="Freeform 17">
                <a:extLst>
                  <a:ext uri="{FF2B5EF4-FFF2-40B4-BE49-F238E27FC236}">
                    <a16:creationId xmlns:a16="http://schemas.microsoft.com/office/drawing/2014/main"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6" name="Freeform 18">
                <a:extLst>
                  <a:ext uri="{FF2B5EF4-FFF2-40B4-BE49-F238E27FC236}">
                    <a16:creationId xmlns:a16="http://schemas.microsoft.com/office/drawing/2014/main"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7" name="Freeform 19">
                <a:extLst>
                  <a:ext uri="{FF2B5EF4-FFF2-40B4-BE49-F238E27FC236}">
                    <a16:creationId xmlns:a16="http://schemas.microsoft.com/office/drawing/2014/main"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8" name="Freeform 20">
                <a:extLst>
                  <a:ext uri="{FF2B5EF4-FFF2-40B4-BE49-F238E27FC236}">
                    <a16:creationId xmlns:a16="http://schemas.microsoft.com/office/drawing/2014/main"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69" name="Freeform 21">
                <a:extLst>
                  <a:ext uri="{FF2B5EF4-FFF2-40B4-BE49-F238E27FC236}">
                    <a16:creationId xmlns:a16="http://schemas.microsoft.com/office/drawing/2014/main"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0" name="Freeform 22">
                <a:extLst>
                  <a:ext uri="{FF2B5EF4-FFF2-40B4-BE49-F238E27FC236}">
                    <a16:creationId xmlns:a16="http://schemas.microsoft.com/office/drawing/2014/main"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1" name="Freeform 23">
                <a:extLst>
                  <a:ext uri="{FF2B5EF4-FFF2-40B4-BE49-F238E27FC236}">
                    <a16:creationId xmlns:a16="http://schemas.microsoft.com/office/drawing/2014/main"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2" name="Freeform 24">
                <a:extLst>
                  <a:ext uri="{FF2B5EF4-FFF2-40B4-BE49-F238E27FC236}">
                    <a16:creationId xmlns:a16="http://schemas.microsoft.com/office/drawing/2014/main"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3" name="Freeform 25">
                <a:extLst>
                  <a:ext uri="{FF2B5EF4-FFF2-40B4-BE49-F238E27FC236}">
                    <a16:creationId xmlns:a16="http://schemas.microsoft.com/office/drawing/2014/main"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4" name="Freeform 26">
                <a:extLst>
                  <a:ext uri="{FF2B5EF4-FFF2-40B4-BE49-F238E27FC236}">
                    <a16:creationId xmlns:a16="http://schemas.microsoft.com/office/drawing/2014/main"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75" name="Freeform 27">
                <a:extLst>
                  <a:ext uri="{FF2B5EF4-FFF2-40B4-BE49-F238E27FC236}">
                    <a16:creationId xmlns:a16="http://schemas.microsoft.com/office/drawing/2014/main"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88" name="Group 87">
            <a:extLst>
              <a:ext uri="{FF2B5EF4-FFF2-40B4-BE49-F238E27FC236}">
                <a16:creationId xmlns:a16="http://schemas.microsoft.com/office/drawing/2014/main" id="{A0A8E5CF-B2F7-1E47-B8C4-53C777A60F59}"/>
              </a:ext>
            </a:extLst>
          </p:cNvPr>
          <p:cNvGrpSpPr/>
          <p:nvPr/>
        </p:nvGrpSpPr>
        <p:grpSpPr>
          <a:xfrm>
            <a:off x="510861" y="3779255"/>
            <a:ext cx="237658" cy="186357"/>
            <a:chOff x="3944938" y="4110038"/>
            <a:chExt cx="360362" cy="282575"/>
          </a:xfrm>
          <a:solidFill>
            <a:schemeClr val="accent6"/>
          </a:solidFill>
        </p:grpSpPr>
        <p:sp>
          <p:nvSpPr>
            <p:cNvPr id="89" name="Freeform 8">
              <a:extLst>
                <a:ext uri="{FF2B5EF4-FFF2-40B4-BE49-F238E27FC236}">
                  <a16:creationId xmlns:a16="http://schemas.microsoft.com/office/drawing/2014/main"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0" name="Freeform 9">
              <a:extLst>
                <a:ext uri="{FF2B5EF4-FFF2-40B4-BE49-F238E27FC236}">
                  <a16:creationId xmlns:a16="http://schemas.microsoft.com/office/drawing/2014/main"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99" name="Freeform 10">
              <a:extLst>
                <a:ext uri="{FF2B5EF4-FFF2-40B4-BE49-F238E27FC236}">
                  <a16:creationId xmlns:a16="http://schemas.microsoft.com/office/drawing/2014/main"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0" name="Freeform 11">
              <a:extLst>
                <a:ext uri="{FF2B5EF4-FFF2-40B4-BE49-F238E27FC236}">
                  <a16:creationId xmlns:a16="http://schemas.microsoft.com/office/drawing/2014/main"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2" name="Freeform 12">
              <a:extLst>
                <a:ext uri="{FF2B5EF4-FFF2-40B4-BE49-F238E27FC236}">
                  <a16:creationId xmlns:a16="http://schemas.microsoft.com/office/drawing/2014/main"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4" name="Freeform 13">
              <a:extLst>
                <a:ext uri="{FF2B5EF4-FFF2-40B4-BE49-F238E27FC236}">
                  <a16:creationId xmlns:a16="http://schemas.microsoft.com/office/drawing/2014/main"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8" name="Freeform 14">
              <a:extLst>
                <a:ext uri="{FF2B5EF4-FFF2-40B4-BE49-F238E27FC236}">
                  <a16:creationId xmlns:a16="http://schemas.microsoft.com/office/drawing/2014/main"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09" name="Freeform 15">
              <a:extLst>
                <a:ext uri="{FF2B5EF4-FFF2-40B4-BE49-F238E27FC236}">
                  <a16:creationId xmlns:a16="http://schemas.microsoft.com/office/drawing/2014/main"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0" name="Freeform 16">
              <a:extLst>
                <a:ext uri="{FF2B5EF4-FFF2-40B4-BE49-F238E27FC236}">
                  <a16:creationId xmlns:a16="http://schemas.microsoft.com/office/drawing/2014/main"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2" name="Freeform 17">
              <a:extLst>
                <a:ext uri="{FF2B5EF4-FFF2-40B4-BE49-F238E27FC236}">
                  <a16:creationId xmlns:a16="http://schemas.microsoft.com/office/drawing/2014/main"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4" name="Freeform 18">
              <a:extLst>
                <a:ext uri="{FF2B5EF4-FFF2-40B4-BE49-F238E27FC236}">
                  <a16:creationId xmlns:a16="http://schemas.microsoft.com/office/drawing/2014/main"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5" name="Freeform 19">
              <a:extLst>
                <a:ext uri="{FF2B5EF4-FFF2-40B4-BE49-F238E27FC236}">
                  <a16:creationId xmlns:a16="http://schemas.microsoft.com/office/drawing/2014/main"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7" name="Freeform 20">
              <a:extLst>
                <a:ext uri="{FF2B5EF4-FFF2-40B4-BE49-F238E27FC236}">
                  <a16:creationId xmlns:a16="http://schemas.microsoft.com/office/drawing/2014/main"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19" name="Freeform 21">
              <a:extLst>
                <a:ext uri="{FF2B5EF4-FFF2-40B4-BE49-F238E27FC236}">
                  <a16:creationId xmlns:a16="http://schemas.microsoft.com/office/drawing/2014/main"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0" name="Freeform 22">
              <a:extLst>
                <a:ext uri="{FF2B5EF4-FFF2-40B4-BE49-F238E27FC236}">
                  <a16:creationId xmlns:a16="http://schemas.microsoft.com/office/drawing/2014/main"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1" name="Freeform 23">
              <a:extLst>
                <a:ext uri="{FF2B5EF4-FFF2-40B4-BE49-F238E27FC236}">
                  <a16:creationId xmlns:a16="http://schemas.microsoft.com/office/drawing/2014/main"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2" name="Freeform 24">
              <a:extLst>
                <a:ext uri="{FF2B5EF4-FFF2-40B4-BE49-F238E27FC236}">
                  <a16:creationId xmlns:a16="http://schemas.microsoft.com/office/drawing/2014/main"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3" name="Freeform 25">
              <a:extLst>
                <a:ext uri="{FF2B5EF4-FFF2-40B4-BE49-F238E27FC236}">
                  <a16:creationId xmlns:a16="http://schemas.microsoft.com/office/drawing/2014/main"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4" name="Freeform 26">
              <a:extLst>
                <a:ext uri="{FF2B5EF4-FFF2-40B4-BE49-F238E27FC236}">
                  <a16:creationId xmlns:a16="http://schemas.microsoft.com/office/drawing/2014/main"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sp>
          <p:nvSpPr>
            <p:cNvPr id="125" name="Freeform 27">
              <a:extLst>
                <a:ext uri="{FF2B5EF4-FFF2-40B4-BE49-F238E27FC236}">
                  <a16:creationId xmlns:a16="http://schemas.microsoft.com/office/drawing/2014/main"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A913F"/>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16A62ED2-2DB9-4D4A-BA3F-4FE8294C81B4}"/>
              </a:ext>
            </a:extLst>
          </p:cNvPr>
          <p:cNvGrpSpPr/>
          <p:nvPr/>
        </p:nvGrpSpPr>
        <p:grpSpPr>
          <a:xfrm>
            <a:off x="923571" y="4049969"/>
            <a:ext cx="7965160" cy="933691"/>
            <a:chOff x="900188" y="4439189"/>
            <a:chExt cx="7967235" cy="933934"/>
          </a:xfrm>
        </p:grpSpPr>
        <p:sp>
          <p:nvSpPr>
            <p:cNvPr id="128" name="TextBox 127">
              <a:extLst>
                <a:ext uri="{FF2B5EF4-FFF2-40B4-BE49-F238E27FC236}">
                  <a16:creationId xmlns:a16="http://schemas.microsoft.com/office/drawing/2014/main" id="{1ED8B9E3-6B5A-DC43-B8E3-B55D517EAAE1}"/>
                </a:ext>
              </a:extLst>
            </p:cNvPr>
            <p:cNvSpPr txBox="1"/>
            <p:nvPr/>
          </p:nvSpPr>
          <p:spPr>
            <a:xfrm>
              <a:off x="7960505" y="5237701"/>
              <a:ext cx="906918" cy="135422"/>
            </a:xfrm>
            <a:prstGeom prst="rect">
              <a:avLst/>
            </a:prstGeom>
            <a:noFill/>
          </p:spPr>
          <p:txBody>
            <a:bodyPr wrap="square" lIns="0" tIns="0" rIns="0" bIns="0" rtlCol="0">
              <a:spAutoFit/>
            </a:bodyPr>
            <a:lstStyle/>
            <a:p>
              <a:pPr marL="0" marR="0" lvl="0" indent="0" algn="ctr" defTabSz="914126"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95B"/>
                  </a:solidFill>
                  <a:effectLst/>
                  <a:uLnTx/>
                  <a:uFillTx/>
                  <a:latin typeface="Calibri"/>
                  <a:ea typeface="Calibri" charset="0"/>
                  <a:cs typeface="Calibri" charset="0"/>
                </a:rPr>
                <a:t>Operations</a:t>
              </a:r>
            </a:p>
          </p:txBody>
        </p:sp>
        <p:sp>
          <p:nvSpPr>
            <p:cNvPr id="129" name="Rectangle 128">
              <a:extLst>
                <a:ext uri="{FF2B5EF4-FFF2-40B4-BE49-F238E27FC236}">
                  <a16:creationId xmlns:a16="http://schemas.microsoft.com/office/drawing/2014/main" id="{1BF70EF5-6230-C747-BB37-E5A6C85A3186}"/>
                </a:ext>
              </a:extLst>
            </p:cNvPr>
            <p:cNvSpPr/>
            <p:nvPr/>
          </p:nvSpPr>
          <p:spPr bwMode="gray">
            <a:xfrm>
              <a:off x="900188" y="4439189"/>
              <a:ext cx="2310076"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8D9DE">
                      <a:lumMod val="50000"/>
                    </a:srgbClr>
                  </a:solidFill>
                  <a:effectLst/>
                  <a:uLnTx/>
                  <a:uFillTx/>
                  <a:latin typeface="Calibri"/>
                  <a:ea typeface="+mn-ea"/>
                  <a:cs typeface="+mn-cs"/>
                </a:rPr>
                <a:t>Admin/Operations Console</a:t>
              </a:r>
            </a:p>
          </p:txBody>
        </p:sp>
        <p:sp>
          <p:nvSpPr>
            <p:cNvPr id="130" name="Freeform 2">
              <a:extLst>
                <a:ext uri="{FF2B5EF4-FFF2-40B4-BE49-F238E27FC236}">
                  <a16:creationId xmlns:a16="http://schemas.microsoft.com/office/drawing/2014/main" id="{3379AF5F-1467-1E47-9852-350CA27E472E}"/>
                </a:ext>
              </a:extLst>
            </p:cNvPr>
            <p:cNvSpPr>
              <a:spLocks noChangeAspect="1" noChangeArrowheads="1"/>
            </p:cNvSpPr>
            <p:nvPr/>
          </p:nvSpPr>
          <p:spPr bwMode="auto">
            <a:xfrm>
              <a:off x="8246556"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grpSp>
      <p:sp>
        <p:nvSpPr>
          <p:cNvPr id="131" name="Freeform 2">
            <a:extLst>
              <a:ext uri="{FF2B5EF4-FFF2-40B4-BE49-F238E27FC236}">
                <a16:creationId xmlns:a16="http://schemas.microsoft.com/office/drawing/2014/main" id="{F8E2D8B3-EA6B-CA46-A65E-1DF04FE0B903}"/>
              </a:ext>
            </a:extLst>
          </p:cNvPr>
          <p:cNvSpPr>
            <a:spLocks noChangeAspect="1" noChangeArrowheads="1"/>
          </p:cNvSpPr>
          <p:nvPr/>
        </p:nvSpPr>
        <p:spPr bwMode="auto">
          <a:xfrm>
            <a:off x="512547" y="4045995"/>
            <a:ext cx="234290" cy="302775"/>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pic>
        <p:nvPicPr>
          <p:cNvPr id="173" name="Picture 2" descr="Hyperledg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73367" y="1416018"/>
            <a:ext cx="1736786" cy="37340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2" descr="Image result for linux foundati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79829" y="1444315"/>
            <a:ext cx="1373773" cy="490812"/>
          </a:xfrm>
          <a:prstGeom prst="rect">
            <a:avLst/>
          </a:prstGeom>
          <a:noFill/>
          <a:extLst>
            <a:ext uri="{909E8E84-426E-40dd-AFC4-6F175D3DCCD1}">
              <a14:hiddenFill xmlns:a14="http://schemas.microsoft.com/office/drawing/2010/main" xmlns="">
                <a:solidFill>
                  <a:srgbClr val="FFFFFF"/>
                </a:solidFill>
              </a14:hiddenFill>
            </a:ext>
          </a:extLst>
        </p:spPr>
      </p:pic>
      <p:sp>
        <p:nvSpPr>
          <p:cNvPr id="133" name="Rounded Rectangle 132"/>
          <p:cNvSpPr/>
          <p:nvPr/>
        </p:nvSpPr>
        <p:spPr bwMode="gray">
          <a:xfrm>
            <a:off x="817269" y="4526007"/>
            <a:ext cx="3518223" cy="365665"/>
          </a:xfrm>
          <a:prstGeom prst="roundRect">
            <a:avLst>
              <a:gd name="adj" fmla="val 6277"/>
            </a:avLst>
          </a:prstGeom>
          <a:gradFill flip="none" rotWithShape="1">
            <a:gsLst>
              <a:gs pos="0">
                <a:srgbClr val="F2F8FD"/>
              </a:gs>
              <a:gs pos="50000">
                <a:srgbClr val="EEF4FA"/>
              </a:gs>
              <a:gs pos="100000">
                <a:srgbClr val="E9EEF5"/>
              </a:gs>
            </a:gsLst>
            <a:path path="circle">
              <a:fillToRect l="100000" b="100000"/>
            </a:path>
            <a:tileRect t="-100000" r="-100000"/>
          </a:gra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A52641"/>
                </a:solidFill>
                <a:effectLst/>
                <a:uLnTx/>
                <a:uFillTx/>
                <a:latin typeface="Calibri"/>
                <a:ea typeface="+mn-ea"/>
                <a:cs typeface="+mn-cs"/>
              </a:rPr>
              <a:t>Integrated backplane of supporting services</a:t>
            </a:r>
          </a:p>
        </p:txBody>
      </p:sp>
      <p:grpSp>
        <p:nvGrpSpPr>
          <p:cNvPr id="30" name="Group 29"/>
          <p:cNvGrpSpPr/>
          <p:nvPr/>
        </p:nvGrpSpPr>
        <p:grpSpPr>
          <a:xfrm>
            <a:off x="522151" y="3073493"/>
            <a:ext cx="4354966" cy="297966"/>
            <a:chOff x="520700" y="3073400"/>
            <a:chExt cx="4356100" cy="298044"/>
          </a:xfrm>
        </p:grpSpPr>
        <p:cxnSp>
          <p:nvCxnSpPr>
            <p:cNvPr id="4" name="Straight Connector 3"/>
            <p:cNvCxnSpPr/>
            <p:nvPr/>
          </p:nvCxnSpPr>
          <p:spPr>
            <a:xfrm>
              <a:off x="520700" y="3340100"/>
              <a:ext cx="4279900" cy="0"/>
            </a:xfrm>
            <a:prstGeom prst="line">
              <a:avLst/>
            </a:prstGeom>
            <a:ln w="6350">
              <a:solidFill>
                <a:srgbClr val="C00000"/>
              </a:solidFill>
              <a:tailEnd type="none"/>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3225800" y="3073400"/>
              <a:ext cx="1651000" cy="254000"/>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a:ln>
                    <a:noFill/>
                  </a:ln>
                  <a:solidFill>
                    <a:srgbClr val="C00000"/>
                  </a:solidFill>
                  <a:effectLst/>
                  <a:uLnTx/>
                  <a:uFillTx/>
                  <a:latin typeface="Calibri"/>
                  <a:ea typeface="+mn-ea"/>
                  <a:cs typeface="+mn-cs"/>
                </a:rPr>
                <a:t>Oracle value-add</a:t>
              </a:r>
            </a:p>
          </p:txBody>
        </p:sp>
        <p:sp>
          <p:nvSpPr>
            <p:cNvPr id="13" name="Rectangle 12"/>
            <p:cNvSpPr/>
            <p:nvPr/>
          </p:nvSpPr>
          <p:spPr bwMode="gray">
            <a:xfrm>
              <a:off x="3175000" y="3307404"/>
              <a:ext cx="1625600" cy="64040"/>
            </a:xfrm>
            <a:prstGeom prst="rect">
              <a:avLst/>
            </a:prstGeom>
            <a:solidFill>
              <a:srgbClr val="C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8" name="Picture 27"/>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2787" y="4576270"/>
            <a:ext cx="333810" cy="186933"/>
          </a:xfrm>
          <a:prstGeom prst="rect">
            <a:avLst/>
          </a:prstGeom>
        </p:spPr>
      </p:pic>
      <p:grpSp>
        <p:nvGrpSpPr>
          <p:cNvPr id="39" name="Group 38"/>
          <p:cNvGrpSpPr/>
          <p:nvPr/>
        </p:nvGrpSpPr>
        <p:grpSpPr>
          <a:xfrm>
            <a:off x="498544" y="2754527"/>
            <a:ext cx="5902178" cy="2498353"/>
            <a:chOff x="497085" y="2754351"/>
            <a:chExt cx="5903715" cy="2499004"/>
          </a:xfrm>
        </p:grpSpPr>
        <p:sp>
          <p:nvSpPr>
            <p:cNvPr id="132" name="Rounded Rectangle 131"/>
            <p:cNvSpPr/>
            <p:nvPr/>
          </p:nvSpPr>
          <p:spPr bwMode="gray">
            <a:xfrm>
              <a:off x="802888" y="4862077"/>
              <a:ext cx="3532144" cy="391278"/>
            </a:xfrm>
            <a:prstGeom prst="roundRect">
              <a:avLst>
                <a:gd name="adj" fmla="val 6277"/>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3A913F">
                      <a:lumMod val="75000"/>
                    </a:srgbClr>
                  </a:solidFill>
                  <a:effectLst/>
                  <a:uLnTx/>
                  <a:uFillTx/>
                  <a:latin typeface="Calibri"/>
                  <a:ea typeface="+mn-ea"/>
                  <a:cs typeface="+mn-cs"/>
                </a:rPr>
                <a:t>Rich integration tools for SORs &amp; new apps </a:t>
              </a:r>
            </a:p>
          </p:txBody>
        </p:sp>
        <p:pic>
          <p:nvPicPr>
            <p:cNvPr id="1028" name="Picture 4" descr="Related image"/>
            <p:cNvPicPr>
              <a:picLocks noChangeAspect="1" noChangeArrowheads="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7085" y="4884763"/>
              <a:ext cx="246301" cy="246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003556" y="3601843"/>
              <a:ext cx="512957" cy="512957"/>
            </a:xfrm>
            <a:prstGeom prst="rect">
              <a:avLst/>
            </a:prstGeom>
          </p:spPr>
        </p:pic>
        <p:cxnSp>
          <p:nvCxnSpPr>
            <p:cNvPr id="175" name="Straight Connector 174">
              <a:extLst>
                <a:ext uri="{FF2B5EF4-FFF2-40B4-BE49-F238E27FC236}">
                  <a16:creationId xmlns:a16="http://schemas.microsoft.com/office/drawing/2014/main" id="{AF5951C0-D845-B847-BF69-E622F8A7E5EE}"/>
                </a:ext>
              </a:extLst>
            </p:cNvPr>
            <p:cNvCxnSpPr>
              <a:cxnSpLocks/>
              <a:stCxn id="31" idx="3"/>
            </p:cNvCxnSpPr>
            <p:nvPr/>
          </p:nvCxnSpPr>
          <p:spPr>
            <a:xfrm flipV="1">
              <a:off x="4516513" y="2754351"/>
              <a:ext cx="1672414" cy="110397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F5951C0-D845-B847-BF69-E622F8A7E5EE}"/>
                </a:ext>
              </a:extLst>
            </p:cNvPr>
            <p:cNvCxnSpPr>
              <a:cxnSpLocks/>
              <a:stCxn id="31" idx="3"/>
            </p:cNvCxnSpPr>
            <p:nvPr/>
          </p:nvCxnSpPr>
          <p:spPr>
            <a:xfrm>
              <a:off x="4516513" y="3858322"/>
              <a:ext cx="1884287" cy="30108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3513729" y="3616701"/>
            <a:ext cx="508913" cy="486397"/>
            <a:chOff x="3513057" y="3616750"/>
            <a:chExt cx="509046" cy="486524"/>
          </a:xfrm>
        </p:grpSpPr>
        <p:sp>
          <p:nvSpPr>
            <p:cNvPr id="191" name="Rounded Rectangle 190"/>
            <p:cNvSpPr/>
            <p:nvPr/>
          </p:nvSpPr>
          <p:spPr bwMode="gray">
            <a:xfrm>
              <a:off x="3513057" y="3616750"/>
              <a:ext cx="229068" cy="188051"/>
            </a:xfrm>
            <a:prstGeom prst="round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App</a:t>
              </a:r>
            </a:p>
          </p:txBody>
        </p:sp>
        <p:sp>
          <p:nvSpPr>
            <p:cNvPr id="228" name="Rounded Rectangle 227"/>
            <p:cNvSpPr/>
            <p:nvPr/>
          </p:nvSpPr>
          <p:spPr bwMode="gray">
            <a:xfrm>
              <a:off x="3513057" y="3907104"/>
              <a:ext cx="229068" cy="196170"/>
            </a:xfrm>
            <a:prstGeom prst="round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App</a:t>
              </a:r>
            </a:p>
          </p:txBody>
        </p:sp>
        <p:cxnSp>
          <p:nvCxnSpPr>
            <p:cNvPr id="225" name="Straight Arrow Connector 224"/>
            <p:cNvCxnSpPr>
              <a:stCxn id="191" idx="3"/>
            </p:cNvCxnSpPr>
            <p:nvPr/>
          </p:nvCxnSpPr>
          <p:spPr>
            <a:xfrm flipV="1">
              <a:off x="3742125" y="3704360"/>
              <a:ext cx="273961" cy="6416"/>
            </a:xfrm>
            <a:prstGeom prst="straightConnector1">
              <a:avLst/>
            </a:prstGeom>
            <a:ln w="190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28" idx="3"/>
            </p:cNvCxnSpPr>
            <p:nvPr/>
          </p:nvCxnSpPr>
          <p:spPr>
            <a:xfrm flipV="1">
              <a:off x="3742125" y="4003249"/>
              <a:ext cx="279978" cy="1940"/>
            </a:xfrm>
            <a:prstGeom prst="straightConnector1">
              <a:avLst/>
            </a:prstGeom>
            <a:ln w="19050">
              <a:solidFill>
                <a:schemeClr val="accent1">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5194640" y="2881656"/>
            <a:ext cx="322646" cy="13827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595B"/>
                </a:solidFill>
                <a:effectLst/>
                <a:uLnTx/>
                <a:uFillTx/>
                <a:latin typeface="Calibri"/>
                <a:ea typeface="+mn-ea"/>
                <a:cs typeface="+mn-cs"/>
              </a:rPr>
              <a:t>SDK</a:t>
            </a:r>
          </a:p>
        </p:txBody>
      </p:sp>
      <p:grpSp>
        <p:nvGrpSpPr>
          <p:cNvPr id="257" name="Group 256"/>
          <p:cNvGrpSpPr/>
          <p:nvPr/>
        </p:nvGrpSpPr>
        <p:grpSpPr>
          <a:xfrm>
            <a:off x="4653027" y="1784593"/>
            <a:ext cx="3340360" cy="2187910"/>
            <a:chOff x="4652652" y="1784165"/>
            <a:chExt cx="3341230" cy="2188480"/>
          </a:xfrm>
        </p:grpSpPr>
        <p:grpSp>
          <p:nvGrpSpPr>
            <p:cNvPr id="253" name="Group 252"/>
            <p:cNvGrpSpPr/>
            <p:nvPr/>
          </p:nvGrpSpPr>
          <p:grpSpPr>
            <a:xfrm>
              <a:off x="4652652" y="1784165"/>
              <a:ext cx="3341230" cy="2188480"/>
              <a:chOff x="4652652" y="1784166"/>
              <a:chExt cx="3408862" cy="2168397"/>
            </a:xfrm>
          </p:grpSpPr>
          <p:cxnSp>
            <p:nvCxnSpPr>
              <p:cNvPr id="81" name="Straight Connector 80">
                <a:extLst>
                  <a:ext uri="{FF2B5EF4-FFF2-40B4-BE49-F238E27FC236}">
                    <a16:creationId xmlns:a16="http://schemas.microsoft.com/office/drawing/2014/main" id="{82FD931A-B1E0-3A40-826C-571166B0BBDC}"/>
                  </a:ext>
                </a:extLst>
              </p:cNvPr>
              <p:cNvCxnSpPr>
                <a:cxnSpLocks/>
              </p:cNvCxnSpPr>
              <p:nvPr/>
            </p:nvCxnSpPr>
            <p:spPr>
              <a:xfrm flipV="1">
                <a:off x="6713500" y="1784166"/>
                <a:ext cx="1348014" cy="913262"/>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446C283-7EA6-7F4D-B076-DFBE0223EBA3}"/>
                  </a:ext>
                </a:extLst>
              </p:cNvPr>
              <p:cNvSpPr/>
              <p:nvPr/>
            </p:nvSpPr>
            <p:spPr bwMode="gray">
              <a:xfrm>
                <a:off x="5924390" y="2281653"/>
                <a:ext cx="1075229" cy="277130"/>
              </a:xfrm>
              <a:prstGeom prst="rect">
                <a:avLst/>
              </a:prstGeom>
              <a:no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70000"/>
                  </a:lnSpc>
                  <a:spcBef>
                    <a:spcPts val="0"/>
                  </a:spcBef>
                  <a:spcAft>
                    <a:spcPts val="0"/>
                  </a:spcAft>
                  <a:buClrTx/>
                  <a:buSzTx/>
                  <a:buFontTx/>
                  <a:buNone/>
                  <a:tabLst/>
                  <a:defRPr/>
                </a:pPr>
                <a:r>
                  <a:rPr kumimoji="0" lang="en-US" sz="1100" b="0" i="0" u="none" strike="noStrike" kern="0" cap="none" spc="0" normalizeH="0" baseline="0" noProof="0">
                    <a:ln>
                      <a:noFill/>
                    </a:ln>
                    <a:solidFill>
                      <a:srgbClr val="3A913F"/>
                    </a:solidFill>
                    <a:effectLst/>
                    <a:uLnTx/>
                    <a:uFillTx/>
                    <a:latin typeface="Calibri"/>
                    <a:ea typeface="+mn-ea"/>
                    <a:cs typeface="+mn-cs"/>
                  </a:rPr>
                  <a:t>REST proxy</a:t>
                </a:r>
              </a:p>
            </p:txBody>
          </p:sp>
          <p:cxnSp>
            <p:nvCxnSpPr>
              <p:cNvPr id="77" name="Straight Connector 76">
                <a:extLst>
                  <a:ext uri="{FF2B5EF4-FFF2-40B4-BE49-F238E27FC236}">
                    <a16:creationId xmlns:a16="http://schemas.microsoft.com/office/drawing/2014/main" id="{35EBF141-680B-F046-9375-144389D36EA1}"/>
                  </a:ext>
                </a:extLst>
              </p:cNvPr>
              <p:cNvCxnSpPr>
                <a:cxnSpLocks/>
              </p:cNvCxnSpPr>
              <p:nvPr/>
            </p:nvCxnSpPr>
            <p:spPr>
              <a:xfrm>
                <a:off x="6404827" y="2924738"/>
                <a:ext cx="0" cy="1027825"/>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5951C0-D845-B847-BF69-E622F8A7E5EE}"/>
                  </a:ext>
                </a:extLst>
              </p:cNvPr>
              <p:cNvCxnSpPr>
                <a:cxnSpLocks/>
                <a:stCxn id="106" idx="3"/>
              </p:cNvCxnSpPr>
              <p:nvPr/>
            </p:nvCxnSpPr>
            <p:spPr>
              <a:xfrm>
                <a:off x="4652652" y="2519466"/>
                <a:ext cx="1539231" cy="223993"/>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5300702" y="2488345"/>
              <a:ext cx="316327" cy="13959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595B"/>
                  </a:solidFill>
                  <a:effectLst/>
                  <a:uLnTx/>
                  <a:uFillTx/>
                  <a:latin typeface="Calibri"/>
                  <a:ea typeface="+mn-ea"/>
                  <a:cs typeface="+mn-cs"/>
                </a:rPr>
                <a:t>REST</a:t>
              </a:r>
            </a:p>
          </p:txBody>
        </p:sp>
      </p:grpSp>
      <p:cxnSp>
        <p:nvCxnSpPr>
          <p:cNvPr id="260" name="Straight Connector 259">
            <a:extLst>
              <a:ext uri="{FF2B5EF4-FFF2-40B4-BE49-F238E27FC236}">
                <a16:creationId xmlns:a16="http://schemas.microsoft.com/office/drawing/2014/main" id="{AF5951C0-D845-B847-BF69-E622F8A7E5EE}"/>
              </a:ext>
            </a:extLst>
          </p:cNvPr>
          <p:cNvCxnSpPr>
            <a:cxnSpLocks/>
            <a:stCxn id="106" idx="2"/>
            <a:endCxn id="31" idx="0"/>
          </p:cNvCxnSpPr>
          <p:nvPr/>
        </p:nvCxnSpPr>
        <p:spPr>
          <a:xfrm>
            <a:off x="3902676" y="2781808"/>
            <a:ext cx="357837" cy="81999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66" name="Group 265"/>
          <p:cNvGrpSpPr/>
          <p:nvPr/>
        </p:nvGrpSpPr>
        <p:grpSpPr>
          <a:xfrm>
            <a:off x="484520" y="5940179"/>
            <a:ext cx="3842007" cy="302234"/>
            <a:chOff x="492024" y="5103270"/>
            <a:chExt cx="3843008" cy="302313"/>
          </a:xfrm>
        </p:grpSpPr>
        <p:sp>
          <p:nvSpPr>
            <p:cNvPr id="267" name="Rounded Rectangle 266"/>
            <p:cNvSpPr/>
            <p:nvPr/>
          </p:nvSpPr>
          <p:spPr bwMode="gray">
            <a:xfrm>
              <a:off x="815893" y="5103270"/>
              <a:ext cx="3519139" cy="302313"/>
            </a:xfrm>
            <a:prstGeom prst="roundRect">
              <a:avLst>
                <a:gd name="adj" fmla="val 6277"/>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5A9E"/>
                  </a:solidFill>
                  <a:effectLst/>
                  <a:uLnTx/>
                  <a:uFillTx/>
                  <a:latin typeface="Calibri"/>
                  <a:ea typeface="+mn-ea"/>
                  <a:cs typeface="+mn-cs"/>
                </a:rPr>
                <a:t>Flexible, global, interoperable deployments</a:t>
              </a:r>
            </a:p>
          </p:txBody>
        </p:sp>
        <p:pic>
          <p:nvPicPr>
            <p:cNvPr id="268" name="Picture 6" descr="Image result for global interoperability ico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92024" y="5118048"/>
              <a:ext cx="227883" cy="2278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bwMode="gray">
          <a:xfrm>
            <a:off x="6433308" y="448310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a:ln>
                  <a:noFill/>
                </a:ln>
                <a:solidFill>
                  <a:srgbClr val="374A58"/>
                </a:solidFill>
                <a:effectLst/>
                <a:uLnTx/>
                <a:uFillTx/>
                <a:latin typeface="Calibri"/>
                <a:ea typeface="+mn-ea"/>
                <a:cs typeface="+mn-cs"/>
              </a:rPr>
              <a:t>P</a:t>
            </a:r>
          </a:p>
        </p:txBody>
      </p:sp>
      <p:sp>
        <p:nvSpPr>
          <p:cNvPr id="165" name="Rectangle 164"/>
          <p:cNvSpPr/>
          <p:nvPr/>
        </p:nvSpPr>
        <p:spPr bwMode="gray">
          <a:xfrm>
            <a:off x="9941181" y="4484895"/>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a:ln>
                  <a:noFill/>
                </a:ln>
                <a:solidFill>
                  <a:srgbClr val="374A58"/>
                </a:solidFill>
                <a:effectLst/>
                <a:uLnTx/>
                <a:uFillTx/>
                <a:latin typeface="Calibri"/>
                <a:ea typeface="+mn-ea"/>
                <a:cs typeface="+mn-cs"/>
              </a:rPr>
              <a:t>P</a:t>
            </a:r>
          </a:p>
        </p:txBody>
      </p:sp>
      <p:sp>
        <p:nvSpPr>
          <p:cNvPr id="166" name="Rectangle 165"/>
          <p:cNvSpPr/>
          <p:nvPr/>
        </p:nvSpPr>
        <p:spPr bwMode="gray">
          <a:xfrm>
            <a:off x="8231159" y="2274772"/>
            <a:ext cx="218565" cy="217659"/>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a:ln>
                  <a:noFill/>
                </a:ln>
                <a:solidFill>
                  <a:srgbClr val="374A58"/>
                </a:solidFill>
                <a:effectLst/>
                <a:uLnTx/>
                <a:uFillTx/>
                <a:latin typeface="Calibri"/>
                <a:ea typeface="+mn-ea"/>
                <a:cs typeface="+mn-cs"/>
              </a:rPr>
              <a:t>P</a:t>
            </a:r>
          </a:p>
        </p:txBody>
      </p:sp>
      <p:sp>
        <p:nvSpPr>
          <p:cNvPr id="7" name="Rectangle 6"/>
          <p:cNvSpPr/>
          <p:nvPr/>
        </p:nvSpPr>
        <p:spPr bwMode="gray">
          <a:xfrm>
            <a:off x="5085025" y="5885810"/>
            <a:ext cx="6456268" cy="390423"/>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sp>
        <p:nvSpPr>
          <p:cNvPr id="167" name="Rectangle 166"/>
          <p:cNvSpPr/>
          <p:nvPr/>
        </p:nvSpPr>
        <p:spPr bwMode="gray">
          <a:xfrm>
            <a:off x="8170321" y="5295413"/>
            <a:ext cx="276153" cy="599920"/>
          </a:xfrm>
          <a:prstGeom prst="rect">
            <a:avLst/>
          </a:prstGeom>
          <a:solidFill>
            <a:srgbClr val="F2F2F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grpSp>
        <p:nvGrpSpPr>
          <p:cNvPr id="9" name="Group 8"/>
          <p:cNvGrpSpPr/>
          <p:nvPr/>
        </p:nvGrpSpPr>
        <p:grpSpPr>
          <a:xfrm>
            <a:off x="504302" y="3330326"/>
            <a:ext cx="2663785" cy="413760"/>
            <a:chOff x="504433" y="3309280"/>
            <a:chExt cx="2664479" cy="413868"/>
          </a:xfrm>
        </p:grpSpPr>
        <p:sp>
          <p:nvSpPr>
            <p:cNvPr id="168" name="Rectangle 167">
              <a:extLst>
                <a:ext uri="{FF2B5EF4-FFF2-40B4-BE49-F238E27FC236}">
                  <a16:creationId xmlns:a16="http://schemas.microsoft.com/office/drawing/2014/main" id="{57EB0BE8-53C4-EB42-8E20-9786C299F0FA}"/>
                </a:ext>
              </a:extLst>
            </p:cNvPr>
            <p:cNvSpPr/>
            <p:nvPr/>
          </p:nvSpPr>
          <p:spPr bwMode="gray">
            <a:xfrm>
              <a:off x="917543" y="3309280"/>
              <a:ext cx="225136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95B">
                      <a:lumMod val="75000"/>
                    </a:srgbClr>
                  </a:solidFill>
                  <a:effectLst/>
                  <a:uLnTx/>
                  <a:uFillTx/>
                  <a:latin typeface="Calibri"/>
                  <a:ea typeface="+mn-ea"/>
                  <a:cs typeface="+mn-cs"/>
                </a:rPr>
                <a:t>Pre-assembled Dependencies</a:t>
              </a:r>
            </a:p>
          </p:txBody>
        </p:sp>
        <p:pic>
          <p:nvPicPr>
            <p:cNvPr id="8" name="Picture 7"/>
            <p:cNvPicPr>
              <a:picLocks noChangeAspect="1"/>
            </p:cNvPicPr>
            <p:nvPr/>
          </p:nvPicPr>
          <p:blipFill>
            <a:blip r:embed="rId10"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04433" y="3394840"/>
              <a:ext cx="309831" cy="218165"/>
            </a:xfrm>
            <a:prstGeom prst="rect">
              <a:avLst/>
            </a:prstGeom>
          </p:spPr>
        </p:pic>
      </p:grpSp>
      <p:grpSp>
        <p:nvGrpSpPr>
          <p:cNvPr id="23" name="Group 22"/>
          <p:cNvGrpSpPr/>
          <p:nvPr/>
        </p:nvGrpSpPr>
        <p:grpSpPr>
          <a:xfrm>
            <a:off x="482892" y="4274048"/>
            <a:ext cx="6606746" cy="1307789"/>
            <a:chOff x="482892" y="4274048"/>
            <a:chExt cx="6606746" cy="1307789"/>
          </a:xfrm>
        </p:grpSpPr>
        <p:grpSp>
          <p:nvGrpSpPr>
            <p:cNvPr id="5" name="Group 4"/>
            <p:cNvGrpSpPr/>
            <p:nvPr/>
          </p:nvGrpSpPr>
          <p:grpSpPr>
            <a:xfrm>
              <a:off x="482892" y="5216172"/>
              <a:ext cx="4269933" cy="365665"/>
              <a:chOff x="481429" y="5823411"/>
              <a:chExt cx="4271045" cy="365760"/>
            </a:xfrm>
          </p:grpSpPr>
          <p:pic>
            <p:nvPicPr>
              <p:cNvPr id="1026" name="Picture 2" descr="Image result for rdbms table"/>
              <p:cNvPicPr>
                <a:picLocks noChangeArrowheads="1"/>
              </p:cNvPicPr>
              <p:nvPr/>
            </p:nvPicPr>
            <p:blipFill rotWithShape="1">
              <a:blip r:embed="rId11" cstate="screen">
                <a:extLst>
                  <a:ext uri="{28A0092B-C50C-407E-A947-70E740481C1C}">
                    <a14:useLocalDpi xmlns:a14="http://schemas.microsoft.com/office/drawing/2010/main"/>
                  </a:ext>
                </a:extLst>
              </a:blip>
              <a:srcRect l="17349" t="20036" r="20236" b="29220"/>
              <a:stretch/>
            </p:blipFill>
            <p:spPr bwMode="auto">
              <a:xfrm>
                <a:off x="481429" y="5898684"/>
                <a:ext cx="280571" cy="125511"/>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64" name="Rounded Rectangle 163"/>
              <p:cNvSpPr/>
              <p:nvPr/>
            </p:nvSpPr>
            <p:spPr bwMode="gray">
              <a:xfrm>
                <a:off x="802918" y="5823411"/>
                <a:ext cx="3949556" cy="365760"/>
              </a:xfrm>
              <a:prstGeom prst="roundRect">
                <a:avLst>
                  <a:gd name="adj" fmla="val 6277"/>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80000"/>
                    </a:solidFill>
                    <a:effectLst/>
                    <a:uLnTx/>
                    <a:uFillTx/>
                    <a:latin typeface="Calibri"/>
                    <a:ea typeface="+mn-ea"/>
                    <a:cs typeface="+mn-cs"/>
                  </a:rPr>
                  <a:t>SQL-based rich queries over K-V ledger</a:t>
                </a:r>
              </a:p>
            </p:txBody>
          </p:sp>
        </p:grpSp>
        <p:sp>
          <p:nvSpPr>
            <p:cNvPr id="10" name="TextBox 9"/>
            <p:cNvSpPr txBox="1"/>
            <p:nvPr/>
          </p:nvSpPr>
          <p:spPr>
            <a:xfrm>
              <a:off x="5948738" y="4274048"/>
              <a:ext cx="256854" cy="133565"/>
            </a:xfrm>
            <a:prstGeom prst="rect">
              <a:avLst/>
            </a:prstGeom>
            <a:solidFill>
              <a:srgbClr val="FFFFFF">
                <a:alpha val="50196"/>
              </a:srgbClr>
            </a:solidFill>
            <a:ln>
              <a:noFill/>
            </a:ln>
          </p:spPr>
          <p:style>
            <a:lnRef idx="2">
              <a:schemeClr val="accent1"/>
            </a:lnRef>
            <a:fillRef idx="1">
              <a:schemeClr val="lt1"/>
            </a:fillRef>
            <a:effectRef idx="0">
              <a:schemeClr val="accent1"/>
            </a:effectRef>
            <a:fontRef idx="minor">
              <a:schemeClr val="dk1"/>
            </a:fontRef>
          </p:style>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80000"/>
                  </a:solidFill>
                  <a:effectLst/>
                  <a:uLnTx/>
                  <a:uFillTx/>
                  <a:latin typeface="Calibri"/>
                  <a:ea typeface="+mn-ea"/>
                  <a:cs typeface="+mn-cs"/>
                </a:rPr>
                <a:t>SQL</a:t>
              </a:r>
            </a:p>
          </p:txBody>
        </p:sp>
        <p:cxnSp>
          <p:nvCxnSpPr>
            <p:cNvPr id="20" name="Straight Arrow Connector 19"/>
            <p:cNvCxnSpPr/>
            <p:nvPr/>
          </p:nvCxnSpPr>
          <p:spPr>
            <a:xfrm flipV="1">
              <a:off x="6185044" y="4315807"/>
              <a:ext cx="904594" cy="10700"/>
            </a:xfrm>
            <a:prstGeom prst="straightConnector1">
              <a:avLst/>
            </a:prstGeom>
            <a:ln w="1905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p:nvGrpSpPr>
        <p:grpSpPr>
          <a:xfrm>
            <a:off x="464973" y="5541819"/>
            <a:ext cx="3870516" cy="373619"/>
            <a:chOff x="464973" y="5541819"/>
            <a:chExt cx="3870516" cy="373619"/>
          </a:xfrm>
        </p:grpSpPr>
        <p:sp>
          <p:nvSpPr>
            <p:cNvPr id="134" name="Rounded Rectangle 133"/>
            <p:cNvSpPr/>
            <p:nvPr/>
          </p:nvSpPr>
          <p:spPr bwMode="gray">
            <a:xfrm>
              <a:off x="817267" y="5596682"/>
              <a:ext cx="3518222" cy="318756"/>
            </a:xfrm>
            <a:prstGeom prst="roundRect">
              <a:avLst>
                <a:gd name="adj" fmla="val 6277"/>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8D14">
                      <a:lumMod val="75000"/>
                    </a:srgbClr>
                  </a:solidFill>
                  <a:effectLst/>
                  <a:uLnTx/>
                  <a:uFillTx/>
                  <a:latin typeface="Calibri"/>
                  <a:ea typeface="+mn-ea"/>
                  <a:cs typeface="+mn-cs"/>
                </a:rPr>
                <a:t>Automated DevOps in Oracle-managed PaaS</a:t>
              </a:r>
            </a:p>
          </p:txBody>
        </p:sp>
        <p:pic>
          <p:nvPicPr>
            <p:cNvPr id="226" name="Picture 2" descr="Related image"/>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64973" y="5541819"/>
              <a:ext cx="288652" cy="288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66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
                                        <p:tgtEl>
                                          <p:spTgt spid="9"/>
                                        </p:tgtEl>
                                      </p:cBhvr>
                                    </p:animEffect>
                                  </p:childTnLst>
                                </p:cTn>
                              </p:par>
                            </p:childTnLst>
                          </p:cTn>
                        </p:par>
                        <p:par>
                          <p:cTn id="12" fill="hold">
                            <p:stCondLst>
                              <p:cond delay="600"/>
                            </p:stCondLst>
                            <p:childTnLst>
                              <p:par>
                                <p:cTn id="13" presetID="1" presetClass="exit" presetSubtype="0" fill="hold" grpId="0" nodeType="afterEffect">
                                  <p:stCondLst>
                                    <p:cond delay="0"/>
                                  </p:stCondLst>
                                  <p:childTnLst>
                                    <p:set>
                                      <p:cBhvr>
                                        <p:cTn id="14" dur="1" fill="hold">
                                          <p:stCondLst>
                                            <p:cond delay="99"/>
                                          </p:stCondLst>
                                        </p:cTn>
                                        <p:tgtEl>
                                          <p:spTgt spid="7"/>
                                        </p:tgtEl>
                                        <p:attrNameLst>
                                          <p:attrName>style.visibility</p:attrName>
                                        </p:attrNameLst>
                                      </p:cBhvr>
                                      <p:to>
                                        <p:strVal val="hidden"/>
                                      </p:to>
                                    </p:set>
                                  </p:childTnLst>
                                </p:cTn>
                              </p:par>
                            </p:childTnLst>
                          </p:cTn>
                        </p:par>
                        <p:par>
                          <p:cTn id="15" fill="hold">
                            <p:stCondLst>
                              <p:cond delay="700"/>
                            </p:stCondLst>
                            <p:childTnLst>
                              <p:par>
                                <p:cTn id="16" presetID="1" presetClass="exit" presetSubtype="0" fill="hold" grpId="0" nodeType="afterEffect">
                                  <p:stCondLst>
                                    <p:cond delay="0"/>
                                  </p:stCondLst>
                                  <p:childTnLst>
                                    <p:set>
                                      <p:cBhvr>
                                        <p:cTn id="17" dur="1" fill="hold">
                                          <p:stCondLst>
                                            <p:cond delay="99"/>
                                          </p:stCondLst>
                                        </p:cTn>
                                        <p:tgtEl>
                                          <p:spTgt spid="167"/>
                                        </p:tgtEl>
                                        <p:attrNameLst>
                                          <p:attrName>style.visibility</p:attrName>
                                        </p:attrNameLst>
                                      </p:cBhvr>
                                      <p:to>
                                        <p:strVal val="hidden"/>
                                      </p:to>
                                    </p:set>
                                  </p:childTnLst>
                                </p:cTn>
                              </p:par>
                            </p:childTnLst>
                          </p:cTn>
                        </p:par>
                        <p:par>
                          <p:cTn id="18" fill="hold">
                            <p:stCondLst>
                              <p:cond delay="800"/>
                            </p:stCondLst>
                            <p:childTnLst>
                              <p:par>
                                <p:cTn id="19" presetID="22" presetClass="entr" presetSubtype="1"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up)">
                                      <p:cBhvr>
                                        <p:cTn id="21" dur="100"/>
                                        <p:tgtEl>
                                          <p:spTgt spid="51"/>
                                        </p:tgtEl>
                                      </p:cBhvr>
                                    </p:animEffect>
                                  </p:childTnLst>
                                </p:cTn>
                              </p:par>
                            </p:childTnLst>
                          </p:cTn>
                        </p:par>
                        <p:par>
                          <p:cTn id="22" fill="hold">
                            <p:stCondLst>
                              <p:cond delay="900"/>
                            </p:stCondLst>
                            <p:childTnLst>
                              <p:par>
                                <p:cTn id="23" presetID="16" presetClass="entr" presetSubtype="21" fill="hold" nodeType="after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barn(inVertical)">
                                      <p:cBhvr>
                                        <p:cTn id="25" dur="100"/>
                                        <p:tgtEl>
                                          <p:spTgt spid="257"/>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up)">
                                      <p:cBhvr>
                                        <p:cTn id="29" dur="100"/>
                                        <p:tgtEl>
                                          <p:spTgt spid="88"/>
                                        </p:tgtEl>
                                      </p:cBhvr>
                                    </p:animEffect>
                                  </p:childTnLst>
                                </p:cTn>
                              </p:par>
                            </p:childTnLst>
                          </p:cTn>
                        </p:par>
                        <p:par>
                          <p:cTn id="30" fill="hold">
                            <p:stCondLst>
                              <p:cond delay="1100"/>
                            </p:stCondLst>
                            <p:childTnLst>
                              <p:par>
                                <p:cTn id="31" presetID="22" presetClass="entr" presetSubtype="1" fill="hold" nodeType="afterEffect">
                                  <p:stCondLst>
                                    <p:cond delay="0"/>
                                  </p:stCondLst>
                                  <p:childTnLst>
                                    <p:set>
                                      <p:cBhvr>
                                        <p:cTn id="32" dur="1" fill="hold">
                                          <p:stCondLst>
                                            <p:cond delay="0"/>
                                          </p:stCondLst>
                                        </p:cTn>
                                        <p:tgtEl>
                                          <p:spTgt spid="127"/>
                                        </p:tgtEl>
                                        <p:attrNameLst>
                                          <p:attrName>style.visibility</p:attrName>
                                        </p:attrNameLst>
                                      </p:cBhvr>
                                      <p:to>
                                        <p:strVal val="visible"/>
                                      </p:to>
                                    </p:set>
                                    <p:animEffect transition="in" filter="wipe(up)">
                                      <p:cBhvr>
                                        <p:cTn id="33" dur="100"/>
                                        <p:tgtEl>
                                          <p:spTgt spid="127"/>
                                        </p:tgtEl>
                                      </p:cBhvr>
                                    </p:animEffect>
                                  </p:childTnLst>
                                </p:cTn>
                              </p:par>
                            </p:childTnLst>
                          </p:cTn>
                        </p:par>
                        <p:par>
                          <p:cTn id="34" fill="hold">
                            <p:stCondLst>
                              <p:cond delay="1200"/>
                            </p:stCondLst>
                            <p:childTnLst>
                              <p:par>
                                <p:cTn id="35" presetID="22" presetClass="entr" presetSubtype="1" fill="hold" grpId="0"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100"/>
                                        <p:tgtEl>
                                          <p:spTgt spid="131"/>
                                        </p:tgtEl>
                                      </p:cBhvr>
                                    </p:animEffect>
                                  </p:childTnLst>
                                </p:cTn>
                              </p:par>
                            </p:childTnLst>
                          </p:cTn>
                        </p:par>
                        <p:par>
                          <p:cTn id="38" fill="hold">
                            <p:stCondLst>
                              <p:cond delay="13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
                                        <p:tgtEl>
                                          <p:spTgt spid="27"/>
                                        </p:tgtEl>
                                      </p:cBhvr>
                                    </p:animEffect>
                                  </p:childTnLst>
                                </p:cTn>
                              </p:par>
                            </p:childTnLst>
                          </p:cTn>
                        </p:par>
                        <p:par>
                          <p:cTn id="42" fill="hold">
                            <p:stCondLst>
                              <p:cond delay="1400"/>
                            </p:stCondLst>
                            <p:childTnLst>
                              <p:par>
                                <p:cTn id="43" presetID="10" presetClass="entr" presetSubtype="0" fill="hold" grpId="0" nodeType="after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100"/>
                                        <p:tgtEl>
                                          <p:spTgt spid="133"/>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
                                        <p:tgtEl>
                                          <p:spTgt spid="28"/>
                                        </p:tgtEl>
                                      </p:cBhvr>
                                    </p:animEffect>
                                  </p:childTnLst>
                                </p:cTn>
                              </p:par>
                            </p:childTnLst>
                          </p:cTn>
                        </p:par>
                        <p:par>
                          <p:cTn id="50" fill="hold">
                            <p:stCondLst>
                              <p:cond delay="1600"/>
                            </p:stCondLst>
                            <p:childTnLst>
                              <p:par>
                                <p:cTn id="51" presetID="10"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100"/>
                                        <p:tgtEl>
                                          <p:spTgt spid="39"/>
                                        </p:tgtEl>
                                      </p:cBhvr>
                                    </p:animEffect>
                                  </p:childTnLst>
                                </p:cTn>
                              </p:par>
                            </p:childTnLst>
                          </p:cTn>
                        </p:par>
                        <p:par>
                          <p:cTn id="54" fill="hold">
                            <p:stCondLst>
                              <p:cond delay="1700"/>
                            </p:stCondLst>
                            <p:childTnLst>
                              <p:par>
                                <p:cTn id="55" presetID="10" presetClass="entr" presetSubtype="0" fill="hold" nodeType="afterEffect">
                                  <p:stCondLst>
                                    <p:cond delay="0"/>
                                  </p:stCondLst>
                                  <p:childTnLst>
                                    <p:set>
                                      <p:cBhvr>
                                        <p:cTn id="56" dur="1" fill="hold">
                                          <p:stCondLst>
                                            <p:cond delay="0"/>
                                          </p:stCondLst>
                                        </p:cTn>
                                        <p:tgtEl>
                                          <p:spTgt spid="241"/>
                                        </p:tgtEl>
                                        <p:attrNameLst>
                                          <p:attrName>style.visibility</p:attrName>
                                        </p:attrNameLst>
                                      </p:cBhvr>
                                      <p:to>
                                        <p:strVal val="visible"/>
                                      </p:to>
                                    </p:set>
                                    <p:animEffect transition="in" filter="fade">
                                      <p:cBhvr>
                                        <p:cTn id="57" dur="100"/>
                                        <p:tgtEl>
                                          <p:spTgt spid="241"/>
                                        </p:tgtEl>
                                      </p:cBhvr>
                                    </p:animEffect>
                                  </p:childTnLst>
                                </p:cTn>
                              </p:par>
                            </p:childTnLst>
                          </p:cTn>
                        </p:par>
                        <p:par>
                          <p:cTn id="58" fill="hold">
                            <p:stCondLst>
                              <p:cond delay="1800"/>
                            </p:stCondLst>
                            <p:childTnLst>
                              <p:par>
                                <p:cTn id="59" presetID="22" presetClass="entr" presetSubtype="1" fill="hold" nodeType="afterEffect">
                                  <p:stCondLst>
                                    <p:cond delay="0"/>
                                  </p:stCondLst>
                                  <p:childTnLst>
                                    <p:set>
                                      <p:cBhvr>
                                        <p:cTn id="60" dur="1" fill="hold">
                                          <p:stCondLst>
                                            <p:cond delay="0"/>
                                          </p:stCondLst>
                                        </p:cTn>
                                        <p:tgtEl>
                                          <p:spTgt spid="260"/>
                                        </p:tgtEl>
                                        <p:attrNameLst>
                                          <p:attrName>style.visibility</p:attrName>
                                        </p:attrNameLst>
                                      </p:cBhvr>
                                      <p:to>
                                        <p:strVal val="visible"/>
                                      </p:to>
                                    </p:set>
                                    <p:animEffect transition="in" filter="wipe(up)">
                                      <p:cBhvr>
                                        <p:cTn id="61" dur="100"/>
                                        <p:tgtEl>
                                          <p:spTgt spid="260"/>
                                        </p:tgtEl>
                                      </p:cBhvr>
                                    </p:animEffect>
                                  </p:childTnLst>
                                </p:cTn>
                              </p:par>
                            </p:childTnLst>
                          </p:cTn>
                        </p:par>
                        <p:par>
                          <p:cTn id="62" fill="hold">
                            <p:stCondLst>
                              <p:cond delay="1900"/>
                            </p:stCondLst>
                            <p:childTnLst>
                              <p:par>
                                <p:cTn id="63" presetID="22" presetClass="entr" presetSubtype="4"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100"/>
                                        <p:tgtEl>
                                          <p:spTgt spid="23"/>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227"/>
                                        </p:tgtEl>
                                        <p:attrNameLst>
                                          <p:attrName>style.visibility</p:attrName>
                                        </p:attrNameLst>
                                      </p:cBhvr>
                                      <p:to>
                                        <p:strVal val="visible"/>
                                      </p:to>
                                    </p:set>
                                    <p:animEffect transition="in" filter="fade">
                                      <p:cBhvr>
                                        <p:cTn id="69" dur="100"/>
                                        <p:tgtEl>
                                          <p:spTgt spid="227"/>
                                        </p:tgtEl>
                                      </p:cBhvr>
                                    </p:animEffect>
                                  </p:childTnLst>
                                </p:cTn>
                              </p:par>
                            </p:childTnLst>
                          </p:cTn>
                        </p:par>
                        <p:par>
                          <p:cTn id="70" fill="hold">
                            <p:stCondLst>
                              <p:cond delay="2100"/>
                            </p:stCondLst>
                            <p:childTnLst>
                              <p:par>
                                <p:cTn id="71" presetID="10" presetClass="entr" presetSubtype="0" fill="hold" nodeType="afterEffect">
                                  <p:stCondLst>
                                    <p:cond delay="0"/>
                                  </p:stCondLst>
                                  <p:childTnLst>
                                    <p:set>
                                      <p:cBhvr>
                                        <p:cTn id="72" dur="1" fill="hold">
                                          <p:stCondLst>
                                            <p:cond delay="0"/>
                                          </p:stCondLst>
                                        </p:cTn>
                                        <p:tgtEl>
                                          <p:spTgt spid="266"/>
                                        </p:tgtEl>
                                        <p:attrNameLst>
                                          <p:attrName>style.visibility</p:attrName>
                                        </p:attrNameLst>
                                      </p:cBhvr>
                                      <p:to>
                                        <p:strVal val="visible"/>
                                      </p:to>
                                    </p:set>
                                    <p:animEffect transition="in" filter="fade">
                                      <p:cBhvr>
                                        <p:cTn id="73" dur="1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animBg="1"/>
      <p:bldP spid="7" grpId="0" animBg="1"/>
      <p:bldP spid="1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Hyperledger Fabric 1.3 Support</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endParaRPr lang="en-US"/>
          </a:p>
          <a:p>
            <a:r>
              <a:rPr lang="en-US" sz="2800" b="0"/>
              <a:t>Key New Features</a:t>
            </a:r>
          </a:p>
          <a:p>
            <a:pPr marL="342900" indent="-342900">
              <a:buFont typeface="Arial" panose="020B0604020202020204" pitchFamily="34" charset="0"/>
              <a:buChar char="•"/>
            </a:pPr>
            <a:r>
              <a:rPr lang="en-US"/>
              <a:t>Chaincode in Java </a:t>
            </a:r>
            <a:r>
              <a:rPr lang="en-US" b="0"/>
              <a:t>to broaden talent pool of developers creating chaincode</a:t>
            </a:r>
          </a:p>
          <a:p>
            <a:pPr marL="342900" indent="-342900">
              <a:buFont typeface="Arial" panose="020B0604020202020204" pitchFamily="34" charset="0"/>
              <a:buChar char="•"/>
            </a:pPr>
            <a:r>
              <a:rPr lang="en-US"/>
              <a:t>Private data collections </a:t>
            </a:r>
            <a:r>
              <a:rPr lang="en-US" b="0"/>
              <a:t>for keeping certain data/transactions confidential to a subset of channel members</a:t>
            </a:r>
          </a:p>
          <a:p>
            <a:pPr marL="342900" indent="-342900">
              <a:buFont typeface="Arial" panose="020B0604020202020204" pitchFamily="34" charset="0"/>
              <a:buChar char="•"/>
            </a:pPr>
            <a:r>
              <a:rPr lang="en-US"/>
              <a:t>Service discovery </a:t>
            </a:r>
            <a:r>
              <a:rPr lang="en-US" b="0"/>
              <a:t>to simplify client applications</a:t>
            </a:r>
          </a:p>
          <a:p>
            <a:pPr marL="342900" indent="-342900">
              <a:buFont typeface="Arial" panose="020B0604020202020204" pitchFamily="34" charset="0"/>
              <a:buChar char="•"/>
            </a:pPr>
            <a:r>
              <a:rPr lang="en-US"/>
              <a:t>Key-level endorsement policies </a:t>
            </a:r>
            <a:r>
              <a:rPr lang="en-US" b="0"/>
              <a:t>enable more granular, customizable endorsement rules to be set from the chaincode</a:t>
            </a:r>
          </a:p>
          <a:p>
            <a:pPr marL="342900" indent="-342900">
              <a:buFont typeface="Arial" panose="020B0604020202020204" pitchFamily="34" charset="0"/>
              <a:buChar char="•"/>
            </a:pPr>
            <a:r>
              <a:rPr lang="en-US"/>
              <a:t>Access control </a:t>
            </a:r>
            <a:r>
              <a:rPr lang="en-US" b="0"/>
              <a:t>for peer node functions (system resources via system chaincode)</a:t>
            </a:r>
          </a:p>
          <a:p>
            <a:pPr marL="342900" indent="-342900">
              <a:buFont typeface="Arial" panose="020B0604020202020204" pitchFamily="34" charset="0"/>
              <a:buChar char="•"/>
            </a:pPr>
            <a:endParaRPr lang="en-US"/>
          </a:p>
        </p:txBody>
      </p:sp>
      <p:sp>
        <p:nvSpPr>
          <p:cNvPr id="4" name="Text Placeholder 3"/>
          <p:cNvSpPr>
            <a:spLocks noGrp="1"/>
          </p:cNvSpPr>
          <p:nvPr>
            <p:ph type="body" sz="quarter" idx="13"/>
          </p:nvPr>
        </p:nvSpPr>
        <p:spPr/>
        <p:txBody>
          <a:bodyPr/>
          <a:lstStyle/>
          <a:p>
            <a:r>
              <a:rPr lang="en-US"/>
              <a:t>One of the first Hyperledger members making this release available in production </a:t>
            </a:r>
            <a:r>
              <a:rPr lang="en-US" err="1"/>
              <a:t>BaaS</a:t>
            </a:r>
            <a:endParaRPr lang="en-US"/>
          </a:p>
        </p:txBody>
      </p:sp>
    </p:spTree>
    <p:extLst>
      <p:ext uri="{BB962C8B-B14F-4D97-AF65-F5344CB8AC3E}">
        <p14:creationId xmlns:p14="http://schemas.microsoft.com/office/powerpoint/2010/main" val="2067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a:t>Ease of Integration </a:t>
            </a:r>
            <a:r>
              <a:rPr lang="en-US"/>
              <a:t>and Systems of Record Connectivity</a:t>
            </a:r>
          </a:p>
        </p:txBody>
      </p:sp>
      <p:sp>
        <p:nvSpPr>
          <p:cNvPr id="12" name="Freeform 11"/>
          <p:cNvSpPr/>
          <p:nvPr/>
        </p:nvSpPr>
        <p:spPr>
          <a:xfrm rot="16200000">
            <a:off x="-800855" y="3513662"/>
            <a:ext cx="3089867" cy="393781"/>
          </a:xfrm>
          <a:custGeom>
            <a:avLst/>
            <a:gdLst>
              <a:gd name="connsiteX0" fmla="*/ 0 w 3090672"/>
              <a:gd name="connsiteY0" fmla="*/ 0 h 393884"/>
              <a:gd name="connsiteX1" fmla="*/ 3090672 w 3090672"/>
              <a:gd name="connsiteY1" fmla="*/ 0 h 393884"/>
              <a:gd name="connsiteX2" fmla="*/ 3090672 w 3090672"/>
              <a:gd name="connsiteY2" fmla="*/ 393884 h 393884"/>
              <a:gd name="connsiteX3" fmla="*/ 0 w 3090672"/>
              <a:gd name="connsiteY3" fmla="*/ 393884 h 393884"/>
              <a:gd name="connsiteX4" fmla="*/ 0 w 3090672"/>
              <a:gd name="connsiteY4" fmla="*/ 0 h 39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93884">
                <a:moveTo>
                  <a:pt x="0" y="0"/>
                </a:moveTo>
                <a:lnTo>
                  <a:pt x="3090672" y="0"/>
                </a:lnTo>
                <a:lnTo>
                  <a:pt x="3090672" y="393884"/>
                </a:lnTo>
                <a:lnTo>
                  <a:pt x="0" y="3938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47294" bIns="0" numCol="1" spcCol="1270" anchor="t" anchorCtr="0">
            <a:noAutofit/>
          </a:bodyPr>
          <a:lstStyle/>
          <a:p>
            <a:pPr marL="0" marR="0" lvl="0" indent="0" algn="r" defTabSz="1244227" rtl="0" eaLnBrk="1" fontAlgn="auto" latinLnBrk="0" hangingPunct="1">
              <a:lnSpc>
                <a:spcPct val="90000"/>
              </a:lnSpc>
              <a:spcBef>
                <a:spcPct val="0"/>
              </a:spcBef>
              <a:spcAft>
                <a:spcPct val="35000"/>
              </a:spcAft>
              <a:buClrTx/>
              <a:buSzTx/>
              <a:buFontTx/>
              <a:buNone/>
              <a:tabLst/>
              <a:defRPr/>
            </a:pPr>
            <a:endParaRPr kumimoji="0" lang="en-US" sz="2799" b="0" i="0" u="none" strike="noStrike" kern="1200" cap="none" spc="0" normalizeH="0" baseline="0" noProof="0">
              <a:ln>
                <a:noFill/>
              </a:ln>
              <a:solidFill>
                <a:srgbClr val="58595B">
                  <a:hueOff val="0"/>
                  <a:satOff val="0"/>
                  <a:lumOff val="0"/>
                  <a:alphaOff val="0"/>
                </a:srgbClr>
              </a:solidFill>
              <a:effectLst/>
              <a:uLnTx/>
              <a:uFillTx/>
              <a:latin typeface="Calibri"/>
              <a:ea typeface="+mn-ea"/>
              <a:cs typeface="+mn-cs"/>
            </a:endParaRPr>
          </a:p>
        </p:txBody>
      </p:sp>
      <p:sp>
        <p:nvSpPr>
          <p:cNvPr id="21" name="Freeform 20"/>
          <p:cNvSpPr/>
          <p:nvPr/>
        </p:nvSpPr>
        <p:spPr>
          <a:xfrm rot="16200000">
            <a:off x="7840548" y="3513662"/>
            <a:ext cx="3089867" cy="393781"/>
          </a:xfrm>
          <a:custGeom>
            <a:avLst/>
            <a:gdLst>
              <a:gd name="connsiteX0" fmla="*/ 0 w 3090672"/>
              <a:gd name="connsiteY0" fmla="*/ 0 h 393884"/>
              <a:gd name="connsiteX1" fmla="*/ 3090672 w 3090672"/>
              <a:gd name="connsiteY1" fmla="*/ 0 h 393884"/>
              <a:gd name="connsiteX2" fmla="*/ 3090672 w 3090672"/>
              <a:gd name="connsiteY2" fmla="*/ 393884 h 393884"/>
              <a:gd name="connsiteX3" fmla="*/ 0 w 3090672"/>
              <a:gd name="connsiteY3" fmla="*/ 393884 h 393884"/>
              <a:gd name="connsiteX4" fmla="*/ 0 w 3090672"/>
              <a:gd name="connsiteY4" fmla="*/ 0 h 39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93884">
                <a:moveTo>
                  <a:pt x="0" y="0"/>
                </a:moveTo>
                <a:lnTo>
                  <a:pt x="3090672" y="0"/>
                </a:lnTo>
                <a:lnTo>
                  <a:pt x="3090672" y="393884"/>
                </a:lnTo>
                <a:lnTo>
                  <a:pt x="0" y="3938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47294" bIns="0" numCol="1" spcCol="1270" anchor="t" anchorCtr="0">
            <a:noAutofit/>
          </a:bodyPr>
          <a:lstStyle/>
          <a:p>
            <a:pPr marL="0" marR="0" lvl="0" indent="0" algn="r" defTabSz="1244227" rtl="0" eaLnBrk="1" fontAlgn="auto" latinLnBrk="0" hangingPunct="1">
              <a:lnSpc>
                <a:spcPct val="90000"/>
              </a:lnSpc>
              <a:spcBef>
                <a:spcPct val="0"/>
              </a:spcBef>
              <a:spcAft>
                <a:spcPct val="35000"/>
              </a:spcAft>
              <a:buClrTx/>
              <a:buSzTx/>
              <a:buFontTx/>
              <a:buNone/>
              <a:tabLst/>
              <a:defRPr/>
            </a:pPr>
            <a:endParaRPr kumimoji="0" lang="en-US" sz="2799" b="0" i="0" u="none" strike="noStrike" kern="1200" cap="none" spc="0" normalizeH="0" baseline="0" noProof="0">
              <a:ln>
                <a:noFill/>
              </a:ln>
              <a:solidFill>
                <a:srgbClr val="58595B">
                  <a:hueOff val="0"/>
                  <a:satOff val="0"/>
                  <a:lumOff val="0"/>
                  <a:alphaOff val="0"/>
                </a:srgbClr>
              </a:solidFill>
              <a:effectLst/>
              <a:uLnTx/>
              <a:uFillTx/>
              <a:latin typeface="Calibri"/>
              <a:ea typeface="+mn-ea"/>
              <a:cs typeface="+mn-cs"/>
            </a:endParaRPr>
          </a:p>
        </p:txBody>
      </p:sp>
      <p:sp>
        <p:nvSpPr>
          <p:cNvPr id="38" name="TextBox 37"/>
          <p:cNvSpPr txBox="1"/>
          <p:nvPr/>
        </p:nvSpPr>
        <p:spPr>
          <a:xfrm>
            <a:off x="8943641" y="4334542"/>
            <a:ext cx="2545280" cy="1608422"/>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52641"/>
                </a:solidFill>
                <a:effectLst/>
                <a:uLnTx/>
                <a:uFillTx/>
                <a:latin typeface="Calibri"/>
                <a:ea typeface="+mn-ea"/>
                <a:cs typeface="+mn-cs"/>
              </a:rPr>
              <a:t>NEW SAAS BLOCKCHAIN APPLICATIONS</a:t>
            </a:r>
            <a:endParaRPr kumimoji="0" lang="en-US" sz="1200" b="1" i="0" u="none" strike="noStrike" kern="1200" cap="none" spc="0" normalizeH="0" baseline="0" noProof="0">
              <a:ln>
                <a:noFill/>
              </a:ln>
              <a:solidFill>
                <a:srgbClr val="A52641"/>
              </a:solidFill>
              <a:effectLst/>
              <a:uLnTx/>
              <a:uFillTx/>
              <a:latin typeface="Calibri"/>
              <a:ea typeface="+mn-ea"/>
              <a:cs typeface="+mn-cs"/>
            </a:endParaRPr>
          </a:p>
          <a:p>
            <a:pPr marL="176160" marR="0" lvl="1" indent="-176160" algn="l" defTabSz="914126" rtl="0" eaLnBrk="1" fontAlgn="auto" latinLnBrk="0" hangingPunct="1">
              <a:lnSpc>
                <a:spcPct val="90000"/>
              </a:lnSpc>
              <a:spcBef>
                <a:spcPts val="6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Supply chain track &amp; trace use cases and more</a:t>
            </a:r>
          </a:p>
          <a:p>
            <a:pPr marL="176160" marR="0" lvl="1" indent="-176160" algn="l" defTabSz="914126" rtl="0" eaLnBrk="1" fontAlgn="auto" latinLnBrk="0" hangingPunct="1">
              <a:lnSpc>
                <a:spcPct val="90000"/>
              </a:lnSpc>
              <a:spcBef>
                <a:spcPts val="6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Oracle GBU applications in selected industries</a:t>
            </a:r>
            <a:endParaRPr kumimoji="0" lang="en-US" sz="1600" b="0" i="0" u="none" strike="noStrike" kern="1200" cap="none" spc="0" normalizeH="0" baseline="0" noProof="0">
              <a:ln>
                <a:noFill/>
              </a:ln>
              <a:solidFill>
                <a:srgbClr val="58595B"/>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A52641"/>
              </a:solidFill>
              <a:effectLst/>
              <a:uLnTx/>
              <a:uFillTx/>
              <a:latin typeface="Calibri"/>
              <a:ea typeface="+mn-ea"/>
              <a:cs typeface="+mn-cs"/>
            </a:endParaRPr>
          </a:p>
        </p:txBody>
      </p:sp>
      <p:cxnSp>
        <p:nvCxnSpPr>
          <p:cNvPr id="39" name="Straight Arrow Connector 38"/>
          <p:cNvCxnSpPr>
            <a:cxnSpLocks/>
            <a:stCxn id="41" idx="3"/>
          </p:cNvCxnSpPr>
          <p:nvPr/>
        </p:nvCxnSpPr>
        <p:spPr>
          <a:xfrm>
            <a:off x="4129489" y="2285871"/>
            <a:ext cx="514430" cy="1084053"/>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943641" y="1862149"/>
            <a:ext cx="2711925" cy="1516015"/>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52641"/>
                </a:solidFill>
                <a:effectLst/>
                <a:uLnTx/>
                <a:uFillTx/>
                <a:latin typeface="Calibri"/>
                <a:ea typeface="+mn-ea"/>
                <a:cs typeface="+mn-cs"/>
              </a:rPr>
              <a:t>ORACLE</a:t>
            </a:r>
            <a:r>
              <a:rPr kumimoji="0" lang="en-US" sz="1400" b="1" i="0" u="none" strike="noStrike" kern="1200" cap="none" spc="0" normalizeH="0" baseline="0" noProof="0">
                <a:ln>
                  <a:noFill/>
                </a:ln>
                <a:solidFill>
                  <a:srgbClr val="007395"/>
                </a:solidFill>
                <a:effectLst/>
                <a:uLnTx/>
                <a:uFillTx/>
                <a:latin typeface="Calibri"/>
                <a:ea typeface="+mn-ea"/>
                <a:cs typeface="+mn-cs"/>
              </a:rPr>
              <a:t> </a:t>
            </a:r>
            <a:r>
              <a:rPr kumimoji="0" lang="en-US" sz="1400" b="1" i="0" u="none" strike="noStrike" kern="1200" cap="none" spc="0" normalizeH="0" baseline="0" noProof="0">
                <a:ln>
                  <a:noFill/>
                </a:ln>
                <a:solidFill>
                  <a:srgbClr val="A52641"/>
                </a:solidFill>
                <a:effectLst/>
                <a:uLnTx/>
                <a:uFillTx/>
                <a:latin typeface="Calibri"/>
                <a:ea typeface="+mn-ea"/>
                <a:cs typeface="+mn-cs"/>
              </a:rPr>
              <a:t>INTEGRATION</a:t>
            </a:r>
            <a:r>
              <a:rPr kumimoji="0" lang="en-US" sz="1400" b="1" i="0" u="none" strike="noStrike" kern="1200" cap="none" spc="0" normalizeH="0" baseline="0" noProof="0">
                <a:ln>
                  <a:noFill/>
                </a:ln>
                <a:solidFill>
                  <a:srgbClr val="007395"/>
                </a:solidFill>
                <a:effectLst/>
                <a:uLnTx/>
                <a:uFillTx/>
                <a:latin typeface="Calibri"/>
                <a:ea typeface="+mn-ea"/>
                <a:cs typeface="+mn-cs"/>
              </a:rPr>
              <a:t> </a:t>
            </a:r>
            <a:r>
              <a:rPr kumimoji="0" lang="en-US" sz="1400" b="1" i="0" u="none" strike="noStrike" kern="1200" cap="none" spc="0" normalizeH="0" baseline="0" noProof="0">
                <a:ln>
                  <a:noFill/>
                </a:ln>
                <a:solidFill>
                  <a:srgbClr val="A52641"/>
                </a:solidFill>
                <a:effectLst/>
                <a:uLnTx/>
                <a:uFillTx/>
                <a:latin typeface="Calibri"/>
                <a:ea typeface="+mn-ea"/>
                <a:cs typeface="+mn-cs"/>
              </a:rPr>
              <a:t>CLOUD</a:t>
            </a:r>
          </a:p>
          <a:p>
            <a:pPr marL="176160" marR="0" lvl="1" indent="-176160" algn="l" defTabSz="914126" rtl="0" eaLnBrk="1" fontAlgn="auto" latinLnBrk="0" hangingPunct="1">
              <a:lnSpc>
                <a:spcPct val="90000"/>
              </a:lnSpc>
              <a:spcBef>
                <a:spcPts val="6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Adapters for Oracle &amp; 3rd party applications in cloud and on-prem: ERP, SCM, CX, HCM…</a:t>
            </a:r>
          </a:p>
          <a:p>
            <a:pPr marL="176160" marR="0" lvl="1" indent="-176160" algn="l" defTabSz="914126" rtl="0" eaLnBrk="1" fontAlgn="auto" latinLnBrk="0" hangingPunct="1">
              <a:lnSpc>
                <a:spcPct val="90000"/>
              </a:lnSpc>
              <a:spcBef>
                <a:spcPts val="6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Technology adapters (MFT, JMS…)</a:t>
            </a:r>
          </a:p>
          <a:p>
            <a:pPr marL="176160" marR="0" lvl="1" indent="-176160" algn="l" defTabSz="914126" rtl="0" eaLnBrk="1" fontAlgn="auto" latinLnBrk="0" hangingPunct="1">
              <a:lnSpc>
                <a:spcPct val="90000"/>
              </a:lnSpc>
              <a:spcBef>
                <a:spcPts val="6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Turn application events into REST calls to run blockchain transactions</a:t>
            </a:r>
          </a:p>
        </p:txBody>
      </p:sp>
      <p:cxnSp>
        <p:nvCxnSpPr>
          <p:cNvPr id="43" name="Straight Arrow Connector 42"/>
          <p:cNvCxnSpPr>
            <a:cxnSpLocks/>
            <a:stCxn id="42" idx="3"/>
          </p:cNvCxnSpPr>
          <p:nvPr/>
        </p:nvCxnSpPr>
        <p:spPr>
          <a:xfrm flipV="1">
            <a:off x="4129489" y="3986715"/>
            <a:ext cx="508514" cy="673754"/>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7" idx="1"/>
          </p:cNvCxnSpPr>
          <p:nvPr/>
        </p:nvCxnSpPr>
        <p:spPr>
          <a:xfrm flipV="1">
            <a:off x="7448764" y="2231860"/>
            <a:ext cx="323362" cy="1127789"/>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59946" y="1739847"/>
            <a:ext cx="2771321" cy="1873871"/>
          </a:xfrm>
          <a:prstGeom prst="rect">
            <a:avLst/>
          </a:prstGeom>
        </p:spPr>
        <p:txBody>
          <a:bodyPr wrap="square">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52641"/>
                </a:solidFill>
                <a:effectLst/>
                <a:uLnTx/>
                <a:uFillTx/>
                <a:latin typeface="Calibri"/>
                <a:ea typeface="+mn-ea"/>
                <a:cs typeface="+mn-cs"/>
              </a:rPr>
              <a:t>REST API-DRIVEN INTEGRATION</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Invoke </a:t>
            </a:r>
            <a:r>
              <a:rPr kumimoji="0" lang="en-US" sz="1400" b="0" i="0" u="none" strike="noStrike" kern="1200" cap="none" spc="0" normalizeH="0" baseline="0" noProof="0" err="1">
                <a:ln>
                  <a:noFill/>
                </a:ln>
                <a:solidFill>
                  <a:srgbClr val="58595B"/>
                </a:solidFill>
                <a:effectLst/>
                <a:uLnTx/>
                <a:uFillTx/>
                <a:latin typeface="Calibri"/>
                <a:ea typeface="+mn-ea"/>
                <a:cs typeface="+mn-cs"/>
              </a:rPr>
              <a:t>txn’s</a:t>
            </a:r>
            <a:r>
              <a:rPr kumimoji="0" lang="en-US" sz="1400" b="0" i="0" u="none" strike="noStrike" kern="1200" cap="none" spc="0" normalizeH="0" baseline="0" noProof="0">
                <a:ln>
                  <a:noFill/>
                </a:ln>
                <a:solidFill>
                  <a:srgbClr val="58595B"/>
                </a:solidFill>
                <a:effectLst/>
                <a:uLnTx/>
                <a:uFillTx/>
                <a:latin typeface="Calibri"/>
                <a:ea typeface="+mn-ea"/>
                <a:cs typeface="+mn-cs"/>
              </a:rPr>
              <a:t> in sync &amp; async mode</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Get txn status</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Register event callback URL</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Query ledger data</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Provisioning API</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1" u="none" strike="noStrike" kern="1200" cap="none" spc="0" normalizeH="0" baseline="0" noProof="0">
                <a:ln>
                  <a:noFill/>
                </a:ln>
                <a:solidFill>
                  <a:srgbClr val="58595B"/>
                </a:solidFill>
                <a:effectLst/>
                <a:uLnTx/>
                <a:uFillTx/>
                <a:latin typeface="Calibri"/>
                <a:ea typeface="+mn-ea"/>
                <a:cs typeface="+mn-cs"/>
              </a:rPr>
              <a:t>Operations/Configuration APIs </a:t>
            </a:r>
          </a:p>
        </p:txBody>
      </p:sp>
      <p:sp>
        <p:nvSpPr>
          <p:cNvPr id="53" name="Rectangle 52"/>
          <p:cNvSpPr/>
          <p:nvPr/>
        </p:nvSpPr>
        <p:spPr>
          <a:xfrm>
            <a:off x="359946" y="4285699"/>
            <a:ext cx="2549455" cy="1873871"/>
          </a:xfrm>
          <a:prstGeom prst="rect">
            <a:avLst/>
          </a:prstGeom>
        </p:spPr>
        <p:txBody>
          <a:bodyPr wrap="square">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52641"/>
                </a:solidFill>
                <a:effectLst/>
                <a:uLnTx/>
                <a:uFillTx/>
                <a:latin typeface="Calibri"/>
                <a:ea typeface="+mn-ea"/>
                <a:cs typeface="+mn-cs"/>
              </a:rPr>
              <a:t>JAVA, GO, AND NODE.JS    CLIENT SDKS </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Invoke </a:t>
            </a:r>
            <a:r>
              <a:rPr kumimoji="0" lang="en-US" sz="1400" b="0" i="0" u="none" strike="noStrike" kern="1200" cap="none" spc="0" normalizeH="0" baseline="0" noProof="0" err="1">
                <a:ln>
                  <a:noFill/>
                </a:ln>
                <a:solidFill>
                  <a:srgbClr val="58595B"/>
                </a:solidFill>
                <a:effectLst/>
                <a:uLnTx/>
                <a:uFillTx/>
                <a:latin typeface="Calibri"/>
                <a:ea typeface="+mn-ea"/>
                <a:cs typeface="+mn-cs"/>
              </a:rPr>
              <a:t>txn’s</a:t>
            </a:r>
            <a:r>
              <a:rPr kumimoji="0" lang="en-US" sz="1400" b="0" i="0" u="none" strike="noStrike" kern="1200" cap="none" spc="0" normalizeH="0" baseline="0" noProof="0">
                <a:ln>
                  <a:noFill/>
                </a:ln>
                <a:solidFill>
                  <a:srgbClr val="58595B"/>
                </a:solidFill>
                <a:effectLst/>
                <a:uLnTx/>
                <a:uFillTx/>
                <a:latin typeface="Calibri"/>
                <a:ea typeface="+mn-ea"/>
                <a:cs typeface="+mn-cs"/>
              </a:rPr>
              <a:t> asynchronously</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Get txn status</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Query ledger data</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Subscribe to events</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Add channels/peers</a:t>
            </a:r>
          </a:p>
          <a:p>
            <a:pPr marL="231705" marR="0" lvl="1" indent="-177747" algn="l" defTabSz="914126" rtl="0" eaLnBrk="1" fontAlgn="auto" latinLnBrk="0" hangingPunct="1">
              <a:lnSpc>
                <a:spcPct val="90000"/>
              </a:lnSpc>
              <a:spcBef>
                <a:spcPts val="300"/>
              </a:spcBef>
              <a:spcAft>
                <a:spcPts val="0"/>
              </a:spcAft>
              <a:buClr>
                <a:srgbClr val="FFFFFF">
                  <a:lumMod val="50000"/>
                </a:srgbClr>
              </a:buClr>
              <a:buSzTx/>
              <a:buFont typeface="Arial" panose="020B0604020202020204" pitchFamily="34" charset="0"/>
              <a:buChar char="•"/>
              <a:tabLst/>
              <a:defRPr/>
            </a:pPr>
            <a:r>
              <a:rPr kumimoji="0" lang="en-US" sz="1400" b="0" i="0" u="none" strike="noStrike" kern="1200" cap="none" spc="0" normalizeH="0" baseline="0" noProof="0">
                <a:ln>
                  <a:noFill/>
                </a:ln>
                <a:solidFill>
                  <a:srgbClr val="58595B"/>
                </a:solidFill>
                <a:effectLst/>
                <a:uLnTx/>
                <a:uFillTx/>
                <a:latin typeface="Calibri"/>
                <a:ea typeface="+mn-ea"/>
                <a:cs typeface="+mn-cs"/>
              </a:rPr>
              <a:t>Enroll new members</a:t>
            </a:r>
          </a:p>
        </p:txBody>
      </p:sp>
      <p:cxnSp>
        <p:nvCxnSpPr>
          <p:cNvPr id="55" name="Straight Arrow Connector 54"/>
          <p:cNvCxnSpPr>
            <a:endCxn id="44" idx="1"/>
          </p:cNvCxnSpPr>
          <p:nvPr/>
        </p:nvCxnSpPr>
        <p:spPr>
          <a:xfrm>
            <a:off x="7438490" y="3996647"/>
            <a:ext cx="333636" cy="717417"/>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2965A206-E7AF-F543-B2D9-5556E657AA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8003" y="2705731"/>
            <a:ext cx="2802803" cy="2052834"/>
          </a:xfrm>
          <a:prstGeom prst="rect">
            <a:avLst/>
          </a:prstGeom>
        </p:spPr>
      </p:pic>
      <p:grpSp>
        <p:nvGrpSpPr>
          <p:cNvPr id="11" name="Group 10">
            <a:extLst>
              <a:ext uri="{FF2B5EF4-FFF2-40B4-BE49-F238E27FC236}">
                <a16:creationId xmlns:a16="http://schemas.microsoft.com/office/drawing/2014/main" id="{AADECCAC-4D7E-A541-8E60-E349CE7D235B}"/>
              </a:ext>
            </a:extLst>
          </p:cNvPr>
          <p:cNvGrpSpPr/>
          <p:nvPr/>
        </p:nvGrpSpPr>
        <p:grpSpPr>
          <a:xfrm>
            <a:off x="7753177" y="2078615"/>
            <a:ext cx="1153144" cy="1497828"/>
            <a:chOff x="3089913" y="4600612"/>
            <a:chExt cx="1153444" cy="1498218"/>
          </a:xfrm>
        </p:grpSpPr>
        <p:cxnSp>
          <p:nvCxnSpPr>
            <p:cNvPr id="45" name="Straight Arrow Connector 44"/>
            <p:cNvCxnSpPr/>
            <p:nvPr/>
          </p:nvCxnSpPr>
          <p:spPr>
            <a:xfrm flipV="1">
              <a:off x="3345450" y="5242831"/>
              <a:ext cx="0" cy="265036"/>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988161" y="5253982"/>
              <a:ext cx="0" cy="265036"/>
            </a:xfrm>
            <a:prstGeom prst="straightConnector1">
              <a:avLst/>
            </a:prstGeom>
            <a:ln w="19050">
              <a:solidFill>
                <a:schemeClr val="accent1"/>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Freeform 2"/>
            <p:cNvSpPr>
              <a:spLocks noChangeAspect="1" noChangeArrowheads="1"/>
            </p:cNvSpPr>
            <p:nvPr/>
          </p:nvSpPr>
          <p:spPr bwMode="auto">
            <a:xfrm>
              <a:off x="3212447" y="5554093"/>
              <a:ext cx="272128" cy="290269"/>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76" name="Freeform 2"/>
            <p:cNvSpPr>
              <a:spLocks noChangeAspect="1" noChangeArrowheads="1"/>
            </p:cNvSpPr>
            <p:nvPr/>
          </p:nvSpPr>
          <p:spPr bwMode="auto">
            <a:xfrm>
              <a:off x="3854981" y="5554093"/>
              <a:ext cx="272128" cy="290269"/>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 name="Rectangle 1"/>
            <p:cNvSpPr/>
            <p:nvPr/>
          </p:nvSpPr>
          <p:spPr>
            <a:xfrm>
              <a:off x="3089913" y="5840298"/>
              <a:ext cx="504625" cy="258532"/>
            </a:xfrm>
            <a:prstGeom prst="rect">
              <a:avLst/>
            </a:prstGeom>
          </p:spPr>
          <p:txBody>
            <a:bodyPr wrap="none">
              <a:spAutoFit/>
            </a:bodyPr>
            <a:lstStyle/>
            <a:p>
              <a:pPr marL="0" marR="0" lvl="1" indent="0" algn="l" defTabSz="914126" rtl="0" eaLnBrk="1" fontAlgn="auto" latinLnBrk="0" hangingPunct="1">
                <a:lnSpc>
                  <a:spcPct val="90000"/>
                </a:lnSpc>
                <a:spcBef>
                  <a:spcPts val="600"/>
                </a:spcBef>
                <a:spcAft>
                  <a:spcPts val="0"/>
                </a:spcAft>
                <a:buClr>
                  <a:srgbClr val="FFFFFF">
                    <a:lumMod val="50000"/>
                  </a:srgbClr>
                </a:buClr>
                <a:buSzTx/>
                <a:buFontTx/>
                <a:buNone/>
                <a:tabLst/>
                <a:defRPr/>
              </a:pPr>
              <a:r>
                <a:rPr kumimoji="0" lang="en-US" sz="1200" b="1" i="0" u="none" strike="noStrike" kern="1200" cap="none" spc="0" normalizeH="0" baseline="0" noProof="0">
                  <a:ln>
                    <a:noFill/>
                  </a:ln>
                  <a:solidFill>
                    <a:srgbClr val="FF0000"/>
                  </a:solidFill>
                  <a:effectLst/>
                  <a:uLnTx/>
                  <a:uFillTx/>
                  <a:latin typeface="Calibri"/>
                  <a:ea typeface="+mn-ea"/>
                  <a:cs typeface="+mn-cs"/>
                </a:rPr>
                <a:t>Apps</a:t>
              </a:r>
              <a:endParaRPr kumimoji="0" lang="en-US" sz="1400" b="1" i="0" u="none" strike="noStrike" kern="1200" cap="none" spc="0" normalizeH="0" baseline="0" noProof="0">
                <a:ln>
                  <a:noFill/>
                </a:ln>
                <a:solidFill>
                  <a:srgbClr val="FF0000"/>
                </a:solidFill>
                <a:effectLst/>
                <a:uLnTx/>
                <a:uFillTx/>
                <a:latin typeface="Calibri"/>
                <a:ea typeface="+mn-ea"/>
                <a:cs typeface="+mn-cs"/>
              </a:endParaRPr>
            </a:p>
          </p:txBody>
        </p:sp>
        <p:sp>
          <p:nvSpPr>
            <p:cNvPr id="77" name="Rectangle 76"/>
            <p:cNvSpPr/>
            <p:nvPr/>
          </p:nvSpPr>
          <p:spPr>
            <a:xfrm>
              <a:off x="3738732" y="5840298"/>
              <a:ext cx="504625" cy="258532"/>
            </a:xfrm>
            <a:prstGeom prst="rect">
              <a:avLst/>
            </a:prstGeom>
          </p:spPr>
          <p:txBody>
            <a:bodyPr wrap="none">
              <a:spAutoFit/>
            </a:bodyPr>
            <a:lstStyle/>
            <a:p>
              <a:pPr marL="0" marR="0" lvl="1" indent="0" algn="l" defTabSz="914126" rtl="0" eaLnBrk="1" fontAlgn="auto" latinLnBrk="0" hangingPunct="1">
                <a:lnSpc>
                  <a:spcPct val="90000"/>
                </a:lnSpc>
                <a:spcBef>
                  <a:spcPts val="600"/>
                </a:spcBef>
                <a:spcAft>
                  <a:spcPts val="0"/>
                </a:spcAft>
                <a:buClr>
                  <a:srgbClr val="FFFFFF">
                    <a:lumMod val="50000"/>
                  </a:srgbClr>
                </a:buClr>
                <a:buSzTx/>
                <a:buFontTx/>
                <a:buNone/>
                <a:tabLst/>
                <a:defRPr/>
              </a:pPr>
              <a:r>
                <a:rPr kumimoji="0" lang="en-US" sz="1200" b="1" i="0" u="none" strike="noStrike" kern="1200" cap="none" spc="0" normalizeH="0" baseline="0" noProof="0">
                  <a:ln>
                    <a:noFill/>
                  </a:ln>
                  <a:solidFill>
                    <a:srgbClr val="FF0000"/>
                  </a:solidFill>
                  <a:effectLst/>
                  <a:uLnTx/>
                  <a:uFillTx/>
                  <a:latin typeface="Calibri"/>
                  <a:ea typeface="+mn-ea"/>
                  <a:cs typeface="+mn-cs"/>
                </a:rPr>
                <a:t>Apps</a:t>
              </a:r>
              <a:endParaRPr kumimoji="0" lang="en-US" sz="1400" b="1" i="0" u="none" strike="noStrike" kern="1200" cap="none" spc="0" normalizeH="0" baseline="0" noProof="0">
                <a:ln>
                  <a:noFill/>
                </a:ln>
                <a:solidFill>
                  <a:srgbClr val="FF0000"/>
                </a:solidFill>
                <a:effectLst/>
                <a:uLnTx/>
                <a:uFillTx/>
                <a:latin typeface="Calibri"/>
                <a:ea typeface="+mn-ea"/>
                <a:cs typeface="+mn-cs"/>
              </a:endParaRPr>
            </a:p>
          </p:txBody>
        </p:sp>
        <p:sp>
          <p:nvSpPr>
            <p:cNvPr id="94" name="Freeform 6"/>
            <p:cNvSpPr>
              <a:spLocks noChangeAspect="1" noChangeArrowheads="1"/>
            </p:cNvSpPr>
            <p:nvPr/>
          </p:nvSpPr>
          <p:spPr bwMode="auto">
            <a:xfrm>
              <a:off x="3381624" y="4600612"/>
              <a:ext cx="547046" cy="410285"/>
            </a:xfrm>
            <a:custGeom>
              <a:avLst/>
              <a:gdLst>
                <a:gd name="T0" fmla="*/ 370 w 2964"/>
                <a:gd name="T1" fmla="*/ 2223 h 2224"/>
                <a:gd name="T2" fmla="*/ 926 w 2964"/>
                <a:gd name="T3" fmla="*/ 2223 h 2224"/>
                <a:gd name="T4" fmla="*/ 648 w 2964"/>
                <a:gd name="T5" fmla="*/ 1668 h 2224"/>
                <a:gd name="T6" fmla="*/ 370 w 2964"/>
                <a:gd name="T7" fmla="*/ 2223 h 2224"/>
                <a:gd name="T8" fmla="*/ 370 w 2964"/>
                <a:gd name="T9" fmla="*/ 1112 h 2224"/>
                <a:gd name="T10" fmla="*/ 648 w 2964"/>
                <a:gd name="T11" fmla="*/ 1390 h 2224"/>
                <a:gd name="T12" fmla="*/ 926 w 2964"/>
                <a:gd name="T13" fmla="*/ 1112 h 2224"/>
                <a:gd name="T14" fmla="*/ 648 w 2964"/>
                <a:gd name="T15" fmla="*/ 834 h 2224"/>
                <a:gd name="T16" fmla="*/ 370 w 2964"/>
                <a:gd name="T17" fmla="*/ 1112 h 2224"/>
                <a:gd name="T18" fmla="*/ 463 w 2964"/>
                <a:gd name="T19" fmla="*/ 371 h 2224"/>
                <a:gd name="T20" fmla="*/ 0 w 2964"/>
                <a:gd name="T21" fmla="*/ 371 h 2224"/>
                <a:gd name="T22" fmla="*/ 0 w 2964"/>
                <a:gd name="T23" fmla="*/ 834 h 2224"/>
                <a:gd name="T24" fmla="*/ 463 w 2964"/>
                <a:gd name="T25" fmla="*/ 834 h 2224"/>
                <a:gd name="T26" fmla="*/ 463 w 2964"/>
                <a:gd name="T27" fmla="*/ 371 h 2224"/>
                <a:gd name="T28" fmla="*/ 2592 w 2964"/>
                <a:gd name="T29" fmla="*/ 463 h 2224"/>
                <a:gd name="T30" fmla="*/ 2511 w 2964"/>
                <a:gd name="T31" fmla="*/ 336 h 2224"/>
                <a:gd name="T32" fmla="*/ 2546 w 2964"/>
                <a:gd name="T33" fmla="*/ 209 h 2224"/>
                <a:gd name="T34" fmla="*/ 2338 w 2964"/>
                <a:gd name="T35" fmla="*/ 0 h 2224"/>
                <a:gd name="T36" fmla="*/ 2130 w 2964"/>
                <a:gd name="T37" fmla="*/ 209 h 2224"/>
                <a:gd name="T38" fmla="*/ 2165 w 2964"/>
                <a:gd name="T39" fmla="*/ 336 h 2224"/>
                <a:gd name="T40" fmla="*/ 2084 w 2964"/>
                <a:gd name="T41" fmla="*/ 463 h 2224"/>
                <a:gd name="T42" fmla="*/ 1713 w 2964"/>
                <a:gd name="T43" fmla="*/ 463 h 2224"/>
                <a:gd name="T44" fmla="*/ 1713 w 2964"/>
                <a:gd name="T45" fmla="*/ 857 h 2224"/>
                <a:gd name="T46" fmla="*/ 1841 w 2964"/>
                <a:gd name="T47" fmla="*/ 938 h 2224"/>
                <a:gd name="T48" fmla="*/ 1968 w 2964"/>
                <a:gd name="T49" fmla="*/ 904 h 2224"/>
                <a:gd name="T50" fmla="*/ 2176 w 2964"/>
                <a:gd name="T51" fmla="*/ 1112 h 2224"/>
                <a:gd name="T52" fmla="*/ 1968 w 2964"/>
                <a:gd name="T53" fmla="*/ 1320 h 2224"/>
                <a:gd name="T54" fmla="*/ 1841 w 2964"/>
                <a:gd name="T55" fmla="*/ 1286 h 2224"/>
                <a:gd name="T56" fmla="*/ 1713 w 2964"/>
                <a:gd name="T57" fmla="*/ 1367 h 2224"/>
                <a:gd name="T58" fmla="*/ 1713 w 2964"/>
                <a:gd name="T59" fmla="*/ 1760 h 2224"/>
                <a:gd name="T60" fmla="*/ 2084 w 2964"/>
                <a:gd name="T61" fmla="*/ 1760 h 2224"/>
                <a:gd name="T62" fmla="*/ 2165 w 2964"/>
                <a:gd name="T63" fmla="*/ 1888 h 2224"/>
                <a:gd name="T64" fmla="*/ 2130 w 2964"/>
                <a:gd name="T65" fmla="*/ 2015 h 2224"/>
                <a:gd name="T66" fmla="*/ 2338 w 2964"/>
                <a:gd name="T67" fmla="*/ 2223 h 2224"/>
                <a:gd name="T68" fmla="*/ 2546 w 2964"/>
                <a:gd name="T69" fmla="*/ 2015 h 2224"/>
                <a:gd name="T70" fmla="*/ 2511 w 2964"/>
                <a:gd name="T71" fmla="*/ 1888 h 2224"/>
                <a:gd name="T72" fmla="*/ 2592 w 2964"/>
                <a:gd name="T73" fmla="*/ 1760 h 2224"/>
                <a:gd name="T74" fmla="*/ 2963 w 2964"/>
                <a:gd name="T75" fmla="*/ 1760 h 2224"/>
                <a:gd name="T76" fmla="*/ 2963 w 2964"/>
                <a:gd name="T77" fmla="*/ 463 h 2224"/>
                <a:gd name="T78" fmla="*/ 2592 w 2964"/>
                <a:gd name="T79" fmla="*/ 463 h 2224"/>
                <a:gd name="T80" fmla="*/ 1204 w 2964"/>
                <a:gd name="T81" fmla="*/ 325 h 2224"/>
                <a:gd name="T82" fmla="*/ 926 w 2964"/>
                <a:gd name="T83" fmla="*/ 47 h 2224"/>
                <a:gd name="T84" fmla="*/ 648 w 2964"/>
                <a:gd name="T85" fmla="*/ 325 h 2224"/>
                <a:gd name="T86" fmla="*/ 926 w 2964"/>
                <a:gd name="T87" fmla="*/ 602 h 2224"/>
                <a:gd name="T88" fmla="*/ 1204 w 2964"/>
                <a:gd name="T89" fmla="*/ 325 h 2224"/>
                <a:gd name="T90" fmla="*/ 972 w 2964"/>
                <a:gd name="T91" fmla="*/ 1899 h 2224"/>
                <a:gd name="T92" fmla="*/ 1436 w 2964"/>
                <a:gd name="T93" fmla="*/ 1899 h 2224"/>
                <a:gd name="T94" fmla="*/ 1436 w 2964"/>
                <a:gd name="T95" fmla="*/ 1436 h 2224"/>
                <a:gd name="T96" fmla="*/ 972 w 2964"/>
                <a:gd name="T97" fmla="*/ 1436 h 2224"/>
                <a:gd name="T98" fmla="*/ 972 w 2964"/>
                <a:gd name="T99" fmla="*/ 1899 h 2224"/>
                <a:gd name="T100" fmla="*/ 1065 w 2964"/>
                <a:gd name="T101" fmla="*/ 799 h 2224"/>
                <a:gd name="T102" fmla="*/ 1065 w 2964"/>
                <a:gd name="T103" fmla="*/ 1123 h 2224"/>
                <a:gd name="T104" fmla="*/ 1297 w 2964"/>
                <a:gd name="T105" fmla="*/ 1228 h 2224"/>
                <a:gd name="T106" fmla="*/ 1528 w 2964"/>
                <a:gd name="T107" fmla="*/ 1123 h 2224"/>
                <a:gd name="T108" fmla="*/ 1528 w 2964"/>
                <a:gd name="T109" fmla="*/ 799 h 2224"/>
                <a:gd name="T110" fmla="*/ 1297 w 2964"/>
                <a:gd name="T111" fmla="*/ 695 h 2224"/>
                <a:gd name="T112" fmla="*/ 1065 w 2964"/>
                <a:gd name="T113" fmla="*/ 799 h 2224"/>
                <a:gd name="T114" fmla="*/ 463 w 2964"/>
                <a:gd name="T115" fmla="*/ 1575 h 2224"/>
                <a:gd name="T116" fmla="*/ 231 w 2964"/>
                <a:gd name="T117" fmla="*/ 1343 h 2224"/>
                <a:gd name="T118" fmla="*/ 0 w 2964"/>
                <a:gd name="T119" fmla="*/ 1575 h 2224"/>
                <a:gd name="T120" fmla="*/ 231 w 2964"/>
                <a:gd name="T121" fmla="*/ 1806 h 2224"/>
                <a:gd name="T122" fmla="*/ 463 w 2964"/>
                <a:gd name="T123" fmla="*/ 1575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2224">
                  <a:moveTo>
                    <a:pt x="370" y="2223"/>
                  </a:moveTo>
                  <a:cubicBezTo>
                    <a:pt x="926" y="2223"/>
                    <a:pt x="926" y="2223"/>
                    <a:pt x="926" y="2223"/>
                  </a:cubicBezTo>
                  <a:cubicBezTo>
                    <a:pt x="648" y="1668"/>
                    <a:pt x="648" y="1668"/>
                    <a:pt x="648" y="1668"/>
                  </a:cubicBezTo>
                  <a:lnTo>
                    <a:pt x="370" y="2223"/>
                  </a:lnTo>
                  <a:close/>
                  <a:moveTo>
                    <a:pt x="370" y="1112"/>
                  </a:moveTo>
                  <a:cubicBezTo>
                    <a:pt x="648" y="1390"/>
                    <a:pt x="648" y="1390"/>
                    <a:pt x="648" y="1390"/>
                  </a:cubicBezTo>
                  <a:cubicBezTo>
                    <a:pt x="926" y="1112"/>
                    <a:pt x="926" y="1112"/>
                    <a:pt x="926" y="1112"/>
                  </a:cubicBezTo>
                  <a:cubicBezTo>
                    <a:pt x="648" y="834"/>
                    <a:pt x="648" y="834"/>
                    <a:pt x="648" y="834"/>
                  </a:cubicBezTo>
                  <a:lnTo>
                    <a:pt x="370" y="1112"/>
                  </a:lnTo>
                  <a:close/>
                  <a:moveTo>
                    <a:pt x="463" y="371"/>
                  </a:moveTo>
                  <a:cubicBezTo>
                    <a:pt x="0" y="371"/>
                    <a:pt x="0" y="371"/>
                    <a:pt x="0" y="371"/>
                  </a:cubicBezTo>
                  <a:cubicBezTo>
                    <a:pt x="0" y="834"/>
                    <a:pt x="0" y="834"/>
                    <a:pt x="0" y="834"/>
                  </a:cubicBezTo>
                  <a:cubicBezTo>
                    <a:pt x="463" y="834"/>
                    <a:pt x="463" y="834"/>
                    <a:pt x="463" y="834"/>
                  </a:cubicBezTo>
                  <a:lnTo>
                    <a:pt x="463" y="371"/>
                  </a:lnTo>
                  <a:close/>
                  <a:moveTo>
                    <a:pt x="2592" y="463"/>
                  </a:moveTo>
                  <a:cubicBezTo>
                    <a:pt x="2534" y="463"/>
                    <a:pt x="2488" y="394"/>
                    <a:pt x="2511" y="336"/>
                  </a:cubicBezTo>
                  <a:cubicBezTo>
                    <a:pt x="2534" y="290"/>
                    <a:pt x="2546" y="243"/>
                    <a:pt x="2546" y="209"/>
                  </a:cubicBezTo>
                  <a:cubicBezTo>
                    <a:pt x="2546" y="93"/>
                    <a:pt x="2453" y="0"/>
                    <a:pt x="2338" y="0"/>
                  </a:cubicBezTo>
                  <a:cubicBezTo>
                    <a:pt x="2223" y="0"/>
                    <a:pt x="2130" y="93"/>
                    <a:pt x="2130" y="209"/>
                  </a:cubicBezTo>
                  <a:cubicBezTo>
                    <a:pt x="2130" y="243"/>
                    <a:pt x="2142" y="290"/>
                    <a:pt x="2165" y="336"/>
                  </a:cubicBezTo>
                  <a:cubicBezTo>
                    <a:pt x="2188" y="394"/>
                    <a:pt x="2142" y="463"/>
                    <a:pt x="2084" y="463"/>
                  </a:cubicBezTo>
                  <a:cubicBezTo>
                    <a:pt x="1713" y="463"/>
                    <a:pt x="1713" y="463"/>
                    <a:pt x="1713" y="463"/>
                  </a:cubicBezTo>
                  <a:cubicBezTo>
                    <a:pt x="1713" y="857"/>
                    <a:pt x="1713" y="857"/>
                    <a:pt x="1713" y="857"/>
                  </a:cubicBezTo>
                  <a:cubicBezTo>
                    <a:pt x="1713" y="915"/>
                    <a:pt x="1783" y="961"/>
                    <a:pt x="1841" y="938"/>
                  </a:cubicBezTo>
                  <a:cubicBezTo>
                    <a:pt x="1887" y="915"/>
                    <a:pt x="1933" y="904"/>
                    <a:pt x="1968" y="904"/>
                  </a:cubicBezTo>
                  <a:cubicBezTo>
                    <a:pt x="2084" y="904"/>
                    <a:pt x="2176" y="996"/>
                    <a:pt x="2176" y="1112"/>
                  </a:cubicBezTo>
                  <a:cubicBezTo>
                    <a:pt x="2176" y="1228"/>
                    <a:pt x="2084" y="1320"/>
                    <a:pt x="1968" y="1320"/>
                  </a:cubicBezTo>
                  <a:cubicBezTo>
                    <a:pt x="1933" y="1320"/>
                    <a:pt x="1887" y="1309"/>
                    <a:pt x="1841" y="1286"/>
                  </a:cubicBezTo>
                  <a:cubicBezTo>
                    <a:pt x="1783" y="1262"/>
                    <a:pt x="1713" y="1309"/>
                    <a:pt x="1713" y="1367"/>
                  </a:cubicBezTo>
                  <a:cubicBezTo>
                    <a:pt x="1713" y="1760"/>
                    <a:pt x="1713" y="1760"/>
                    <a:pt x="1713" y="1760"/>
                  </a:cubicBezTo>
                  <a:cubicBezTo>
                    <a:pt x="2084" y="1760"/>
                    <a:pt x="2084" y="1760"/>
                    <a:pt x="2084" y="1760"/>
                  </a:cubicBezTo>
                  <a:cubicBezTo>
                    <a:pt x="2142" y="1760"/>
                    <a:pt x="2188" y="1830"/>
                    <a:pt x="2165" y="1888"/>
                  </a:cubicBezTo>
                  <a:cubicBezTo>
                    <a:pt x="2142" y="1934"/>
                    <a:pt x="2130" y="1980"/>
                    <a:pt x="2130" y="2015"/>
                  </a:cubicBezTo>
                  <a:cubicBezTo>
                    <a:pt x="2130" y="2131"/>
                    <a:pt x="2223" y="2223"/>
                    <a:pt x="2338" y="2223"/>
                  </a:cubicBezTo>
                  <a:cubicBezTo>
                    <a:pt x="2453" y="2223"/>
                    <a:pt x="2546" y="2131"/>
                    <a:pt x="2546" y="2015"/>
                  </a:cubicBezTo>
                  <a:cubicBezTo>
                    <a:pt x="2546" y="1980"/>
                    <a:pt x="2534" y="1934"/>
                    <a:pt x="2511" y="1888"/>
                  </a:cubicBezTo>
                  <a:cubicBezTo>
                    <a:pt x="2488" y="1830"/>
                    <a:pt x="2534" y="1760"/>
                    <a:pt x="2592" y="1760"/>
                  </a:cubicBezTo>
                  <a:cubicBezTo>
                    <a:pt x="2963" y="1760"/>
                    <a:pt x="2963" y="1760"/>
                    <a:pt x="2963" y="1760"/>
                  </a:cubicBezTo>
                  <a:cubicBezTo>
                    <a:pt x="2963" y="463"/>
                    <a:pt x="2963" y="463"/>
                    <a:pt x="2963" y="463"/>
                  </a:cubicBezTo>
                  <a:lnTo>
                    <a:pt x="2592" y="463"/>
                  </a:lnTo>
                  <a:close/>
                  <a:moveTo>
                    <a:pt x="1204" y="325"/>
                  </a:moveTo>
                  <a:cubicBezTo>
                    <a:pt x="1204" y="174"/>
                    <a:pt x="1077" y="47"/>
                    <a:pt x="926" y="47"/>
                  </a:cubicBezTo>
                  <a:cubicBezTo>
                    <a:pt x="776" y="47"/>
                    <a:pt x="648" y="174"/>
                    <a:pt x="648" y="325"/>
                  </a:cubicBezTo>
                  <a:cubicBezTo>
                    <a:pt x="648" y="475"/>
                    <a:pt x="776" y="602"/>
                    <a:pt x="926" y="602"/>
                  </a:cubicBezTo>
                  <a:cubicBezTo>
                    <a:pt x="1077" y="602"/>
                    <a:pt x="1204" y="475"/>
                    <a:pt x="1204" y="325"/>
                  </a:cubicBezTo>
                  <a:close/>
                  <a:moveTo>
                    <a:pt x="972" y="1899"/>
                  </a:moveTo>
                  <a:cubicBezTo>
                    <a:pt x="1436" y="1899"/>
                    <a:pt x="1436" y="1899"/>
                    <a:pt x="1436" y="1899"/>
                  </a:cubicBezTo>
                  <a:cubicBezTo>
                    <a:pt x="1436" y="1436"/>
                    <a:pt x="1436" y="1436"/>
                    <a:pt x="1436" y="1436"/>
                  </a:cubicBezTo>
                  <a:cubicBezTo>
                    <a:pt x="972" y="1436"/>
                    <a:pt x="972" y="1436"/>
                    <a:pt x="972" y="1436"/>
                  </a:cubicBezTo>
                  <a:lnTo>
                    <a:pt x="972" y="1899"/>
                  </a:lnTo>
                  <a:close/>
                  <a:moveTo>
                    <a:pt x="1065" y="799"/>
                  </a:moveTo>
                  <a:cubicBezTo>
                    <a:pt x="1065" y="1123"/>
                    <a:pt x="1065" y="1123"/>
                    <a:pt x="1065" y="1123"/>
                  </a:cubicBezTo>
                  <a:cubicBezTo>
                    <a:pt x="1297" y="1228"/>
                    <a:pt x="1297" y="1228"/>
                    <a:pt x="1297" y="1228"/>
                  </a:cubicBezTo>
                  <a:cubicBezTo>
                    <a:pt x="1528" y="1123"/>
                    <a:pt x="1528" y="1123"/>
                    <a:pt x="1528" y="1123"/>
                  </a:cubicBezTo>
                  <a:cubicBezTo>
                    <a:pt x="1528" y="799"/>
                    <a:pt x="1528" y="799"/>
                    <a:pt x="1528" y="799"/>
                  </a:cubicBezTo>
                  <a:cubicBezTo>
                    <a:pt x="1297" y="695"/>
                    <a:pt x="1297" y="695"/>
                    <a:pt x="1297" y="695"/>
                  </a:cubicBezTo>
                  <a:lnTo>
                    <a:pt x="1065" y="799"/>
                  </a:lnTo>
                  <a:close/>
                  <a:moveTo>
                    <a:pt x="463" y="1575"/>
                  </a:moveTo>
                  <a:cubicBezTo>
                    <a:pt x="463" y="1447"/>
                    <a:pt x="359" y="1343"/>
                    <a:pt x="231" y="1343"/>
                  </a:cubicBezTo>
                  <a:cubicBezTo>
                    <a:pt x="104" y="1343"/>
                    <a:pt x="0" y="1447"/>
                    <a:pt x="0" y="1575"/>
                  </a:cubicBezTo>
                  <a:cubicBezTo>
                    <a:pt x="0" y="1702"/>
                    <a:pt x="104" y="1806"/>
                    <a:pt x="231" y="1806"/>
                  </a:cubicBezTo>
                  <a:cubicBezTo>
                    <a:pt x="359" y="1806"/>
                    <a:pt x="463" y="1702"/>
                    <a:pt x="463" y="157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2126" y="1775443"/>
            <a:ext cx="1053993" cy="912833"/>
          </a:xfrm>
          <a:prstGeom prst="roundRect">
            <a:avLst>
              <a:gd name="adj" fmla="val 994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08589" y="1776715"/>
            <a:ext cx="1120900" cy="1018312"/>
          </a:xfrm>
          <a:prstGeom prst="round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962967" y="4216851"/>
            <a:ext cx="1166522" cy="887236"/>
          </a:xfrm>
          <a:prstGeom prst="roundRect">
            <a:avLst>
              <a:gd name="adj" fmla="val 15491"/>
            </a:avLst>
          </a:prstGeom>
          <a:solidFill>
            <a:srgbClr val="FFFFFF">
              <a:shade val="85000"/>
            </a:srgbClr>
          </a:solidFill>
          <a:ln>
            <a:noFill/>
          </a:ln>
          <a:effectLst/>
        </p:spPr>
      </p:pic>
      <p:pic>
        <p:nvPicPr>
          <p:cNvPr id="44" name="Picture 9" descr="https://cloud.oracle.com/opc/saas/images/overview-erp-3.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772126" y="4324041"/>
            <a:ext cx="980715" cy="78004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00030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Rich Data Access</a:t>
            </a:r>
          </a:p>
        </p:txBody>
      </p:sp>
      <p:sp>
        <p:nvSpPr>
          <p:cNvPr id="7" name="Content Placeholder 6"/>
          <p:cNvSpPr>
            <a:spLocks noGrp="1"/>
          </p:cNvSpPr>
          <p:nvPr>
            <p:ph idx="1"/>
          </p:nvPr>
        </p:nvSpPr>
        <p:spPr>
          <a:xfrm>
            <a:off x="531151" y="1524001"/>
            <a:ext cx="11499268" cy="4419600"/>
          </a:xfrm>
        </p:spPr>
        <p:txBody>
          <a:bodyPr/>
          <a:lstStyle/>
          <a:p>
            <a:r>
              <a:rPr lang="en-US"/>
              <a:t>Open source HLF provides two World State K/V stores: </a:t>
            </a:r>
            <a:r>
              <a:rPr lang="en-US" err="1"/>
              <a:t>Leveldb</a:t>
            </a:r>
            <a:r>
              <a:rPr lang="en-US"/>
              <a:t> and </a:t>
            </a:r>
            <a:r>
              <a:rPr lang="en-US" err="1"/>
              <a:t>Couchdb</a:t>
            </a:r>
            <a:endParaRPr lang="en-US"/>
          </a:p>
          <a:p>
            <a:r>
              <a:rPr lang="en-US"/>
              <a:t>OBCS implemented World State K/V store using Berkeley DB </a:t>
            </a:r>
          </a:p>
          <a:p>
            <a:pPr lvl="1"/>
            <a:r>
              <a:rPr lang="en-US"/>
              <a:t>Record-level locking for greater concurrency of endorsements and commits</a:t>
            </a:r>
          </a:p>
          <a:p>
            <a:pPr lvl="1"/>
            <a:r>
              <a:rPr lang="en-US"/>
              <a:t>Much stronger rich query support (attribute-based queries in K/V store)</a:t>
            </a:r>
          </a:p>
          <a:p>
            <a:pPr lvl="2"/>
            <a:r>
              <a:rPr lang="en-US"/>
              <a:t>SQL-based rich queries</a:t>
            </a:r>
          </a:p>
          <a:p>
            <a:pPr lvl="2"/>
            <a:r>
              <a:rPr lang="en-US"/>
              <a:t>CouchDB query syntax for compatibility</a:t>
            </a:r>
          </a:p>
          <a:p>
            <a:pPr lvl="2"/>
            <a:r>
              <a:rPr lang="en-US"/>
              <a:t>Results are embedded in merkle trees and, unlike Couch DB, verified at transaction commit time</a:t>
            </a:r>
          </a:p>
          <a:p>
            <a:pPr lvl="1"/>
            <a:r>
              <a:rPr lang="en-US"/>
              <a:t>Order of magnitude faster than CouchDB</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15041-5E31-E74D-AB4C-3B78331520D1}"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98813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2" y="406400"/>
            <a:ext cx="11125200" cy="676442"/>
          </a:xfrm>
        </p:spPr>
        <p:txBody>
          <a:bodyPr/>
          <a:lstStyle/>
          <a:p>
            <a:r>
              <a:rPr lang="en-US"/>
              <a:t>Rich History DB for Analytics/BI Integration</a:t>
            </a:r>
          </a:p>
        </p:txBody>
      </p:sp>
      <p:sp>
        <p:nvSpPr>
          <p:cNvPr id="8" name="Content Placeholder 7"/>
          <p:cNvSpPr>
            <a:spLocks noGrp="1"/>
          </p:cNvSpPr>
          <p:nvPr>
            <p:ph idx="1"/>
          </p:nvPr>
        </p:nvSpPr>
        <p:spPr>
          <a:xfrm>
            <a:off x="531151" y="1708484"/>
            <a:ext cx="2994102" cy="4235116"/>
          </a:xfrm>
        </p:spPr>
        <p:txBody>
          <a:bodyPr/>
          <a:lstStyle/>
          <a:p>
            <a:pPr lvl="1">
              <a:spcBef>
                <a:spcPts val="1200"/>
              </a:spcBef>
            </a:pPr>
            <a:r>
              <a:rPr lang="en-US"/>
              <a:t>Parallel with regular history DB updates, we asynchronously update Oracle </a:t>
            </a:r>
            <a:r>
              <a:rPr lang="en-US" err="1"/>
              <a:t>DBaaS</a:t>
            </a:r>
            <a:r>
              <a:rPr lang="en-US"/>
              <a:t> for every transaction commit</a:t>
            </a:r>
          </a:p>
          <a:p>
            <a:pPr lvl="1">
              <a:spcBef>
                <a:spcPts val="1200"/>
              </a:spcBef>
            </a:pPr>
            <a:r>
              <a:rPr lang="en-US"/>
              <a:t>Maintains rich data model</a:t>
            </a:r>
          </a:p>
          <a:p>
            <a:pPr lvl="1">
              <a:spcBef>
                <a:spcPts val="1200"/>
              </a:spcBef>
            </a:pPr>
            <a:r>
              <a:rPr lang="en-US"/>
              <a:t>Accessible for                                                Analytics/BI/DWH reporting, interactive                                               dashboards, etc.</a:t>
            </a:r>
          </a:p>
          <a:p>
            <a:pPr lvl="1">
              <a:spcBef>
                <a:spcPts val="1200"/>
              </a:spcBef>
            </a:pPr>
            <a:r>
              <a:rPr lang="en-US"/>
              <a:t>Enables random history searches</a:t>
            </a:r>
          </a:p>
        </p:txBody>
      </p:sp>
      <p:sp>
        <p:nvSpPr>
          <p:cNvPr id="5" name="Slide Number Placeholder 4"/>
          <p:cNvSpPr>
            <a:spLocks noGrp="1"/>
          </p:cNvSpPr>
          <p:nvPr>
            <p:ph type="sldNum" sz="quarter" idx="4294967295"/>
          </p:nvPr>
        </p:nvSpPr>
        <p:spPr>
          <a:xfrm>
            <a:off x="11807825" y="6556375"/>
            <a:ext cx="381000" cy="18256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pic>
        <p:nvPicPr>
          <p:cNvPr id="1026" name="9C871068-5A4C-4CE5-B029-7BD20DD1027C" descr="FCA95852-31F2-46B4-92C6-A03B6EEE133F@u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5888" y="1275347"/>
            <a:ext cx="8236879" cy="5042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00810" y="5244028"/>
            <a:ext cx="4560983" cy="264405"/>
          </a:xfrm>
          <a:prstGeom prst="rect">
            <a:avLst/>
          </a:prstGeom>
          <a:solidFill>
            <a:srgbClr val="DDDDDD">
              <a:alpha val="49804"/>
            </a:srgbClr>
          </a:solid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395"/>
                </a:solidFill>
                <a:effectLst/>
                <a:uLnTx/>
                <a:uFillTx/>
                <a:latin typeface="Calibri"/>
                <a:ea typeface="+mn-ea"/>
                <a:cs typeface="+mn-cs"/>
              </a:rPr>
              <a:t>OAC Dashboard Examples</a:t>
            </a:r>
          </a:p>
        </p:txBody>
      </p:sp>
    </p:spTree>
    <p:extLst>
      <p:ext uri="{BB962C8B-B14F-4D97-AF65-F5344CB8AC3E}">
        <p14:creationId xmlns:p14="http://schemas.microsoft.com/office/powerpoint/2010/main" val="224152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406400"/>
            <a:ext cx="11125200" cy="651219"/>
          </a:xfrm>
        </p:spPr>
        <p:txBody>
          <a:bodyPr/>
          <a:lstStyle/>
          <a:p>
            <a:r>
              <a:rPr lang="en-US"/>
              <a:t>Flexible, Global Blockchain Network Topologies</a:t>
            </a:r>
          </a:p>
        </p:txBody>
      </p:sp>
      <p:pic>
        <p:nvPicPr>
          <p:cNvPr id="96" name="Picture 9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7132" y="1824772"/>
            <a:ext cx="6336498" cy="3835249"/>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76317" y="5160194"/>
            <a:ext cx="831333" cy="795454"/>
          </a:xfrm>
          <a:prstGeom prst="rect">
            <a:avLst/>
          </a:prstGeom>
        </p:spPr>
      </p:pic>
      <p:pic>
        <p:nvPicPr>
          <p:cNvPr id="102" name="Picture 10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62584" y="2035835"/>
            <a:ext cx="831333" cy="795454"/>
          </a:xfrm>
          <a:prstGeom prst="rect">
            <a:avLst/>
          </a:prstGeom>
        </p:spPr>
      </p:pic>
      <p:cxnSp>
        <p:nvCxnSpPr>
          <p:cNvPr id="113" name="Straight Connector 112"/>
          <p:cNvCxnSpPr>
            <a:stCxn id="102" idx="2"/>
            <a:endCxn id="99" idx="1"/>
          </p:cNvCxnSpPr>
          <p:nvPr/>
        </p:nvCxnSpPr>
        <p:spPr>
          <a:xfrm>
            <a:off x="3078251" y="2831289"/>
            <a:ext cx="898066" cy="2726632"/>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8" idx="1"/>
            <a:endCxn id="115" idx="3"/>
          </p:cNvCxnSpPr>
          <p:nvPr/>
        </p:nvCxnSpPr>
        <p:spPr>
          <a:xfrm flipH="1">
            <a:off x="2589193" y="2915655"/>
            <a:ext cx="3817962" cy="134362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57860" y="3861556"/>
            <a:ext cx="831333" cy="795454"/>
          </a:xfrm>
          <a:prstGeom prst="rect">
            <a:avLst/>
          </a:prstGeom>
        </p:spPr>
      </p:pic>
      <p:pic>
        <p:nvPicPr>
          <p:cNvPr id="118" name="Picture 1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7155" y="2517928"/>
            <a:ext cx="831333" cy="795454"/>
          </a:xfrm>
          <a:prstGeom prst="rect">
            <a:avLst/>
          </a:prstGeom>
        </p:spPr>
      </p:pic>
      <p:cxnSp>
        <p:nvCxnSpPr>
          <p:cNvPr id="139" name="Straight Connector 138"/>
          <p:cNvCxnSpPr>
            <a:stCxn id="102" idx="2"/>
            <a:endCxn id="115" idx="3"/>
          </p:cNvCxnSpPr>
          <p:nvPr/>
        </p:nvCxnSpPr>
        <p:spPr>
          <a:xfrm flipH="1">
            <a:off x="2589193" y="2831289"/>
            <a:ext cx="489058" cy="1427994"/>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9" idx="1"/>
            <a:endCxn id="115" idx="3"/>
          </p:cNvCxnSpPr>
          <p:nvPr/>
        </p:nvCxnSpPr>
        <p:spPr>
          <a:xfrm flipH="1" flipV="1">
            <a:off x="2589193" y="4259283"/>
            <a:ext cx="1387124" cy="129863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18" idx="1"/>
            <a:endCxn id="102" idx="2"/>
          </p:cNvCxnSpPr>
          <p:nvPr/>
        </p:nvCxnSpPr>
        <p:spPr>
          <a:xfrm flipH="1" flipV="1">
            <a:off x="3078251" y="2831289"/>
            <a:ext cx="3328904" cy="84366"/>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18" idx="1"/>
            <a:endCxn id="99" idx="3"/>
          </p:cNvCxnSpPr>
          <p:nvPr/>
        </p:nvCxnSpPr>
        <p:spPr>
          <a:xfrm flipH="1">
            <a:off x="4807650" y="2915655"/>
            <a:ext cx="1599505" cy="2642266"/>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289367" y="1335557"/>
            <a:ext cx="11493661" cy="4856899"/>
            <a:chOff x="289367" y="1335557"/>
            <a:chExt cx="11493661" cy="4856899"/>
          </a:xfrm>
        </p:grpSpPr>
        <p:grpSp>
          <p:nvGrpSpPr>
            <p:cNvPr id="146" name="Group 145"/>
            <p:cNvGrpSpPr/>
            <p:nvPr/>
          </p:nvGrpSpPr>
          <p:grpSpPr>
            <a:xfrm>
              <a:off x="289367" y="1630496"/>
              <a:ext cx="11493661" cy="4561960"/>
              <a:chOff x="289367" y="1630496"/>
              <a:chExt cx="11493661" cy="4561960"/>
            </a:xfrm>
          </p:grpSpPr>
          <p:cxnSp>
            <p:nvCxnSpPr>
              <p:cNvPr id="149" name="Straight Connector 148"/>
              <p:cNvCxnSpPr/>
              <p:nvPr/>
            </p:nvCxnSpPr>
            <p:spPr>
              <a:xfrm>
                <a:off x="8372819" y="1630496"/>
                <a:ext cx="7252" cy="4561960"/>
              </a:xfrm>
              <a:prstGeom prst="line">
                <a:avLst/>
              </a:prstGeom>
              <a:ln>
                <a:prstDash val="lgDash"/>
                <a:tailEnd type="none"/>
              </a:ln>
            </p:spPr>
            <p:style>
              <a:lnRef idx="1">
                <a:schemeClr val="accent2"/>
              </a:lnRef>
              <a:fillRef idx="0">
                <a:schemeClr val="accent2"/>
              </a:fillRef>
              <a:effectRef idx="0">
                <a:schemeClr val="accent2"/>
              </a:effectRef>
              <a:fontRef idx="minor">
                <a:schemeClr val="tx1"/>
              </a:fontRef>
            </p:style>
          </p:cxnSp>
          <p:cxnSp>
            <p:nvCxnSpPr>
              <p:cNvPr id="152" name="Straight Connector 151"/>
              <p:cNvCxnSpPr/>
              <p:nvPr/>
            </p:nvCxnSpPr>
            <p:spPr>
              <a:xfrm>
                <a:off x="289367" y="1632026"/>
                <a:ext cx="11493661" cy="11575"/>
              </a:xfrm>
              <a:prstGeom prst="line">
                <a:avLst/>
              </a:prstGeom>
              <a:ln>
                <a:prstDash val="lgDash"/>
                <a:tailEnd type="none"/>
              </a:ln>
            </p:spPr>
            <p:style>
              <a:lnRef idx="1">
                <a:schemeClr val="accent2"/>
              </a:lnRef>
              <a:fillRef idx="0">
                <a:schemeClr val="accent2"/>
              </a:fillRef>
              <a:effectRef idx="0">
                <a:schemeClr val="accent2"/>
              </a:effectRef>
              <a:fontRef idx="minor">
                <a:schemeClr val="tx1"/>
              </a:fontRef>
            </p:style>
          </p:cxnSp>
        </p:grpSp>
        <p:sp>
          <p:nvSpPr>
            <p:cNvPr id="147" name="TextBox 146"/>
            <p:cNvSpPr txBox="1"/>
            <p:nvPr/>
          </p:nvSpPr>
          <p:spPr>
            <a:xfrm>
              <a:off x="9062977" y="1335557"/>
              <a:ext cx="2326512" cy="20834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8D9DE">
                      <a:lumMod val="50000"/>
                    </a:srgbClr>
                  </a:solidFill>
                  <a:effectLst/>
                  <a:uLnTx/>
                  <a:uFillTx/>
                  <a:latin typeface="Calibri"/>
                  <a:ea typeface="+mn-ea"/>
                  <a:cs typeface="+mn-cs"/>
                </a:rPr>
                <a:t>Customer Datacenters</a:t>
              </a:r>
            </a:p>
          </p:txBody>
        </p:sp>
      </p:grpSp>
      <p:sp>
        <p:nvSpPr>
          <p:cNvPr id="153" name="TextBox 152"/>
          <p:cNvSpPr txBox="1"/>
          <p:nvPr/>
        </p:nvSpPr>
        <p:spPr>
          <a:xfrm>
            <a:off x="3136740" y="1323982"/>
            <a:ext cx="2525210" cy="21991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8D9DE">
                    <a:lumMod val="50000"/>
                  </a:srgbClr>
                </a:solidFill>
                <a:effectLst/>
                <a:uLnTx/>
                <a:uFillTx/>
                <a:latin typeface="Calibri"/>
                <a:ea typeface="+mn-ea"/>
                <a:cs typeface="+mn-cs"/>
              </a:rPr>
              <a:t>Oracle Cloud Datacenters</a:t>
            </a:r>
          </a:p>
        </p:txBody>
      </p:sp>
      <p:cxnSp>
        <p:nvCxnSpPr>
          <p:cNvPr id="157" name="Straight Connector 156"/>
          <p:cNvCxnSpPr>
            <a:stCxn id="118" idx="3"/>
            <a:endCxn id="171" idx="1"/>
          </p:cNvCxnSpPr>
          <p:nvPr/>
        </p:nvCxnSpPr>
        <p:spPr>
          <a:xfrm>
            <a:off x="7238488" y="2915655"/>
            <a:ext cx="2486619" cy="7150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61" idx="1"/>
            <a:endCxn id="171" idx="1"/>
          </p:cNvCxnSpPr>
          <p:nvPr/>
        </p:nvCxnSpPr>
        <p:spPr>
          <a:xfrm flipV="1">
            <a:off x="9680605" y="2987163"/>
            <a:ext cx="44502" cy="2389980"/>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99" idx="3"/>
            <a:endCxn id="171" idx="1"/>
          </p:cNvCxnSpPr>
          <p:nvPr/>
        </p:nvCxnSpPr>
        <p:spPr>
          <a:xfrm flipV="1">
            <a:off x="4807650" y="2987163"/>
            <a:ext cx="4917457" cy="257075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9680605" y="5205984"/>
            <a:ext cx="1978090" cy="835002"/>
            <a:chOff x="9080655" y="4055963"/>
            <a:chExt cx="1978606" cy="835220"/>
          </a:xfrm>
        </p:grpSpPr>
        <p:pic>
          <p:nvPicPr>
            <p:cNvPr id="161" name="Picture 2" descr="Image result for hyperledger fabric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80655" y="4055963"/>
              <a:ext cx="1226359" cy="342407"/>
            </a:xfrm>
            <a:prstGeom prst="rect">
              <a:avLst/>
            </a:prstGeom>
            <a:noFill/>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9100368" y="4381897"/>
              <a:ext cx="1958893" cy="50928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8595B"/>
                  </a:solidFill>
                  <a:effectLst/>
                  <a:uLnTx/>
                  <a:uFillTx/>
                  <a:latin typeface="Calibri"/>
                  <a:ea typeface="+mn-ea"/>
                  <a:cs typeface="+mn-cs"/>
                </a:rPr>
                <a:t>Open source </a:t>
              </a:r>
              <a:r>
                <a:rPr kumimoji="0" lang="en-US" sz="1400" b="0" i="0" u="none" strike="noStrike" kern="1200" cap="none" spc="0" normalizeH="0" baseline="0" noProof="0">
                  <a:ln>
                    <a:noFill/>
                  </a:ln>
                  <a:solidFill>
                    <a:srgbClr val="58595B"/>
                  </a:solidFill>
                  <a:effectLst/>
                  <a:uLnTx/>
                  <a:uFillTx/>
                  <a:latin typeface="Calibri"/>
                  <a:ea typeface="+mn-ea"/>
                  <a:cs typeface="+mn-cs"/>
                </a:rPr>
                <a:t>deployed           on-premises or on a             3</a:t>
              </a:r>
              <a:r>
                <a:rPr kumimoji="0" lang="en-US" sz="1400" b="0" i="0" u="none" strike="noStrike" kern="1200" cap="none" spc="0" normalizeH="0" baseline="30000" noProof="0">
                  <a:ln>
                    <a:noFill/>
                  </a:ln>
                  <a:solidFill>
                    <a:srgbClr val="58595B"/>
                  </a:solidFill>
                  <a:effectLst/>
                  <a:uLnTx/>
                  <a:uFillTx/>
                  <a:latin typeface="Calibri"/>
                  <a:ea typeface="+mn-ea"/>
                  <a:cs typeface="+mn-cs"/>
                </a:rPr>
                <a:t>rd</a:t>
              </a:r>
              <a:r>
                <a:rPr kumimoji="0" lang="en-US" sz="1400" b="0" i="0" u="none" strike="noStrike" kern="1200" cap="none" spc="0" normalizeH="0" baseline="0" noProof="0">
                  <a:ln>
                    <a:noFill/>
                  </a:ln>
                  <a:solidFill>
                    <a:srgbClr val="58595B"/>
                  </a:solidFill>
                  <a:effectLst/>
                  <a:uLnTx/>
                  <a:uFillTx/>
                  <a:latin typeface="Calibri"/>
                  <a:ea typeface="+mn-ea"/>
                  <a:cs typeface="+mn-cs"/>
                </a:rPr>
                <a:t> party cloud</a:t>
              </a:r>
            </a:p>
          </p:txBody>
        </p:sp>
      </p:grpSp>
      <p:cxnSp>
        <p:nvCxnSpPr>
          <p:cNvPr id="165" name="Straight Connector 164"/>
          <p:cNvCxnSpPr>
            <a:stCxn id="118" idx="3"/>
            <a:endCxn id="161" idx="1"/>
          </p:cNvCxnSpPr>
          <p:nvPr/>
        </p:nvCxnSpPr>
        <p:spPr>
          <a:xfrm>
            <a:off x="7238488" y="2915655"/>
            <a:ext cx="2442117" cy="246148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99" idx="3"/>
            <a:endCxn id="161" idx="1"/>
          </p:cNvCxnSpPr>
          <p:nvPr/>
        </p:nvCxnSpPr>
        <p:spPr>
          <a:xfrm flipV="1">
            <a:off x="4807650" y="5377143"/>
            <a:ext cx="4872955" cy="180778"/>
          </a:xfrm>
          <a:prstGeom prst="line">
            <a:avLst/>
          </a:prstGeom>
          <a:ln w="19050">
            <a:solidFill>
              <a:srgbClr val="298E7D"/>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417751" y="2071368"/>
            <a:ext cx="2198243" cy="1749617"/>
            <a:chOff x="9417751" y="2071368"/>
            <a:chExt cx="2198243" cy="1749617"/>
          </a:xfrm>
        </p:grpSpPr>
        <p:pic>
          <p:nvPicPr>
            <p:cNvPr id="33" name="Picture 32">
              <a:extLst>
                <a:ext uri="{FF2B5EF4-FFF2-40B4-BE49-F238E27FC236}">
                  <a16:creationId xmlns:a16="http://schemas.microsoft.com/office/drawing/2014/main" id="{A9E80C6A-7C80-4B2D-B82C-ACBA8E7EE3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99081" y="3140037"/>
              <a:ext cx="891444" cy="643822"/>
            </a:xfrm>
            <a:prstGeom prst="rect">
              <a:avLst/>
            </a:prstGeom>
          </p:spPr>
        </p:pic>
        <p:grpSp>
          <p:nvGrpSpPr>
            <p:cNvPr id="170" name="Group 169"/>
            <p:cNvGrpSpPr/>
            <p:nvPr/>
          </p:nvGrpSpPr>
          <p:grpSpPr>
            <a:xfrm>
              <a:off x="9417751" y="2071368"/>
              <a:ext cx="2198243" cy="1749617"/>
              <a:chOff x="9051959" y="1857335"/>
              <a:chExt cx="2198243" cy="1749617"/>
            </a:xfrm>
          </p:grpSpPr>
          <p:pic>
            <p:nvPicPr>
              <p:cNvPr id="171" name="Picture 17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9315" y="2430976"/>
                <a:ext cx="715174" cy="684308"/>
              </a:xfrm>
              <a:prstGeom prst="rect">
                <a:avLst/>
              </a:prstGeom>
            </p:spPr>
          </p:pic>
          <p:sp>
            <p:nvSpPr>
              <p:cNvPr id="172" name="TextBox 171"/>
              <p:cNvSpPr txBox="1"/>
              <p:nvPr/>
            </p:nvSpPr>
            <p:spPr>
              <a:xfrm>
                <a:off x="9916917" y="3097799"/>
                <a:ext cx="1239898" cy="509153"/>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8595B"/>
                  </a:solidFill>
                  <a:effectLst/>
                  <a:uLnTx/>
                  <a:uFillTx/>
                  <a:latin typeface="Calibri"/>
                  <a:ea typeface="+mn-ea"/>
                  <a:cs typeface="+mn-cs"/>
                </a:endParaRPr>
              </a:p>
            </p:txBody>
          </p:sp>
          <p:sp>
            <p:nvSpPr>
              <p:cNvPr id="173" name="TextBox 172"/>
              <p:cNvSpPr txBox="1"/>
              <p:nvPr/>
            </p:nvSpPr>
            <p:spPr>
              <a:xfrm>
                <a:off x="9051959" y="1857335"/>
                <a:ext cx="2198243" cy="42672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8595B"/>
                    </a:solidFill>
                    <a:effectLst/>
                    <a:uLnTx/>
                    <a:uFillTx/>
                    <a:latin typeface="Calibri"/>
                    <a:ea typeface="+mn-ea"/>
                    <a:cs typeface="+mn-cs"/>
                  </a:rPr>
                  <a:t>Oracle Blockchain Platform</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8595B"/>
                    </a:solidFill>
                    <a:effectLst/>
                    <a:uLnTx/>
                    <a:uFillTx/>
                    <a:latin typeface="Calibri"/>
                    <a:ea typeface="+mn-ea"/>
                    <a:cs typeface="+mn-cs"/>
                  </a:rPr>
                  <a:t>Private Cloud Service*</a:t>
                </a:r>
              </a:p>
            </p:txBody>
          </p:sp>
        </p:grpSp>
      </p:grpSp>
      <p:sp>
        <p:nvSpPr>
          <p:cNvPr id="174" name="TextBox 173"/>
          <p:cNvSpPr txBox="1"/>
          <p:nvPr/>
        </p:nvSpPr>
        <p:spPr>
          <a:xfrm>
            <a:off x="7878659" y="6592706"/>
            <a:ext cx="1607575" cy="221226"/>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8595B"/>
                </a:solidFill>
                <a:effectLst/>
                <a:uLnTx/>
                <a:uFillTx/>
                <a:latin typeface="Calibri"/>
                <a:ea typeface="+mn-ea"/>
                <a:cs typeface="+mn-cs"/>
              </a:rPr>
              <a:t>*coming soon</a:t>
            </a:r>
          </a:p>
        </p:txBody>
      </p:sp>
    </p:spTree>
    <p:extLst>
      <p:ext uri="{BB962C8B-B14F-4D97-AF65-F5344CB8AC3E}">
        <p14:creationId xmlns:p14="http://schemas.microsoft.com/office/powerpoint/2010/main" val="9173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22" presetClass="entr" presetSubtype="2"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animEffect transition="in" filter="wipe(right)">
                                      <p:cBhvr>
                                        <p:cTn id="23" dur="500"/>
                                        <p:tgtEl>
                                          <p:spTgt spid="168"/>
                                        </p:tgtEl>
                                      </p:cBhvr>
                                    </p:animEffect>
                                  </p:childTnLst>
                                </p:cTn>
                              </p:par>
                              <p:par>
                                <p:cTn id="24" presetID="22" presetClass="entr" presetSubtype="2" fill="hold" nodeType="with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right)">
                                      <p:cBhvr>
                                        <p:cTn id="26" dur="500"/>
                                        <p:tgtEl>
                                          <p:spTgt spid="165"/>
                                        </p:tgtEl>
                                      </p:cBhvr>
                                    </p:animEffect>
                                  </p:childTnLst>
                                </p:cTn>
                              </p:par>
                              <p:par>
                                <p:cTn id="27" presetID="22" presetClass="entr" presetSubtype="1" fill="hold" nodeType="withEffect">
                                  <p:stCondLst>
                                    <p:cond delay="0"/>
                                  </p:stCondLst>
                                  <p:childTnLst>
                                    <p:set>
                                      <p:cBhvr>
                                        <p:cTn id="28" dur="1" fill="hold">
                                          <p:stCondLst>
                                            <p:cond delay="0"/>
                                          </p:stCondLst>
                                        </p:cTn>
                                        <p:tgtEl>
                                          <p:spTgt spid="157"/>
                                        </p:tgtEl>
                                        <p:attrNameLst>
                                          <p:attrName>style.visibility</p:attrName>
                                        </p:attrNameLst>
                                      </p:cBhvr>
                                      <p:to>
                                        <p:strVal val="visible"/>
                                      </p:to>
                                    </p:set>
                                    <p:animEffect transition="in" filter="wipe(up)">
                                      <p:cBhvr>
                                        <p:cTn id="29" dur="500"/>
                                        <p:tgtEl>
                                          <p:spTgt spid="157"/>
                                        </p:tgtEl>
                                      </p:cBhvr>
                                    </p:animEffect>
                                  </p:childTnLst>
                                </p:cTn>
                              </p:par>
                              <p:par>
                                <p:cTn id="30" presetID="22" presetClass="entr" presetSubtype="1" fill="hold" nodeType="with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up)">
                                      <p:cBhvr>
                                        <p:cTn id="32" dur="500"/>
                                        <p:tgtEl>
                                          <p:spTgt spid="159"/>
                                        </p:tgtEl>
                                      </p:cBhvr>
                                    </p:animEffect>
                                  </p:childTnLst>
                                </p:cTn>
                              </p:par>
                              <p:par>
                                <p:cTn id="33" presetID="22" presetClass="entr" presetSubtype="1"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D3619-DF71-40A4-BFCF-562106C23210}"/>
              </a:ext>
            </a:extLst>
          </p:cNvPr>
          <p:cNvSpPr>
            <a:spLocks noGrp="1"/>
          </p:cNvSpPr>
          <p:nvPr>
            <p:ph type="title"/>
          </p:nvPr>
        </p:nvSpPr>
        <p:spPr>
          <a:xfrm>
            <a:off x="1504060" y="3900591"/>
            <a:ext cx="12340410" cy="888768"/>
          </a:xfrm>
        </p:spPr>
        <p:txBody>
          <a:bodyPr/>
          <a:lstStyle/>
          <a:p>
            <a:r>
              <a:rPr lang="nb-NO" sz="16595"/>
              <a:t>Walk-thru</a:t>
            </a:r>
            <a:endParaRPr lang="en-GB" sz="5398"/>
          </a:p>
        </p:txBody>
      </p:sp>
    </p:spTree>
    <p:extLst>
      <p:ext uri="{BB962C8B-B14F-4D97-AF65-F5344CB8AC3E}">
        <p14:creationId xmlns:p14="http://schemas.microsoft.com/office/powerpoint/2010/main" val="239122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9952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a:spLocks noGrp="1"/>
          </p:cNvSpPr>
          <p:nvPr>
            <p:ph type="body" sz="quarter" idx="13"/>
          </p:nvPr>
        </p:nvSpPr>
        <p:spPr>
          <a:xfrm>
            <a:off x="257908" y="4451430"/>
            <a:ext cx="6084277" cy="518318"/>
          </a:xfrm>
        </p:spPr>
        <p:txBody>
          <a:bodyPr/>
          <a:lstStyle/>
          <a:p>
            <a:r>
              <a:rPr lang="en-US"/>
              <a:t>Summary, Resources and Q&amp;A</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t>30</a:t>
            </a:fld>
            <a:endParaRPr lang="en-US"/>
          </a:p>
        </p:txBody>
      </p:sp>
    </p:spTree>
    <p:extLst>
      <p:ext uri="{BB962C8B-B14F-4D97-AF65-F5344CB8AC3E}">
        <p14:creationId xmlns:p14="http://schemas.microsoft.com/office/powerpoint/2010/main" val="245609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3224061" y="3913024"/>
            <a:ext cx="3146979" cy="1483242"/>
            <a:chOff x="3224901" y="3913150"/>
            <a:chExt cx="3147799" cy="1483628"/>
          </a:xfrm>
        </p:grpSpPr>
        <p:cxnSp>
          <p:nvCxnSpPr>
            <p:cNvPr id="53" name="Straight Connector 52"/>
            <p:cNvCxnSpPr/>
            <p:nvPr/>
          </p:nvCxnSpPr>
          <p:spPr>
            <a:xfrm>
              <a:off x="4798800" y="3913150"/>
              <a:ext cx="0" cy="338974"/>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8" name="Freeform: Shape 6">
              <a:extLst>
                <a:ext uri="{FF2B5EF4-FFF2-40B4-BE49-F238E27FC236}">
                  <a16:creationId xmlns:a16="http://schemas.microsoft.com/office/drawing/2014/main" id="{B3984B16-9D11-400B-87BA-481E041A0BE2}"/>
                </a:ext>
              </a:extLst>
            </p:cNvPr>
            <p:cNvSpPr/>
            <p:nvPr/>
          </p:nvSpPr>
          <p:spPr>
            <a:xfrm>
              <a:off x="3224901" y="4252124"/>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4">
                <a:alpha val="60000"/>
              </a:schemeClr>
            </a:solidFill>
            <a:ln w="19050">
              <a:noFill/>
            </a:ln>
          </p:spPr>
          <p:style>
            <a:lnRef idx="2">
              <a:schemeClr val="lt1">
                <a:hueOff val="0"/>
                <a:satOff val="0"/>
                <a:lumOff val="0"/>
                <a:alphaOff val="0"/>
              </a:schemeClr>
            </a:lnRef>
            <a:fillRef idx="1">
              <a:schemeClr val="accent3">
                <a:alpha val="90000"/>
                <a:hueOff val="0"/>
                <a:satOff val="0"/>
                <a:lumOff val="0"/>
                <a:alphaOff val="-13333"/>
              </a:schemeClr>
            </a:fillRef>
            <a:effectRef idx="0">
              <a:schemeClr val="accent3">
                <a:alpha val="90000"/>
                <a:hueOff val="0"/>
                <a:satOff val="0"/>
                <a:lumOff val="0"/>
                <a:alphaOff val="-13333"/>
              </a:schemeClr>
            </a:effectRef>
            <a:fontRef idx="minor">
              <a:schemeClr val="lt1"/>
            </a:fontRef>
          </p:style>
          <p:txBody>
            <a:bodyPr spcFirstLastPara="0" vert="horz" wrap="square" lIns="693387" tIns="21330" rIns="650725" bIns="21330" numCol="1" spcCol="1270" anchor="ctr" anchorCtr="0">
              <a:noAutofit/>
            </a:bodyPr>
            <a:lstStyle/>
            <a:p>
              <a:pPr marL="0" marR="0" lvl="0" indent="0" algn="ctr" defTabSz="710987" rtl="0" eaLnBrk="1" fontAlgn="auto" latinLnBrk="0" hangingPunct="1">
                <a:lnSpc>
                  <a:spcPct val="85000"/>
                </a:lnSpc>
                <a:spcBef>
                  <a:spcPct val="0"/>
                </a:spcBef>
                <a:spcAft>
                  <a:spcPct val="3500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65EDE8B5-49D5-4C29-B1B6-63FFE33F9912}"/>
                </a:ext>
              </a:extLst>
            </p:cNvPr>
            <p:cNvSpPr txBox="1"/>
            <p:nvPr/>
          </p:nvSpPr>
          <p:spPr>
            <a:xfrm>
              <a:off x="3893935" y="4402134"/>
              <a:ext cx="2067943" cy="920834"/>
            </a:xfrm>
            <a:prstGeom prst="rect">
              <a:avLst/>
            </a:prstGeom>
            <a:noFill/>
          </p:spPr>
          <p:txBody>
            <a:bodyPr wrap="square" lIns="0" tIns="0" rIns="0" bIns="0" rtlCol="0">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APIs and SDKs to integrate with Oracle and non-Oracle applications </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65" name="Group 64"/>
          <p:cNvGrpSpPr/>
          <p:nvPr/>
        </p:nvGrpSpPr>
        <p:grpSpPr>
          <a:xfrm>
            <a:off x="534881" y="3913024"/>
            <a:ext cx="3146979" cy="1483242"/>
            <a:chOff x="535020" y="3913150"/>
            <a:chExt cx="3147799" cy="1483628"/>
          </a:xfrm>
        </p:grpSpPr>
        <p:cxnSp>
          <p:nvCxnSpPr>
            <p:cNvPr id="52" name="Straight Connector 51"/>
            <p:cNvCxnSpPr/>
            <p:nvPr/>
          </p:nvCxnSpPr>
          <p:spPr>
            <a:xfrm>
              <a:off x="2108919" y="3913150"/>
              <a:ext cx="0" cy="338974"/>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7" name="Freeform: Shape 4">
              <a:extLst>
                <a:ext uri="{FF2B5EF4-FFF2-40B4-BE49-F238E27FC236}">
                  <a16:creationId xmlns:a16="http://schemas.microsoft.com/office/drawing/2014/main" id="{FE47F9D7-DE6D-40C9-AA14-7C4781EC4290}"/>
                </a:ext>
              </a:extLst>
            </p:cNvPr>
            <p:cNvSpPr/>
            <p:nvPr/>
          </p:nvSpPr>
          <p:spPr>
            <a:xfrm>
              <a:off x="535020" y="4252124"/>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4">
                <a:alpha val="60000"/>
              </a:schemeClr>
            </a:solidFill>
            <a:ln w="19050">
              <a:noFill/>
            </a:ln>
          </p:spPr>
          <p:style>
            <a:lnRef idx="2">
              <a:schemeClr val="lt1">
                <a:hueOff val="0"/>
                <a:satOff val="0"/>
                <a:lumOff val="0"/>
                <a:alphaOff val="0"/>
              </a:schemeClr>
            </a:lnRef>
            <a:fillRef idx="1">
              <a:schemeClr val="accent3">
                <a:alpha val="90000"/>
                <a:hueOff val="0"/>
                <a:satOff val="0"/>
                <a:lumOff val="0"/>
                <a:alphaOff val="0"/>
              </a:schemeClr>
            </a:fillRef>
            <a:effectRef idx="0">
              <a:schemeClr val="accent3">
                <a:alpha val="90000"/>
                <a:hueOff val="0"/>
                <a:satOff val="0"/>
                <a:lumOff val="0"/>
                <a:alphaOff val="0"/>
              </a:schemeClr>
            </a:effectRef>
            <a:fontRef idx="minor">
              <a:schemeClr val="lt1"/>
            </a:fontRef>
          </p:style>
          <p:txBody>
            <a:bodyPr spcFirstLastPara="0" vert="horz" wrap="square" lIns="693387" tIns="21330" rIns="650725" bIns="21330" numCol="1" spcCol="1270" anchor="ctr" anchorCtr="0">
              <a:noAutofit/>
            </a:bodyPr>
            <a:lstStyle/>
            <a:p>
              <a:pPr marL="0" marR="0" lvl="0" indent="0" algn="ctr" defTabSz="710987" rtl="0" eaLnBrk="1" fontAlgn="auto" latinLnBrk="0" hangingPunct="1">
                <a:lnSpc>
                  <a:spcPct val="85000"/>
                </a:lnSpc>
                <a:spcBef>
                  <a:spcPct val="0"/>
                </a:spcBef>
                <a:spcAft>
                  <a:spcPct val="3500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65EDE8B5-49D5-4C29-B1B6-63FFE33F9912}"/>
                </a:ext>
              </a:extLst>
            </p:cNvPr>
            <p:cNvSpPr txBox="1"/>
            <p:nvPr/>
          </p:nvSpPr>
          <p:spPr>
            <a:xfrm>
              <a:off x="1154630" y="4375811"/>
              <a:ext cx="2067943" cy="920834"/>
            </a:xfrm>
            <a:prstGeom prst="rect">
              <a:avLst/>
            </a:prstGeom>
            <a:noFill/>
          </p:spPr>
          <p:txBody>
            <a:bodyPr wrap="square" lIns="0" tIns="0" rIns="0" bIns="0" rtlCol="0">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Pre-assembled: automatic provisioning of network and infrastructure resources</a:t>
              </a:r>
            </a:p>
          </p:txBody>
        </p:sp>
      </p:grpSp>
      <p:grpSp>
        <p:nvGrpSpPr>
          <p:cNvPr id="68" name="Group 67"/>
          <p:cNvGrpSpPr/>
          <p:nvPr/>
        </p:nvGrpSpPr>
        <p:grpSpPr>
          <a:xfrm>
            <a:off x="8602421" y="3913024"/>
            <a:ext cx="3146979" cy="1483242"/>
            <a:chOff x="8604664" y="3913150"/>
            <a:chExt cx="3147799" cy="1483628"/>
          </a:xfrm>
        </p:grpSpPr>
        <p:cxnSp>
          <p:nvCxnSpPr>
            <p:cNvPr id="55" name="Straight Connector 54"/>
            <p:cNvCxnSpPr/>
            <p:nvPr/>
          </p:nvCxnSpPr>
          <p:spPr>
            <a:xfrm>
              <a:off x="10178563" y="3913150"/>
              <a:ext cx="0" cy="338974"/>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0" name="Freeform: Shape 8">
              <a:extLst>
                <a:ext uri="{FF2B5EF4-FFF2-40B4-BE49-F238E27FC236}">
                  <a16:creationId xmlns:a16="http://schemas.microsoft.com/office/drawing/2014/main" id="{EA3F3E37-0C44-463B-BDBF-5DAA3708B965}"/>
                </a:ext>
              </a:extLst>
            </p:cNvPr>
            <p:cNvSpPr/>
            <p:nvPr/>
          </p:nvSpPr>
          <p:spPr>
            <a:xfrm>
              <a:off x="8604664" y="4252124"/>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4">
                <a:alpha val="60000"/>
              </a:schemeClr>
            </a:solidFill>
            <a:ln w="19050">
              <a:noFill/>
            </a:ln>
          </p:spPr>
          <p:style>
            <a:lnRef idx="2">
              <a:schemeClr val="lt1">
                <a:hueOff val="0"/>
                <a:satOff val="0"/>
                <a:lumOff val="0"/>
                <a:alphaOff val="0"/>
              </a:schemeClr>
            </a:lnRef>
            <a:fillRef idx="1">
              <a:schemeClr val="accent3">
                <a:alpha val="90000"/>
                <a:hueOff val="0"/>
                <a:satOff val="0"/>
                <a:lumOff val="0"/>
                <a:alphaOff val="-40000"/>
              </a:schemeClr>
            </a:fillRef>
            <a:effectRef idx="0">
              <a:schemeClr val="accent3">
                <a:alpha val="90000"/>
                <a:hueOff val="0"/>
                <a:satOff val="0"/>
                <a:lumOff val="0"/>
                <a:alphaOff val="-40000"/>
              </a:schemeClr>
            </a:effectRef>
            <a:fontRef idx="minor">
              <a:schemeClr val="lt1"/>
            </a:fontRef>
          </p:style>
          <p:txBody>
            <a:bodyPr spcFirstLastPara="0" vert="horz" wrap="square" lIns="677390" tIns="15998" rIns="645393" bIns="15998" numCol="1" spcCol="1270" anchor="ctr" anchorCtr="0">
              <a:noAutofit/>
            </a:bodyPr>
            <a:lstStyle/>
            <a:p>
              <a:pPr marL="0" marR="0" lvl="0" indent="0" algn="ctr" defTabSz="533240" rtl="0" eaLnBrk="1" fontAlgn="auto" latinLnBrk="0" hangingPunct="1">
                <a:lnSpc>
                  <a:spcPct val="85000"/>
                </a:lnSpc>
                <a:spcBef>
                  <a:spcPct val="0"/>
                </a:spcBef>
                <a:spcAft>
                  <a:spcPct val="3500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65EDE8B5-49D5-4C29-B1B6-63FFE33F9912}"/>
                </a:ext>
              </a:extLst>
            </p:cNvPr>
            <p:cNvSpPr txBox="1"/>
            <p:nvPr/>
          </p:nvSpPr>
          <p:spPr>
            <a:xfrm>
              <a:off x="9031902" y="4296852"/>
              <a:ext cx="2419214" cy="1026335"/>
            </a:xfrm>
            <a:prstGeom prst="rect">
              <a:avLst/>
            </a:prstGeom>
            <a:noFill/>
          </p:spPr>
          <p:txBody>
            <a:bodyPr wrap="square" lIns="0" tIns="0" rIns="0" bIns="0" rtlCol="0">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Admin console for management,</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Calibri"/>
                  <a:ea typeface="+mn-ea"/>
                  <a:cs typeface="+mn-cs"/>
                </a:rPr>
                <a:t>Hyperledger</a:t>
              </a:r>
              <a:r>
                <a:rPr kumimoji="0" lang="en-US" sz="1600" b="0" i="0" u="none" strike="noStrike" kern="1200" cap="none" spc="0" normalizeH="0" baseline="0" noProof="0">
                  <a:ln>
                    <a:noFill/>
                  </a:ln>
                  <a:solidFill>
                    <a:srgbClr val="FFFFFF"/>
                  </a:solidFill>
                  <a:effectLst/>
                  <a:uLnTx/>
                  <a:uFillTx/>
                  <a:latin typeface="Calibri"/>
                  <a:ea typeface="+mn-ea"/>
                  <a:cs typeface="+mn-cs"/>
                </a:rPr>
                <a:t> Fabric technology for interoperability</a:t>
              </a:r>
            </a:p>
          </p:txBody>
        </p:sp>
      </p:grpSp>
      <p:grpSp>
        <p:nvGrpSpPr>
          <p:cNvPr id="67" name="Group 66"/>
          <p:cNvGrpSpPr/>
          <p:nvPr/>
        </p:nvGrpSpPr>
        <p:grpSpPr>
          <a:xfrm>
            <a:off x="5913242" y="3913024"/>
            <a:ext cx="3146979" cy="1483242"/>
            <a:chOff x="5914782" y="3913150"/>
            <a:chExt cx="3147799" cy="1483628"/>
          </a:xfrm>
        </p:grpSpPr>
        <p:cxnSp>
          <p:nvCxnSpPr>
            <p:cNvPr id="54" name="Straight Connector 53"/>
            <p:cNvCxnSpPr/>
            <p:nvPr/>
          </p:nvCxnSpPr>
          <p:spPr>
            <a:xfrm>
              <a:off x="7488681" y="3913150"/>
              <a:ext cx="0" cy="338974"/>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Freeform: Shape 7">
              <a:extLst>
                <a:ext uri="{FF2B5EF4-FFF2-40B4-BE49-F238E27FC236}">
                  <a16:creationId xmlns:a16="http://schemas.microsoft.com/office/drawing/2014/main" id="{45AB0D6B-6041-4463-8796-76CD559149DD}"/>
                </a:ext>
              </a:extLst>
            </p:cNvPr>
            <p:cNvSpPr/>
            <p:nvPr/>
          </p:nvSpPr>
          <p:spPr>
            <a:xfrm>
              <a:off x="5914782" y="4252124"/>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4">
                <a:alpha val="60000"/>
              </a:schemeClr>
            </a:solidFill>
            <a:ln w="19050">
              <a:noFill/>
            </a:ln>
          </p:spPr>
          <p:style>
            <a:lnRef idx="2">
              <a:schemeClr val="lt1">
                <a:hueOff val="0"/>
                <a:satOff val="0"/>
                <a:lumOff val="0"/>
                <a:alphaOff val="0"/>
              </a:schemeClr>
            </a:lnRef>
            <a:fillRef idx="1">
              <a:schemeClr val="accent3">
                <a:alpha val="90000"/>
                <a:hueOff val="0"/>
                <a:satOff val="0"/>
                <a:lumOff val="0"/>
                <a:alphaOff val="-26667"/>
              </a:schemeClr>
            </a:fillRef>
            <a:effectRef idx="0">
              <a:schemeClr val="accent3">
                <a:alpha val="90000"/>
                <a:hueOff val="0"/>
                <a:satOff val="0"/>
                <a:lumOff val="0"/>
                <a:alphaOff val="-26667"/>
              </a:schemeClr>
            </a:effectRef>
            <a:fontRef idx="minor">
              <a:schemeClr val="lt1"/>
            </a:fontRef>
          </p:style>
          <p:txBody>
            <a:bodyPr spcFirstLastPara="0" vert="horz" wrap="square" lIns="677390" tIns="15998" rIns="645393" bIns="15998" numCol="1" spcCol="1270" anchor="ctr" anchorCtr="0">
              <a:noAutofit/>
            </a:bodyPr>
            <a:lstStyle/>
            <a:p>
              <a:pPr marL="0" marR="0" lvl="0" indent="0" algn="ctr" defTabSz="533240" rtl="0" eaLnBrk="1" fontAlgn="auto" latinLnBrk="0" hangingPunct="1">
                <a:lnSpc>
                  <a:spcPct val="85000"/>
                </a:lnSpc>
                <a:spcBef>
                  <a:spcPct val="0"/>
                </a:spcBef>
                <a:spcAft>
                  <a:spcPct val="35000"/>
                </a:spcAft>
                <a:buClrTx/>
                <a:buSzTx/>
                <a:buFontTx/>
                <a:buNone/>
                <a:tabLst/>
                <a:defRPr/>
              </a:pPr>
              <a:endParaRPr kumimoji="0" lang="en-US" sz="1999" b="0" i="0" u="none" strike="noStrike" kern="1200" cap="none" spc="0" normalizeH="0" baseline="0" noProof="0">
                <a:ln>
                  <a:noFill/>
                </a:ln>
                <a:solidFill>
                  <a:srgbClr val="FFFFFF"/>
                </a:solidFill>
                <a:effectLst/>
                <a:uLnTx/>
                <a:uFillTx/>
                <a:latin typeface="Calibri"/>
                <a:ea typeface="+mn-ea"/>
                <a:cs typeface="+mn-cs"/>
              </a:endParaRPr>
            </a:p>
          </p:txBody>
        </p:sp>
        <p:sp>
          <p:nvSpPr>
            <p:cNvPr id="64" name="TextBox 63">
              <a:extLst>
                <a:ext uri="{FF2B5EF4-FFF2-40B4-BE49-F238E27FC236}">
                  <a16:creationId xmlns:a16="http://schemas.microsoft.com/office/drawing/2014/main" id="{65EDE8B5-49D5-4C29-B1B6-63FFE33F9912}"/>
                </a:ext>
              </a:extLst>
            </p:cNvPr>
            <p:cNvSpPr txBox="1"/>
            <p:nvPr/>
          </p:nvSpPr>
          <p:spPr>
            <a:xfrm>
              <a:off x="6735758" y="4402134"/>
              <a:ext cx="1709044" cy="628942"/>
            </a:xfrm>
            <a:prstGeom prst="rect">
              <a:avLst/>
            </a:prstGeom>
            <a:noFill/>
          </p:spPr>
          <p:txBody>
            <a:bodyPr wrap="square" lIns="0" tIns="0" rIns="0" bIns="0" rtlCol="0">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Identity management and granular access controls</a:t>
              </a:r>
            </a:p>
          </p:txBody>
        </p:sp>
      </p:grpSp>
      <p:sp>
        <p:nvSpPr>
          <p:cNvPr id="8" name="Title 7"/>
          <p:cNvSpPr>
            <a:spLocks noGrp="1"/>
          </p:cNvSpPr>
          <p:nvPr>
            <p:ph type="title"/>
          </p:nvPr>
        </p:nvSpPr>
        <p:spPr/>
        <p:txBody>
          <a:bodyPr/>
          <a:lstStyle/>
          <a:p>
            <a:r>
              <a:rPr lang="en-US"/>
              <a:t>Oracle Blockchain Cloud Makes Blockchain Easy</a:t>
            </a:r>
          </a:p>
        </p:txBody>
      </p:sp>
      <p:grpSp>
        <p:nvGrpSpPr>
          <p:cNvPr id="69" name="Group 68"/>
          <p:cNvGrpSpPr/>
          <p:nvPr/>
        </p:nvGrpSpPr>
        <p:grpSpPr>
          <a:xfrm>
            <a:off x="534881" y="2033200"/>
            <a:ext cx="3146979" cy="1879824"/>
            <a:chOff x="535020" y="2032836"/>
            <a:chExt cx="3147799" cy="1880314"/>
          </a:xfrm>
          <a:solidFill>
            <a:schemeClr val="tx1"/>
          </a:solidFill>
        </p:grpSpPr>
        <p:sp>
          <p:nvSpPr>
            <p:cNvPr id="4" name="Freeform: Shape 4">
              <a:extLst>
                <a:ext uri="{FF2B5EF4-FFF2-40B4-BE49-F238E27FC236}">
                  <a16:creationId xmlns:a16="http://schemas.microsoft.com/office/drawing/2014/main" id="{FE47F9D7-DE6D-40C9-AA14-7C4781EC4290}"/>
                </a:ext>
              </a:extLst>
            </p:cNvPr>
            <p:cNvSpPr/>
            <p:nvPr/>
          </p:nvSpPr>
          <p:spPr>
            <a:xfrm>
              <a:off x="535020" y="2768496"/>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3"/>
            </a:solidFill>
            <a:ln w="19050">
              <a:noFill/>
            </a:ln>
          </p:spPr>
          <p:style>
            <a:lnRef idx="2">
              <a:schemeClr val="lt1">
                <a:hueOff val="0"/>
                <a:satOff val="0"/>
                <a:lumOff val="0"/>
                <a:alphaOff val="0"/>
              </a:schemeClr>
            </a:lnRef>
            <a:fillRef idx="1">
              <a:schemeClr val="accent3">
                <a:alpha val="90000"/>
                <a:hueOff val="0"/>
                <a:satOff val="0"/>
                <a:lumOff val="0"/>
                <a:alphaOff val="0"/>
              </a:schemeClr>
            </a:fillRef>
            <a:effectRef idx="0">
              <a:schemeClr val="accent3">
                <a:alpha val="90000"/>
                <a:hueOff val="0"/>
                <a:satOff val="0"/>
                <a:lumOff val="0"/>
                <a:alphaOff val="0"/>
              </a:schemeClr>
            </a:effectRef>
            <a:fontRef idx="minor">
              <a:schemeClr val="lt1"/>
            </a:fontRef>
          </p:style>
          <p:txBody>
            <a:bodyPr spcFirstLastPara="0" vert="horz" wrap="square" lIns="693387" tIns="21330" rIns="650725" bIns="21330" numCol="1" spcCol="1270" anchor="ctr" anchorCtr="0">
              <a:noAutofit/>
            </a:bodyPr>
            <a:lstStyle/>
            <a:p>
              <a:pPr marL="0" marR="0" lvl="0" indent="0" algn="ctr" defTabSz="710987" rtl="0" eaLnBrk="1" fontAlgn="auto" latinLnBrk="0" hangingPunct="1">
                <a:lnSpc>
                  <a:spcPct val="90000"/>
                </a:lnSpc>
                <a:spcBef>
                  <a:spcPct val="0"/>
                </a:spcBef>
                <a:spcAft>
                  <a:spcPct val="35000"/>
                </a:spcAft>
                <a:buClrTx/>
                <a:buSzTx/>
                <a:buFontTx/>
                <a:buNone/>
                <a:tabLst/>
                <a:defRPr/>
              </a:pPr>
              <a:r>
                <a:rPr kumimoji="0" lang="en-US" sz="1999" b="0" i="0" u="none" strike="noStrike" kern="1200" cap="none" spc="0" normalizeH="0" baseline="0" noProof="0">
                  <a:ln>
                    <a:noFill/>
                  </a:ln>
                  <a:solidFill>
                    <a:srgbClr val="FFFFFF"/>
                  </a:solidFill>
                  <a:effectLst/>
                  <a:uLnTx/>
                  <a:uFillTx/>
                  <a:latin typeface="Calibri"/>
                  <a:ea typeface="+mn-ea"/>
                  <a:cs typeface="+mn-cs"/>
                </a:rPr>
                <a:t>Easy-to-Deploy:</a:t>
              </a:r>
              <a:br>
                <a:rPr kumimoji="0" lang="en-US" sz="1999" b="0" i="0" u="none" strike="noStrike" kern="1200" cap="none" spc="0" normalizeH="0" baseline="0" noProof="0">
                  <a:ln>
                    <a:noFill/>
                  </a:ln>
                  <a:solidFill>
                    <a:srgbClr val="FFFFFF"/>
                  </a:solidFill>
                  <a:effectLst/>
                  <a:uLnTx/>
                  <a:uFillTx/>
                  <a:latin typeface="Calibri"/>
                  <a:ea typeface="+mn-ea"/>
                  <a:cs typeface="+mn-cs"/>
                </a:rPr>
              </a:br>
              <a:r>
                <a:rPr kumimoji="0" lang="en-US" sz="1999" b="0" i="0" u="none" strike="noStrike" kern="1200" cap="none" spc="0" normalizeH="0" baseline="0" noProof="0">
                  <a:ln>
                    <a:noFill/>
                  </a:ln>
                  <a:solidFill>
                    <a:srgbClr val="FFFFFF"/>
                  </a:solidFill>
                  <a:effectLst/>
                  <a:uLnTx/>
                  <a:uFillTx/>
                  <a:latin typeface="Calibri"/>
                  <a:ea typeface="+mn-ea"/>
                  <a:cs typeface="+mn-cs"/>
                </a:rPr>
                <a:t>Production Ready</a:t>
              </a:r>
            </a:p>
          </p:txBody>
        </p:sp>
        <p:grpSp>
          <p:nvGrpSpPr>
            <p:cNvPr id="10" name="Group 9"/>
            <p:cNvGrpSpPr>
              <a:grpSpLocks noChangeAspect="1"/>
            </p:cNvGrpSpPr>
            <p:nvPr/>
          </p:nvGrpSpPr>
          <p:grpSpPr>
            <a:xfrm>
              <a:off x="1786026" y="2032836"/>
              <a:ext cx="645786" cy="645786"/>
              <a:chOff x="5863847" y="4092140"/>
              <a:chExt cx="781401" cy="781401"/>
            </a:xfrm>
            <a:grpFill/>
          </p:grpSpPr>
          <p:grpSp>
            <p:nvGrpSpPr>
              <p:cNvPr id="11" name="Group 10"/>
              <p:cNvGrpSpPr>
                <a:grpSpLocks noChangeAspect="1"/>
              </p:cNvGrpSpPr>
              <p:nvPr/>
            </p:nvGrpSpPr>
            <p:grpSpPr>
              <a:xfrm>
                <a:off x="5863847" y="4092140"/>
                <a:ext cx="781401" cy="781401"/>
                <a:chOff x="4429125" y="3143250"/>
                <a:chExt cx="1384300" cy="1384300"/>
              </a:xfrm>
              <a:grpFill/>
            </p:grpSpPr>
            <p:sp>
              <p:nvSpPr>
                <p:cNvPr id="13" name="Freeform 1"/>
                <p:cNvSpPr>
                  <a:spLocks noChangeArrowheads="1"/>
                </p:cNvSpPr>
                <p:nvPr/>
              </p:nvSpPr>
              <p:spPr bwMode="auto">
                <a:xfrm>
                  <a:off x="4778375" y="3525838"/>
                  <a:ext cx="674688" cy="674687"/>
                </a:xfrm>
                <a:custGeom>
                  <a:avLst/>
                  <a:gdLst>
                    <a:gd name="T0" fmla="*/ 938 w 1875"/>
                    <a:gd name="T1" fmla="*/ 1874 h 1875"/>
                    <a:gd name="T2" fmla="*/ 938 w 1875"/>
                    <a:gd name="T3" fmla="*/ 1874 h 1875"/>
                    <a:gd name="T4" fmla="*/ 0 w 1875"/>
                    <a:gd name="T5" fmla="*/ 936 h 1875"/>
                    <a:gd name="T6" fmla="*/ 938 w 1875"/>
                    <a:gd name="T7" fmla="*/ 0 h 1875"/>
                    <a:gd name="T8" fmla="*/ 1874 w 1875"/>
                    <a:gd name="T9" fmla="*/ 936 h 1875"/>
                    <a:gd name="T10" fmla="*/ 938 w 1875"/>
                    <a:gd name="T11" fmla="*/ 1874 h 1875"/>
                    <a:gd name="T12" fmla="*/ 938 w 1875"/>
                    <a:gd name="T13" fmla="*/ 93 h 1875"/>
                    <a:gd name="T14" fmla="*/ 938 w 1875"/>
                    <a:gd name="T15" fmla="*/ 93 h 1875"/>
                    <a:gd name="T16" fmla="*/ 94 w 1875"/>
                    <a:gd name="T17" fmla="*/ 936 h 1875"/>
                    <a:gd name="T18" fmla="*/ 938 w 1875"/>
                    <a:gd name="T19" fmla="*/ 1780 h 1875"/>
                    <a:gd name="T20" fmla="*/ 1781 w 1875"/>
                    <a:gd name="T21" fmla="*/ 936 h 1875"/>
                    <a:gd name="T22" fmla="*/ 938 w 1875"/>
                    <a:gd name="T23" fmla="*/ 93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5" h="1875">
                      <a:moveTo>
                        <a:pt x="938" y="1874"/>
                      </a:moveTo>
                      <a:lnTo>
                        <a:pt x="938" y="1874"/>
                      </a:lnTo>
                      <a:cubicBezTo>
                        <a:pt x="438" y="1874"/>
                        <a:pt x="0" y="1436"/>
                        <a:pt x="0" y="936"/>
                      </a:cubicBezTo>
                      <a:cubicBezTo>
                        <a:pt x="0" y="437"/>
                        <a:pt x="438" y="0"/>
                        <a:pt x="938" y="0"/>
                      </a:cubicBezTo>
                      <a:cubicBezTo>
                        <a:pt x="1468" y="0"/>
                        <a:pt x="1874" y="437"/>
                        <a:pt x="1874" y="936"/>
                      </a:cubicBezTo>
                      <a:cubicBezTo>
                        <a:pt x="1874" y="1436"/>
                        <a:pt x="1468" y="1874"/>
                        <a:pt x="938" y="1874"/>
                      </a:cubicBezTo>
                      <a:close/>
                      <a:moveTo>
                        <a:pt x="938" y="93"/>
                      </a:moveTo>
                      <a:lnTo>
                        <a:pt x="938" y="93"/>
                      </a:lnTo>
                      <a:cubicBezTo>
                        <a:pt x="469" y="93"/>
                        <a:pt x="94" y="468"/>
                        <a:pt x="94" y="936"/>
                      </a:cubicBezTo>
                      <a:cubicBezTo>
                        <a:pt x="94" y="1405"/>
                        <a:pt x="469" y="1780"/>
                        <a:pt x="938" y="1780"/>
                      </a:cubicBezTo>
                      <a:cubicBezTo>
                        <a:pt x="1406" y="1780"/>
                        <a:pt x="1781" y="1405"/>
                        <a:pt x="1781" y="936"/>
                      </a:cubicBezTo>
                      <a:cubicBezTo>
                        <a:pt x="1781" y="468"/>
                        <a:pt x="1406" y="93"/>
                        <a:pt x="938" y="9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4" name="Freeform 3"/>
                <p:cNvSpPr>
                  <a:spLocks noChangeArrowheads="1"/>
                </p:cNvSpPr>
                <p:nvPr/>
              </p:nvSpPr>
              <p:spPr bwMode="auto">
                <a:xfrm>
                  <a:off x="5026025" y="3143250"/>
                  <a:ext cx="190500" cy="192088"/>
                </a:xfrm>
                <a:custGeom>
                  <a:avLst/>
                  <a:gdLst>
                    <a:gd name="T0" fmla="*/ 250 w 531"/>
                    <a:gd name="T1" fmla="*/ 531 h 532"/>
                    <a:gd name="T2" fmla="*/ 250 w 531"/>
                    <a:gd name="T3" fmla="*/ 531 h 532"/>
                    <a:gd name="T4" fmla="*/ 0 w 531"/>
                    <a:gd name="T5" fmla="*/ 281 h 532"/>
                    <a:gd name="T6" fmla="*/ 250 w 531"/>
                    <a:gd name="T7" fmla="*/ 0 h 532"/>
                    <a:gd name="T8" fmla="*/ 530 w 531"/>
                    <a:gd name="T9" fmla="*/ 281 h 532"/>
                    <a:gd name="T10" fmla="*/ 250 w 531"/>
                    <a:gd name="T11" fmla="*/ 531 h 532"/>
                    <a:gd name="T12" fmla="*/ 250 w 531"/>
                    <a:gd name="T13" fmla="*/ 94 h 532"/>
                    <a:gd name="T14" fmla="*/ 250 w 531"/>
                    <a:gd name="T15" fmla="*/ 94 h 532"/>
                    <a:gd name="T16" fmla="*/ 94 w 531"/>
                    <a:gd name="T17" fmla="*/ 281 h 532"/>
                    <a:gd name="T18" fmla="*/ 250 w 531"/>
                    <a:gd name="T19" fmla="*/ 469 h 532"/>
                    <a:gd name="T20" fmla="*/ 436 w 531"/>
                    <a:gd name="T21" fmla="*/ 281 h 532"/>
                    <a:gd name="T22" fmla="*/ 250 w 531"/>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38"/>
                        <a:pt x="0" y="281"/>
                      </a:cubicBezTo>
                      <a:cubicBezTo>
                        <a:pt x="0" y="125"/>
                        <a:pt x="125" y="0"/>
                        <a:pt x="250" y="0"/>
                      </a:cubicBezTo>
                      <a:cubicBezTo>
                        <a:pt x="405" y="0"/>
                        <a:pt x="530" y="125"/>
                        <a:pt x="530" y="281"/>
                      </a:cubicBezTo>
                      <a:cubicBezTo>
                        <a:pt x="530" y="438"/>
                        <a:pt x="405" y="531"/>
                        <a:pt x="250" y="531"/>
                      </a:cubicBezTo>
                      <a:close/>
                      <a:moveTo>
                        <a:pt x="250" y="94"/>
                      </a:moveTo>
                      <a:lnTo>
                        <a:pt x="250" y="94"/>
                      </a:lnTo>
                      <a:cubicBezTo>
                        <a:pt x="156" y="94"/>
                        <a:pt x="94" y="188"/>
                        <a:pt x="94" y="281"/>
                      </a:cubicBezTo>
                      <a:cubicBezTo>
                        <a:pt x="94" y="375"/>
                        <a:pt x="156" y="469"/>
                        <a:pt x="250" y="469"/>
                      </a:cubicBezTo>
                      <a:cubicBezTo>
                        <a:pt x="343" y="469"/>
                        <a:pt x="436" y="375"/>
                        <a:pt x="436" y="281"/>
                      </a:cubicBezTo>
                      <a:cubicBezTo>
                        <a:pt x="436" y="188"/>
                        <a:pt x="343"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5" name="Freeform 4"/>
                <p:cNvSpPr>
                  <a:spLocks noChangeArrowheads="1"/>
                </p:cNvSpPr>
                <p:nvPr/>
              </p:nvSpPr>
              <p:spPr bwMode="auto">
                <a:xfrm>
                  <a:off x="4429125" y="3446463"/>
                  <a:ext cx="192088" cy="192087"/>
                </a:xfrm>
                <a:custGeom>
                  <a:avLst/>
                  <a:gdLst>
                    <a:gd name="T0" fmla="*/ 251 w 533"/>
                    <a:gd name="T1" fmla="*/ 531 h 532"/>
                    <a:gd name="T2" fmla="*/ 251 w 533"/>
                    <a:gd name="T3" fmla="*/ 531 h 532"/>
                    <a:gd name="T4" fmla="*/ 0 w 533"/>
                    <a:gd name="T5" fmla="*/ 250 h 532"/>
                    <a:gd name="T6" fmla="*/ 251 w 533"/>
                    <a:gd name="T7" fmla="*/ 0 h 532"/>
                    <a:gd name="T8" fmla="*/ 532 w 533"/>
                    <a:gd name="T9" fmla="*/ 250 h 532"/>
                    <a:gd name="T10" fmla="*/ 251 w 533"/>
                    <a:gd name="T11" fmla="*/ 531 h 532"/>
                    <a:gd name="T12" fmla="*/ 251 w 533"/>
                    <a:gd name="T13" fmla="*/ 94 h 532"/>
                    <a:gd name="T14" fmla="*/ 251 w 533"/>
                    <a:gd name="T15" fmla="*/ 94 h 532"/>
                    <a:gd name="T16" fmla="*/ 94 w 533"/>
                    <a:gd name="T17" fmla="*/ 250 h 532"/>
                    <a:gd name="T18" fmla="*/ 251 w 533"/>
                    <a:gd name="T19" fmla="*/ 437 h 532"/>
                    <a:gd name="T20" fmla="*/ 438 w 533"/>
                    <a:gd name="T21" fmla="*/ 250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50"/>
                      </a:cubicBezTo>
                      <a:cubicBezTo>
                        <a:pt x="0" y="125"/>
                        <a:pt x="126" y="0"/>
                        <a:pt x="251" y="0"/>
                      </a:cubicBezTo>
                      <a:cubicBezTo>
                        <a:pt x="407" y="0"/>
                        <a:pt x="532" y="125"/>
                        <a:pt x="532" y="250"/>
                      </a:cubicBezTo>
                      <a:cubicBezTo>
                        <a:pt x="532" y="406"/>
                        <a:pt x="407" y="531"/>
                        <a:pt x="251" y="531"/>
                      </a:cubicBezTo>
                      <a:close/>
                      <a:moveTo>
                        <a:pt x="251" y="94"/>
                      </a:moveTo>
                      <a:lnTo>
                        <a:pt x="251" y="94"/>
                      </a:lnTo>
                      <a:cubicBezTo>
                        <a:pt x="157" y="94"/>
                        <a:pt x="94" y="156"/>
                        <a:pt x="94" y="250"/>
                      </a:cubicBezTo>
                      <a:cubicBezTo>
                        <a:pt x="94" y="375"/>
                        <a:pt x="157" y="437"/>
                        <a:pt x="251" y="437"/>
                      </a:cubicBezTo>
                      <a:cubicBezTo>
                        <a:pt x="344" y="437"/>
                        <a:pt x="438" y="375"/>
                        <a:pt x="438" y="250"/>
                      </a:cubicBezTo>
                      <a:cubicBezTo>
                        <a:pt x="438" y="156"/>
                        <a:pt x="344" y="94"/>
                        <a:pt x="251"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6" name="Freeform 5"/>
                <p:cNvSpPr>
                  <a:spLocks noChangeArrowheads="1"/>
                </p:cNvSpPr>
                <p:nvPr/>
              </p:nvSpPr>
              <p:spPr bwMode="auto">
                <a:xfrm>
                  <a:off x="5621338" y="3446463"/>
                  <a:ext cx="192087" cy="192087"/>
                </a:xfrm>
                <a:custGeom>
                  <a:avLst/>
                  <a:gdLst>
                    <a:gd name="T0" fmla="*/ 250 w 532"/>
                    <a:gd name="T1" fmla="*/ 531 h 532"/>
                    <a:gd name="T2" fmla="*/ 250 w 532"/>
                    <a:gd name="T3" fmla="*/ 531 h 532"/>
                    <a:gd name="T4" fmla="*/ 0 w 532"/>
                    <a:gd name="T5" fmla="*/ 250 h 532"/>
                    <a:gd name="T6" fmla="*/ 250 w 532"/>
                    <a:gd name="T7" fmla="*/ 0 h 532"/>
                    <a:gd name="T8" fmla="*/ 531 w 532"/>
                    <a:gd name="T9" fmla="*/ 250 h 532"/>
                    <a:gd name="T10" fmla="*/ 250 w 532"/>
                    <a:gd name="T11" fmla="*/ 531 h 532"/>
                    <a:gd name="T12" fmla="*/ 250 w 532"/>
                    <a:gd name="T13" fmla="*/ 94 h 532"/>
                    <a:gd name="T14" fmla="*/ 250 w 532"/>
                    <a:gd name="T15" fmla="*/ 94 h 532"/>
                    <a:gd name="T16" fmla="*/ 94 w 532"/>
                    <a:gd name="T17" fmla="*/ 250 h 532"/>
                    <a:gd name="T18" fmla="*/ 250 w 532"/>
                    <a:gd name="T19" fmla="*/ 437 h 532"/>
                    <a:gd name="T20" fmla="*/ 438 w 532"/>
                    <a:gd name="T21" fmla="*/ 250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50"/>
                      </a:cubicBezTo>
                      <a:cubicBezTo>
                        <a:pt x="0" y="125"/>
                        <a:pt x="125" y="0"/>
                        <a:pt x="250" y="0"/>
                      </a:cubicBezTo>
                      <a:cubicBezTo>
                        <a:pt x="406" y="0"/>
                        <a:pt x="531" y="125"/>
                        <a:pt x="531" y="250"/>
                      </a:cubicBezTo>
                      <a:cubicBezTo>
                        <a:pt x="531" y="406"/>
                        <a:pt x="406" y="531"/>
                        <a:pt x="250" y="531"/>
                      </a:cubicBezTo>
                      <a:close/>
                      <a:moveTo>
                        <a:pt x="250" y="94"/>
                      </a:moveTo>
                      <a:lnTo>
                        <a:pt x="250" y="94"/>
                      </a:lnTo>
                      <a:cubicBezTo>
                        <a:pt x="156" y="94"/>
                        <a:pt x="94" y="156"/>
                        <a:pt x="94" y="250"/>
                      </a:cubicBezTo>
                      <a:cubicBezTo>
                        <a:pt x="94" y="375"/>
                        <a:pt x="156" y="437"/>
                        <a:pt x="250" y="437"/>
                      </a:cubicBezTo>
                      <a:cubicBezTo>
                        <a:pt x="344" y="437"/>
                        <a:pt x="438" y="375"/>
                        <a:pt x="438" y="250"/>
                      </a:cubicBezTo>
                      <a:cubicBezTo>
                        <a:pt x="438" y="156"/>
                        <a:pt x="344"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7" name="Freeform 6"/>
                <p:cNvSpPr>
                  <a:spLocks noChangeArrowheads="1"/>
                </p:cNvSpPr>
                <p:nvPr/>
              </p:nvSpPr>
              <p:spPr bwMode="auto">
                <a:xfrm>
                  <a:off x="5026025" y="4335463"/>
                  <a:ext cx="190500" cy="192087"/>
                </a:xfrm>
                <a:custGeom>
                  <a:avLst/>
                  <a:gdLst>
                    <a:gd name="T0" fmla="*/ 250 w 531"/>
                    <a:gd name="T1" fmla="*/ 531 h 532"/>
                    <a:gd name="T2" fmla="*/ 250 w 531"/>
                    <a:gd name="T3" fmla="*/ 531 h 532"/>
                    <a:gd name="T4" fmla="*/ 0 w 531"/>
                    <a:gd name="T5" fmla="*/ 250 h 532"/>
                    <a:gd name="T6" fmla="*/ 250 w 531"/>
                    <a:gd name="T7" fmla="*/ 0 h 532"/>
                    <a:gd name="T8" fmla="*/ 530 w 531"/>
                    <a:gd name="T9" fmla="*/ 250 h 532"/>
                    <a:gd name="T10" fmla="*/ 250 w 531"/>
                    <a:gd name="T11" fmla="*/ 531 h 532"/>
                    <a:gd name="T12" fmla="*/ 250 w 531"/>
                    <a:gd name="T13" fmla="*/ 62 h 532"/>
                    <a:gd name="T14" fmla="*/ 250 w 531"/>
                    <a:gd name="T15" fmla="*/ 62 h 532"/>
                    <a:gd name="T16" fmla="*/ 94 w 531"/>
                    <a:gd name="T17" fmla="*/ 250 h 532"/>
                    <a:gd name="T18" fmla="*/ 250 w 531"/>
                    <a:gd name="T19" fmla="*/ 437 h 532"/>
                    <a:gd name="T20" fmla="*/ 436 w 531"/>
                    <a:gd name="T21" fmla="*/ 250 h 532"/>
                    <a:gd name="T22" fmla="*/ 250 w 531"/>
                    <a:gd name="T23" fmla="*/ 6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532">
                      <a:moveTo>
                        <a:pt x="250" y="531"/>
                      </a:moveTo>
                      <a:lnTo>
                        <a:pt x="250" y="531"/>
                      </a:lnTo>
                      <a:cubicBezTo>
                        <a:pt x="125" y="531"/>
                        <a:pt x="0" y="406"/>
                        <a:pt x="0" y="250"/>
                      </a:cubicBezTo>
                      <a:cubicBezTo>
                        <a:pt x="0" y="93"/>
                        <a:pt x="125" y="0"/>
                        <a:pt x="250" y="0"/>
                      </a:cubicBezTo>
                      <a:cubicBezTo>
                        <a:pt x="405" y="0"/>
                        <a:pt x="530" y="93"/>
                        <a:pt x="530" y="250"/>
                      </a:cubicBezTo>
                      <a:cubicBezTo>
                        <a:pt x="530" y="406"/>
                        <a:pt x="405" y="531"/>
                        <a:pt x="250" y="531"/>
                      </a:cubicBezTo>
                      <a:close/>
                      <a:moveTo>
                        <a:pt x="250" y="62"/>
                      </a:moveTo>
                      <a:lnTo>
                        <a:pt x="250" y="62"/>
                      </a:lnTo>
                      <a:cubicBezTo>
                        <a:pt x="156" y="62"/>
                        <a:pt x="94" y="156"/>
                        <a:pt x="94" y="250"/>
                      </a:cubicBezTo>
                      <a:cubicBezTo>
                        <a:pt x="94" y="343"/>
                        <a:pt x="156" y="437"/>
                        <a:pt x="250" y="437"/>
                      </a:cubicBezTo>
                      <a:cubicBezTo>
                        <a:pt x="343" y="437"/>
                        <a:pt x="436" y="343"/>
                        <a:pt x="436" y="250"/>
                      </a:cubicBezTo>
                      <a:cubicBezTo>
                        <a:pt x="436" y="156"/>
                        <a:pt x="343" y="62"/>
                        <a:pt x="250" y="62"/>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8" name="Freeform 7"/>
                <p:cNvSpPr>
                  <a:spLocks noChangeArrowheads="1"/>
                </p:cNvSpPr>
                <p:nvPr/>
              </p:nvSpPr>
              <p:spPr bwMode="auto">
                <a:xfrm>
                  <a:off x="4429125" y="4030663"/>
                  <a:ext cx="192088" cy="192087"/>
                </a:xfrm>
                <a:custGeom>
                  <a:avLst/>
                  <a:gdLst>
                    <a:gd name="T0" fmla="*/ 251 w 533"/>
                    <a:gd name="T1" fmla="*/ 531 h 532"/>
                    <a:gd name="T2" fmla="*/ 251 w 533"/>
                    <a:gd name="T3" fmla="*/ 531 h 532"/>
                    <a:gd name="T4" fmla="*/ 0 w 533"/>
                    <a:gd name="T5" fmla="*/ 281 h 532"/>
                    <a:gd name="T6" fmla="*/ 251 w 533"/>
                    <a:gd name="T7" fmla="*/ 0 h 532"/>
                    <a:gd name="T8" fmla="*/ 532 w 533"/>
                    <a:gd name="T9" fmla="*/ 281 h 532"/>
                    <a:gd name="T10" fmla="*/ 251 w 533"/>
                    <a:gd name="T11" fmla="*/ 531 h 532"/>
                    <a:gd name="T12" fmla="*/ 251 w 533"/>
                    <a:gd name="T13" fmla="*/ 94 h 532"/>
                    <a:gd name="T14" fmla="*/ 251 w 533"/>
                    <a:gd name="T15" fmla="*/ 94 h 532"/>
                    <a:gd name="T16" fmla="*/ 94 w 533"/>
                    <a:gd name="T17" fmla="*/ 281 h 532"/>
                    <a:gd name="T18" fmla="*/ 251 w 533"/>
                    <a:gd name="T19" fmla="*/ 437 h 532"/>
                    <a:gd name="T20" fmla="*/ 438 w 533"/>
                    <a:gd name="T21" fmla="*/ 281 h 532"/>
                    <a:gd name="T22" fmla="*/ 251 w 533"/>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2">
                      <a:moveTo>
                        <a:pt x="251" y="531"/>
                      </a:moveTo>
                      <a:lnTo>
                        <a:pt x="251" y="531"/>
                      </a:lnTo>
                      <a:cubicBezTo>
                        <a:pt x="126" y="531"/>
                        <a:pt x="0" y="406"/>
                        <a:pt x="0" y="281"/>
                      </a:cubicBezTo>
                      <a:cubicBezTo>
                        <a:pt x="0" y="125"/>
                        <a:pt x="126" y="0"/>
                        <a:pt x="251" y="0"/>
                      </a:cubicBezTo>
                      <a:cubicBezTo>
                        <a:pt x="407" y="0"/>
                        <a:pt x="532" y="125"/>
                        <a:pt x="532" y="281"/>
                      </a:cubicBezTo>
                      <a:cubicBezTo>
                        <a:pt x="532" y="406"/>
                        <a:pt x="407" y="531"/>
                        <a:pt x="251" y="531"/>
                      </a:cubicBezTo>
                      <a:close/>
                      <a:moveTo>
                        <a:pt x="251" y="94"/>
                      </a:moveTo>
                      <a:lnTo>
                        <a:pt x="251" y="94"/>
                      </a:lnTo>
                      <a:cubicBezTo>
                        <a:pt x="157" y="94"/>
                        <a:pt x="94" y="156"/>
                        <a:pt x="94" y="281"/>
                      </a:cubicBezTo>
                      <a:cubicBezTo>
                        <a:pt x="94" y="375"/>
                        <a:pt x="157" y="437"/>
                        <a:pt x="251" y="437"/>
                      </a:cubicBezTo>
                      <a:cubicBezTo>
                        <a:pt x="344" y="437"/>
                        <a:pt x="438" y="375"/>
                        <a:pt x="438" y="281"/>
                      </a:cubicBezTo>
                      <a:cubicBezTo>
                        <a:pt x="438" y="156"/>
                        <a:pt x="344" y="94"/>
                        <a:pt x="251"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19" name="Freeform 8"/>
                <p:cNvSpPr>
                  <a:spLocks noChangeArrowheads="1"/>
                </p:cNvSpPr>
                <p:nvPr/>
              </p:nvSpPr>
              <p:spPr bwMode="auto">
                <a:xfrm>
                  <a:off x="5621338" y="4030663"/>
                  <a:ext cx="192087" cy="192087"/>
                </a:xfrm>
                <a:custGeom>
                  <a:avLst/>
                  <a:gdLst>
                    <a:gd name="T0" fmla="*/ 250 w 532"/>
                    <a:gd name="T1" fmla="*/ 531 h 532"/>
                    <a:gd name="T2" fmla="*/ 250 w 532"/>
                    <a:gd name="T3" fmla="*/ 531 h 532"/>
                    <a:gd name="T4" fmla="*/ 0 w 532"/>
                    <a:gd name="T5" fmla="*/ 281 h 532"/>
                    <a:gd name="T6" fmla="*/ 250 w 532"/>
                    <a:gd name="T7" fmla="*/ 0 h 532"/>
                    <a:gd name="T8" fmla="*/ 531 w 532"/>
                    <a:gd name="T9" fmla="*/ 281 h 532"/>
                    <a:gd name="T10" fmla="*/ 250 w 532"/>
                    <a:gd name="T11" fmla="*/ 531 h 532"/>
                    <a:gd name="T12" fmla="*/ 250 w 532"/>
                    <a:gd name="T13" fmla="*/ 94 h 532"/>
                    <a:gd name="T14" fmla="*/ 250 w 532"/>
                    <a:gd name="T15" fmla="*/ 94 h 532"/>
                    <a:gd name="T16" fmla="*/ 94 w 532"/>
                    <a:gd name="T17" fmla="*/ 281 h 532"/>
                    <a:gd name="T18" fmla="*/ 250 w 532"/>
                    <a:gd name="T19" fmla="*/ 437 h 532"/>
                    <a:gd name="T20" fmla="*/ 438 w 532"/>
                    <a:gd name="T21" fmla="*/ 281 h 532"/>
                    <a:gd name="T22" fmla="*/ 250 w 532"/>
                    <a:gd name="T23" fmla="*/ 9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532">
                      <a:moveTo>
                        <a:pt x="250" y="531"/>
                      </a:moveTo>
                      <a:lnTo>
                        <a:pt x="250" y="531"/>
                      </a:lnTo>
                      <a:cubicBezTo>
                        <a:pt x="125" y="531"/>
                        <a:pt x="0" y="406"/>
                        <a:pt x="0" y="281"/>
                      </a:cubicBezTo>
                      <a:cubicBezTo>
                        <a:pt x="0" y="125"/>
                        <a:pt x="125" y="0"/>
                        <a:pt x="250" y="0"/>
                      </a:cubicBezTo>
                      <a:cubicBezTo>
                        <a:pt x="406" y="0"/>
                        <a:pt x="531" y="125"/>
                        <a:pt x="531" y="281"/>
                      </a:cubicBezTo>
                      <a:cubicBezTo>
                        <a:pt x="531" y="406"/>
                        <a:pt x="406" y="531"/>
                        <a:pt x="250" y="531"/>
                      </a:cubicBezTo>
                      <a:close/>
                      <a:moveTo>
                        <a:pt x="250" y="94"/>
                      </a:moveTo>
                      <a:lnTo>
                        <a:pt x="250" y="94"/>
                      </a:lnTo>
                      <a:cubicBezTo>
                        <a:pt x="156" y="94"/>
                        <a:pt x="94" y="156"/>
                        <a:pt x="94" y="281"/>
                      </a:cubicBezTo>
                      <a:cubicBezTo>
                        <a:pt x="94" y="375"/>
                        <a:pt x="156" y="437"/>
                        <a:pt x="250" y="437"/>
                      </a:cubicBezTo>
                      <a:cubicBezTo>
                        <a:pt x="344" y="437"/>
                        <a:pt x="438" y="375"/>
                        <a:pt x="438" y="281"/>
                      </a:cubicBezTo>
                      <a:cubicBezTo>
                        <a:pt x="438" y="156"/>
                        <a:pt x="344" y="94"/>
                        <a:pt x="250" y="9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0" name="Freeform 9"/>
                <p:cNvSpPr>
                  <a:spLocks noChangeArrowheads="1"/>
                </p:cNvSpPr>
                <p:nvPr/>
              </p:nvSpPr>
              <p:spPr bwMode="auto">
                <a:xfrm>
                  <a:off x="5014913" y="3221038"/>
                  <a:ext cx="33337" cy="57150"/>
                </a:xfrm>
                <a:custGeom>
                  <a:avLst/>
                  <a:gdLst>
                    <a:gd name="T0" fmla="*/ 62 w 94"/>
                    <a:gd name="T1" fmla="*/ 156 h 157"/>
                    <a:gd name="T2" fmla="*/ 0 w 94"/>
                    <a:gd name="T3" fmla="*/ 0 h 157"/>
                    <a:gd name="T4" fmla="*/ 31 w 94"/>
                    <a:gd name="T5" fmla="*/ 0 h 157"/>
                    <a:gd name="T6" fmla="*/ 93 w 94"/>
                    <a:gd name="T7" fmla="*/ 125 h 157"/>
                    <a:gd name="T8" fmla="*/ 62 w 94"/>
                    <a:gd name="T9" fmla="*/ 156 h 157"/>
                  </a:gdLst>
                  <a:ahLst/>
                  <a:cxnLst>
                    <a:cxn ang="0">
                      <a:pos x="T0" y="T1"/>
                    </a:cxn>
                    <a:cxn ang="0">
                      <a:pos x="T2" y="T3"/>
                    </a:cxn>
                    <a:cxn ang="0">
                      <a:pos x="T4" y="T5"/>
                    </a:cxn>
                    <a:cxn ang="0">
                      <a:pos x="T6" y="T7"/>
                    </a:cxn>
                    <a:cxn ang="0">
                      <a:pos x="T8" y="T9"/>
                    </a:cxn>
                  </a:cxnLst>
                  <a:rect l="0" t="0" r="r" b="b"/>
                  <a:pathLst>
                    <a:path w="94" h="157">
                      <a:moveTo>
                        <a:pt x="62" y="156"/>
                      </a:moveTo>
                      <a:lnTo>
                        <a:pt x="0" y="0"/>
                      </a:lnTo>
                      <a:lnTo>
                        <a:pt x="31" y="0"/>
                      </a:lnTo>
                      <a:lnTo>
                        <a:pt x="93" y="125"/>
                      </a:lnTo>
                      <a:lnTo>
                        <a:pt x="6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1" name="Freeform 10"/>
                <p:cNvSpPr>
                  <a:spLocks noChangeArrowheads="1"/>
                </p:cNvSpPr>
                <p:nvPr/>
              </p:nvSpPr>
              <p:spPr bwMode="auto">
                <a:xfrm>
                  <a:off x="4610100" y="3232150"/>
                  <a:ext cx="404813" cy="258763"/>
                </a:xfrm>
                <a:custGeom>
                  <a:avLst/>
                  <a:gdLst>
                    <a:gd name="T0" fmla="*/ 62 w 1126"/>
                    <a:gd name="T1" fmla="*/ 719 h 720"/>
                    <a:gd name="T2" fmla="*/ 0 w 1126"/>
                    <a:gd name="T3" fmla="*/ 594 h 720"/>
                    <a:gd name="T4" fmla="*/ 62 w 1126"/>
                    <a:gd name="T5" fmla="*/ 563 h 720"/>
                    <a:gd name="T6" fmla="*/ 156 w 1126"/>
                    <a:gd name="T7" fmla="*/ 688 h 720"/>
                    <a:gd name="T8" fmla="*/ 62 w 1126"/>
                    <a:gd name="T9" fmla="*/ 719 h 720"/>
                    <a:gd name="T10" fmla="*/ 218 w 1126"/>
                    <a:gd name="T11" fmla="*/ 656 h 720"/>
                    <a:gd name="T12" fmla="*/ 125 w 1126"/>
                    <a:gd name="T13" fmla="*/ 500 h 720"/>
                    <a:gd name="T14" fmla="*/ 218 w 1126"/>
                    <a:gd name="T15" fmla="*/ 469 h 720"/>
                    <a:gd name="T16" fmla="*/ 281 w 1126"/>
                    <a:gd name="T17" fmla="*/ 625 h 720"/>
                    <a:gd name="T18" fmla="*/ 218 w 1126"/>
                    <a:gd name="T19" fmla="*/ 656 h 720"/>
                    <a:gd name="T20" fmla="*/ 343 w 1126"/>
                    <a:gd name="T21" fmla="*/ 594 h 720"/>
                    <a:gd name="T22" fmla="*/ 281 w 1126"/>
                    <a:gd name="T23" fmla="*/ 438 h 720"/>
                    <a:gd name="T24" fmla="*/ 343 w 1126"/>
                    <a:gd name="T25" fmla="*/ 406 h 720"/>
                    <a:gd name="T26" fmla="*/ 437 w 1126"/>
                    <a:gd name="T27" fmla="*/ 531 h 720"/>
                    <a:gd name="T28" fmla="*/ 343 w 1126"/>
                    <a:gd name="T29" fmla="*/ 594 h 720"/>
                    <a:gd name="T30" fmla="*/ 500 w 1126"/>
                    <a:gd name="T31" fmla="*/ 500 h 720"/>
                    <a:gd name="T32" fmla="*/ 406 w 1126"/>
                    <a:gd name="T33" fmla="*/ 344 h 720"/>
                    <a:gd name="T34" fmla="*/ 500 w 1126"/>
                    <a:gd name="T35" fmla="*/ 313 h 720"/>
                    <a:gd name="T36" fmla="*/ 562 w 1126"/>
                    <a:gd name="T37" fmla="*/ 469 h 720"/>
                    <a:gd name="T38" fmla="*/ 500 w 1126"/>
                    <a:gd name="T39" fmla="*/ 500 h 720"/>
                    <a:gd name="T40" fmla="*/ 625 w 1126"/>
                    <a:gd name="T41" fmla="*/ 438 h 720"/>
                    <a:gd name="T42" fmla="*/ 562 w 1126"/>
                    <a:gd name="T43" fmla="*/ 281 h 720"/>
                    <a:gd name="T44" fmla="*/ 625 w 1126"/>
                    <a:gd name="T45" fmla="*/ 250 h 720"/>
                    <a:gd name="T46" fmla="*/ 718 w 1126"/>
                    <a:gd name="T47" fmla="*/ 375 h 720"/>
                    <a:gd name="T48" fmla="*/ 625 w 1126"/>
                    <a:gd name="T49" fmla="*/ 438 h 720"/>
                    <a:gd name="T50" fmla="*/ 781 w 1126"/>
                    <a:gd name="T51" fmla="*/ 344 h 720"/>
                    <a:gd name="T52" fmla="*/ 687 w 1126"/>
                    <a:gd name="T53" fmla="*/ 219 h 720"/>
                    <a:gd name="T54" fmla="*/ 781 w 1126"/>
                    <a:gd name="T55" fmla="*/ 156 h 720"/>
                    <a:gd name="T56" fmla="*/ 843 w 1126"/>
                    <a:gd name="T57" fmla="*/ 313 h 720"/>
                    <a:gd name="T58" fmla="*/ 781 w 1126"/>
                    <a:gd name="T59" fmla="*/ 344 h 720"/>
                    <a:gd name="T60" fmla="*/ 906 w 1126"/>
                    <a:gd name="T61" fmla="*/ 281 h 720"/>
                    <a:gd name="T62" fmla="*/ 843 w 1126"/>
                    <a:gd name="T63" fmla="*/ 125 h 720"/>
                    <a:gd name="T64" fmla="*/ 906 w 1126"/>
                    <a:gd name="T65" fmla="*/ 94 h 720"/>
                    <a:gd name="T66" fmla="*/ 1000 w 1126"/>
                    <a:gd name="T67" fmla="*/ 250 h 720"/>
                    <a:gd name="T68" fmla="*/ 906 w 1126"/>
                    <a:gd name="T69" fmla="*/ 281 h 720"/>
                    <a:gd name="T70" fmla="*/ 1062 w 1126"/>
                    <a:gd name="T71" fmla="*/ 188 h 720"/>
                    <a:gd name="T72" fmla="*/ 968 w 1126"/>
                    <a:gd name="T73" fmla="*/ 63 h 720"/>
                    <a:gd name="T74" fmla="*/ 1062 w 1126"/>
                    <a:gd name="T75" fmla="*/ 0 h 720"/>
                    <a:gd name="T76" fmla="*/ 1125 w 1126"/>
                    <a:gd name="T77" fmla="*/ 156 h 720"/>
                    <a:gd name="T78" fmla="*/ 10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2" y="719"/>
                      </a:moveTo>
                      <a:lnTo>
                        <a:pt x="0" y="594"/>
                      </a:lnTo>
                      <a:lnTo>
                        <a:pt x="62" y="563"/>
                      </a:lnTo>
                      <a:lnTo>
                        <a:pt x="156" y="688"/>
                      </a:lnTo>
                      <a:lnTo>
                        <a:pt x="62" y="719"/>
                      </a:lnTo>
                      <a:close/>
                      <a:moveTo>
                        <a:pt x="218" y="656"/>
                      </a:moveTo>
                      <a:lnTo>
                        <a:pt x="125" y="500"/>
                      </a:lnTo>
                      <a:lnTo>
                        <a:pt x="218" y="469"/>
                      </a:lnTo>
                      <a:lnTo>
                        <a:pt x="281" y="625"/>
                      </a:lnTo>
                      <a:lnTo>
                        <a:pt x="218" y="656"/>
                      </a:lnTo>
                      <a:close/>
                      <a:moveTo>
                        <a:pt x="343" y="594"/>
                      </a:moveTo>
                      <a:lnTo>
                        <a:pt x="281" y="438"/>
                      </a:lnTo>
                      <a:lnTo>
                        <a:pt x="343" y="406"/>
                      </a:lnTo>
                      <a:lnTo>
                        <a:pt x="437" y="531"/>
                      </a:lnTo>
                      <a:lnTo>
                        <a:pt x="343" y="594"/>
                      </a:lnTo>
                      <a:close/>
                      <a:moveTo>
                        <a:pt x="500" y="500"/>
                      </a:moveTo>
                      <a:lnTo>
                        <a:pt x="406" y="344"/>
                      </a:lnTo>
                      <a:lnTo>
                        <a:pt x="500" y="313"/>
                      </a:lnTo>
                      <a:lnTo>
                        <a:pt x="562" y="469"/>
                      </a:lnTo>
                      <a:lnTo>
                        <a:pt x="500" y="500"/>
                      </a:lnTo>
                      <a:close/>
                      <a:moveTo>
                        <a:pt x="625" y="438"/>
                      </a:moveTo>
                      <a:lnTo>
                        <a:pt x="562" y="281"/>
                      </a:lnTo>
                      <a:lnTo>
                        <a:pt x="625" y="250"/>
                      </a:lnTo>
                      <a:lnTo>
                        <a:pt x="718" y="375"/>
                      </a:lnTo>
                      <a:lnTo>
                        <a:pt x="625" y="438"/>
                      </a:lnTo>
                      <a:close/>
                      <a:moveTo>
                        <a:pt x="781" y="344"/>
                      </a:moveTo>
                      <a:lnTo>
                        <a:pt x="687" y="219"/>
                      </a:lnTo>
                      <a:lnTo>
                        <a:pt x="781" y="156"/>
                      </a:lnTo>
                      <a:lnTo>
                        <a:pt x="843" y="313"/>
                      </a:lnTo>
                      <a:lnTo>
                        <a:pt x="781" y="344"/>
                      </a:lnTo>
                      <a:close/>
                      <a:moveTo>
                        <a:pt x="906" y="281"/>
                      </a:moveTo>
                      <a:lnTo>
                        <a:pt x="843" y="125"/>
                      </a:lnTo>
                      <a:lnTo>
                        <a:pt x="906" y="94"/>
                      </a:lnTo>
                      <a:lnTo>
                        <a:pt x="1000" y="250"/>
                      </a:lnTo>
                      <a:lnTo>
                        <a:pt x="906" y="281"/>
                      </a:lnTo>
                      <a:close/>
                      <a:moveTo>
                        <a:pt x="1062" y="188"/>
                      </a:moveTo>
                      <a:lnTo>
                        <a:pt x="968" y="63"/>
                      </a:lnTo>
                      <a:lnTo>
                        <a:pt x="1062" y="0"/>
                      </a:lnTo>
                      <a:lnTo>
                        <a:pt x="1125" y="156"/>
                      </a:lnTo>
                      <a:lnTo>
                        <a:pt x="1062"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2" name="Freeform 11"/>
                <p:cNvSpPr>
                  <a:spLocks noChangeArrowheads="1"/>
                </p:cNvSpPr>
                <p:nvPr/>
              </p:nvSpPr>
              <p:spPr bwMode="auto">
                <a:xfrm>
                  <a:off x="4575175" y="3457575"/>
                  <a:ext cx="34925" cy="57150"/>
                </a:xfrm>
                <a:custGeom>
                  <a:avLst/>
                  <a:gdLst>
                    <a:gd name="T0" fmla="*/ 62 w 95"/>
                    <a:gd name="T1" fmla="*/ 156 h 157"/>
                    <a:gd name="T2" fmla="*/ 0 w 95"/>
                    <a:gd name="T3" fmla="*/ 31 h 157"/>
                    <a:gd name="T4" fmla="*/ 31 w 95"/>
                    <a:gd name="T5" fmla="*/ 0 h 157"/>
                    <a:gd name="T6" fmla="*/ 94 w 95"/>
                    <a:gd name="T7" fmla="*/ 156 h 157"/>
                    <a:gd name="T8" fmla="*/ 62 w 95"/>
                    <a:gd name="T9" fmla="*/ 156 h 157"/>
                  </a:gdLst>
                  <a:ahLst/>
                  <a:cxnLst>
                    <a:cxn ang="0">
                      <a:pos x="T0" y="T1"/>
                    </a:cxn>
                    <a:cxn ang="0">
                      <a:pos x="T2" y="T3"/>
                    </a:cxn>
                    <a:cxn ang="0">
                      <a:pos x="T4" y="T5"/>
                    </a:cxn>
                    <a:cxn ang="0">
                      <a:pos x="T6" y="T7"/>
                    </a:cxn>
                    <a:cxn ang="0">
                      <a:pos x="T8" y="T9"/>
                    </a:cxn>
                  </a:cxnLst>
                  <a:rect l="0" t="0" r="r" b="b"/>
                  <a:pathLst>
                    <a:path w="95" h="157">
                      <a:moveTo>
                        <a:pt x="62" y="156"/>
                      </a:moveTo>
                      <a:lnTo>
                        <a:pt x="0" y="31"/>
                      </a:lnTo>
                      <a:lnTo>
                        <a:pt x="31" y="0"/>
                      </a:lnTo>
                      <a:lnTo>
                        <a:pt x="94" y="156"/>
                      </a:lnTo>
                      <a:lnTo>
                        <a:pt x="6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3" name="Freeform 12"/>
                <p:cNvSpPr>
                  <a:spLocks noChangeArrowheads="1"/>
                </p:cNvSpPr>
                <p:nvPr/>
              </p:nvSpPr>
              <p:spPr bwMode="auto">
                <a:xfrm>
                  <a:off x="4497388"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4" name="Freeform 13"/>
                <p:cNvSpPr>
                  <a:spLocks noChangeArrowheads="1"/>
                </p:cNvSpPr>
                <p:nvPr/>
              </p:nvSpPr>
              <p:spPr bwMode="auto">
                <a:xfrm>
                  <a:off x="4497388"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5" name="Freeform 14"/>
                <p:cNvSpPr>
                  <a:spLocks noChangeArrowheads="1"/>
                </p:cNvSpPr>
                <p:nvPr/>
              </p:nvSpPr>
              <p:spPr bwMode="auto">
                <a:xfrm>
                  <a:off x="4497388"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6" name="Freeform 15"/>
                <p:cNvSpPr>
                  <a:spLocks noChangeArrowheads="1"/>
                </p:cNvSpPr>
                <p:nvPr/>
              </p:nvSpPr>
              <p:spPr bwMode="auto">
                <a:xfrm>
                  <a:off x="4564063" y="4154488"/>
                  <a:ext cx="46037" cy="57150"/>
                </a:xfrm>
                <a:custGeom>
                  <a:avLst/>
                  <a:gdLst>
                    <a:gd name="T0" fmla="*/ 31 w 126"/>
                    <a:gd name="T1" fmla="*/ 156 h 157"/>
                    <a:gd name="T2" fmla="*/ 0 w 126"/>
                    <a:gd name="T3" fmla="*/ 156 h 157"/>
                    <a:gd name="T4" fmla="*/ 93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3" y="0"/>
                      </a:lnTo>
                      <a:lnTo>
                        <a:pt x="125"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7" name="Freeform 16"/>
                <p:cNvSpPr>
                  <a:spLocks noChangeArrowheads="1"/>
                </p:cNvSpPr>
                <p:nvPr/>
              </p:nvSpPr>
              <p:spPr bwMode="auto">
                <a:xfrm>
                  <a:off x="4610100" y="4176713"/>
                  <a:ext cx="404813" cy="258762"/>
                </a:xfrm>
                <a:custGeom>
                  <a:avLst/>
                  <a:gdLst>
                    <a:gd name="T0" fmla="*/ 1062 w 1126"/>
                    <a:gd name="T1" fmla="*/ 719 h 720"/>
                    <a:gd name="T2" fmla="*/ 968 w 1126"/>
                    <a:gd name="T3" fmla="*/ 656 h 720"/>
                    <a:gd name="T4" fmla="*/ 1062 w 1126"/>
                    <a:gd name="T5" fmla="*/ 531 h 720"/>
                    <a:gd name="T6" fmla="*/ 1125 w 1126"/>
                    <a:gd name="T7" fmla="*/ 563 h 720"/>
                    <a:gd name="T8" fmla="*/ 1062 w 1126"/>
                    <a:gd name="T9" fmla="*/ 719 h 720"/>
                    <a:gd name="T10" fmla="*/ 906 w 1126"/>
                    <a:gd name="T11" fmla="*/ 625 h 720"/>
                    <a:gd name="T12" fmla="*/ 843 w 1126"/>
                    <a:gd name="T13" fmla="*/ 594 h 720"/>
                    <a:gd name="T14" fmla="*/ 906 w 1126"/>
                    <a:gd name="T15" fmla="*/ 438 h 720"/>
                    <a:gd name="T16" fmla="*/ 968 w 1126"/>
                    <a:gd name="T17" fmla="*/ 500 h 720"/>
                    <a:gd name="T18" fmla="*/ 906 w 1126"/>
                    <a:gd name="T19" fmla="*/ 625 h 720"/>
                    <a:gd name="T20" fmla="*/ 750 w 1126"/>
                    <a:gd name="T21" fmla="*/ 563 h 720"/>
                    <a:gd name="T22" fmla="*/ 687 w 1126"/>
                    <a:gd name="T23" fmla="*/ 531 h 720"/>
                    <a:gd name="T24" fmla="*/ 781 w 1126"/>
                    <a:gd name="T25" fmla="*/ 375 h 720"/>
                    <a:gd name="T26" fmla="*/ 843 w 1126"/>
                    <a:gd name="T27" fmla="*/ 406 h 720"/>
                    <a:gd name="T28" fmla="*/ 750 w 1126"/>
                    <a:gd name="T29" fmla="*/ 563 h 720"/>
                    <a:gd name="T30" fmla="*/ 625 w 1126"/>
                    <a:gd name="T31" fmla="*/ 469 h 720"/>
                    <a:gd name="T32" fmla="*/ 562 w 1126"/>
                    <a:gd name="T33" fmla="*/ 438 h 720"/>
                    <a:gd name="T34" fmla="*/ 625 w 1126"/>
                    <a:gd name="T35" fmla="*/ 313 h 720"/>
                    <a:gd name="T36" fmla="*/ 687 w 1126"/>
                    <a:gd name="T37" fmla="*/ 344 h 720"/>
                    <a:gd name="T38" fmla="*/ 625 w 1126"/>
                    <a:gd name="T39" fmla="*/ 469 h 720"/>
                    <a:gd name="T40" fmla="*/ 468 w 1126"/>
                    <a:gd name="T41" fmla="*/ 406 h 720"/>
                    <a:gd name="T42" fmla="*/ 406 w 1126"/>
                    <a:gd name="T43" fmla="*/ 375 h 720"/>
                    <a:gd name="T44" fmla="*/ 500 w 1126"/>
                    <a:gd name="T45" fmla="*/ 219 h 720"/>
                    <a:gd name="T46" fmla="*/ 562 w 1126"/>
                    <a:gd name="T47" fmla="*/ 250 h 720"/>
                    <a:gd name="T48" fmla="*/ 468 w 1126"/>
                    <a:gd name="T49" fmla="*/ 406 h 720"/>
                    <a:gd name="T50" fmla="*/ 343 w 1126"/>
                    <a:gd name="T51" fmla="*/ 344 h 720"/>
                    <a:gd name="T52" fmla="*/ 281 w 1126"/>
                    <a:gd name="T53" fmla="*/ 281 h 720"/>
                    <a:gd name="T54" fmla="*/ 343 w 1126"/>
                    <a:gd name="T55" fmla="*/ 156 h 720"/>
                    <a:gd name="T56" fmla="*/ 406 w 1126"/>
                    <a:gd name="T57" fmla="*/ 188 h 720"/>
                    <a:gd name="T58" fmla="*/ 343 w 1126"/>
                    <a:gd name="T59" fmla="*/ 344 h 720"/>
                    <a:gd name="T60" fmla="*/ 187 w 1126"/>
                    <a:gd name="T61" fmla="*/ 250 h 720"/>
                    <a:gd name="T62" fmla="*/ 125 w 1126"/>
                    <a:gd name="T63" fmla="*/ 219 h 720"/>
                    <a:gd name="T64" fmla="*/ 218 w 1126"/>
                    <a:gd name="T65" fmla="*/ 63 h 720"/>
                    <a:gd name="T66" fmla="*/ 281 w 1126"/>
                    <a:gd name="T67" fmla="*/ 125 h 720"/>
                    <a:gd name="T68" fmla="*/ 187 w 1126"/>
                    <a:gd name="T69" fmla="*/ 250 h 720"/>
                    <a:gd name="T70" fmla="*/ 62 w 1126"/>
                    <a:gd name="T71" fmla="*/ 188 h 720"/>
                    <a:gd name="T72" fmla="*/ 0 w 1126"/>
                    <a:gd name="T73" fmla="*/ 156 h 720"/>
                    <a:gd name="T74" fmla="*/ 62 w 1126"/>
                    <a:gd name="T75" fmla="*/ 0 h 720"/>
                    <a:gd name="T76" fmla="*/ 125 w 1126"/>
                    <a:gd name="T77" fmla="*/ 31 h 720"/>
                    <a:gd name="T78" fmla="*/ 62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1062" y="719"/>
                      </a:moveTo>
                      <a:lnTo>
                        <a:pt x="968" y="656"/>
                      </a:lnTo>
                      <a:lnTo>
                        <a:pt x="1062" y="531"/>
                      </a:lnTo>
                      <a:lnTo>
                        <a:pt x="1125" y="563"/>
                      </a:lnTo>
                      <a:lnTo>
                        <a:pt x="1062" y="719"/>
                      </a:lnTo>
                      <a:close/>
                      <a:moveTo>
                        <a:pt x="906" y="625"/>
                      </a:moveTo>
                      <a:lnTo>
                        <a:pt x="843" y="594"/>
                      </a:lnTo>
                      <a:lnTo>
                        <a:pt x="906" y="438"/>
                      </a:lnTo>
                      <a:lnTo>
                        <a:pt x="968" y="500"/>
                      </a:lnTo>
                      <a:lnTo>
                        <a:pt x="906" y="625"/>
                      </a:lnTo>
                      <a:close/>
                      <a:moveTo>
                        <a:pt x="750" y="563"/>
                      </a:moveTo>
                      <a:lnTo>
                        <a:pt x="687" y="531"/>
                      </a:lnTo>
                      <a:lnTo>
                        <a:pt x="781" y="375"/>
                      </a:lnTo>
                      <a:lnTo>
                        <a:pt x="843" y="406"/>
                      </a:lnTo>
                      <a:lnTo>
                        <a:pt x="750" y="563"/>
                      </a:lnTo>
                      <a:close/>
                      <a:moveTo>
                        <a:pt x="625" y="469"/>
                      </a:moveTo>
                      <a:lnTo>
                        <a:pt x="562" y="438"/>
                      </a:lnTo>
                      <a:lnTo>
                        <a:pt x="625" y="313"/>
                      </a:lnTo>
                      <a:lnTo>
                        <a:pt x="687" y="344"/>
                      </a:lnTo>
                      <a:lnTo>
                        <a:pt x="625" y="469"/>
                      </a:lnTo>
                      <a:close/>
                      <a:moveTo>
                        <a:pt x="468" y="406"/>
                      </a:moveTo>
                      <a:lnTo>
                        <a:pt x="406" y="375"/>
                      </a:lnTo>
                      <a:lnTo>
                        <a:pt x="500" y="219"/>
                      </a:lnTo>
                      <a:lnTo>
                        <a:pt x="562" y="250"/>
                      </a:lnTo>
                      <a:lnTo>
                        <a:pt x="468" y="406"/>
                      </a:lnTo>
                      <a:close/>
                      <a:moveTo>
                        <a:pt x="343" y="344"/>
                      </a:moveTo>
                      <a:lnTo>
                        <a:pt x="281" y="281"/>
                      </a:lnTo>
                      <a:lnTo>
                        <a:pt x="343" y="156"/>
                      </a:lnTo>
                      <a:lnTo>
                        <a:pt x="406" y="188"/>
                      </a:lnTo>
                      <a:lnTo>
                        <a:pt x="343" y="344"/>
                      </a:lnTo>
                      <a:close/>
                      <a:moveTo>
                        <a:pt x="187" y="250"/>
                      </a:moveTo>
                      <a:lnTo>
                        <a:pt x="125" y="219"/>
                      </a:lnTo>
                      <a:lnTo>
                        <a:pt x="218" y="63"/>
                      </a:lnTo>
                      <a:lnTo>
                        <a:pt x="281" y="125"/>
                      </a:lnTo>
                      <a:lnTo>
                        <a:pt x="187" y="250"/>
                      </a:lnTo>
                      <a:close/>
                      <a:moveTo>
                        <a:pt x="62" y="188"/>
                      </a:moveTo>
                      <a:lnTo>
                        <a:pt x="0" y="156"/>
                      </a:lnTo>
                      <a:lnTo>
                        <a:pt x="62" y="0"/>
                      </a:lnTo>
                      <a:lnTo>
                        <a:pt x="125" y="31"/>
                      </a:lnTo>
                      <a:lnTo>
                        <a:pt x="62"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8" name="Freeform 17"/>
                <p:cNvSpPr>
                  <a:spLocks noChangeArrowheads="1"/>
                </p:cNvSpPr>
                <p:nvPr/>
              </p:nvSpPr>
              <p:spPr bwMode="auto">
                <a:xfrm>
                  <a:off x="5014913" y="4391025"/>
                  <a:ext cx="33337" cy="57150"/>
                </a:xfrm>
                <a:custGeom>
                  <a:avLst/>
                  <a:gdLst>
                    <a:gd name="T0" fmla="*/ 31 w 94"/>
                    <a:gd name="T1" fmla="*/ 156 h 157"/>
                    <a:gd name="T2" fmla="*/ 0 w 94"/>
                    <a:gd name="T3" fmla="*/ 156 h 157"/>
                    <a:gd name="T4" fmla="*/ 62 w 94"/>
                    <a:gd name="T5" fmla="*/ 0 h 157"/>
                    <a:gd name="T6" fmla="*/ 93 w 94"/>
                    <a:gd name="T7" fmla="*/ 31 h 157"/>
                    <a:gd name="T8" fmla="*/ 31 w 94"/>
                    <a:gd name="T9" fmla="*/ 156 h 157"/>
                  </a:gdLst>
                  <a:ahLst/>
                  <a:cxnLst>
                    <a:cxn ang="0">
                      <a:pos x="T0" y="T1"/>
                    </a:cxn>
                    <a:cxn ang="0">
                      <a:pos x="T2" y="T3"/>
                    </a:cxn>
                    <a:cxn ang="0">
                      <a:pos x="T4" y="T5"/>
                    </a:cxn>
                    <a:cxn ang="0">
                      <a:pos x="T6" y="T7"/>
                    </a:cxn>
                    <a:cxn ang="0">
                      <a:pos x="T8" y="T9"/>
                    </a:cxn>
                  </a:cxnLst>
                  <a:rect l="0" t="0" r="r" b="b"/>
                  <a:pathLst>
                    <a:path w="94" h="157">
                      <a:moveTo>
                        <a:pt x="31" y="156"/>
                      </a:moveTo>
                      <a:lnTo>
                        <a:pt x="0" y="156"/>
                      </a:lnTo>
                      <a:lnTo>
                        <a:pt x="62" y="0"/>
                      </a:lnTo>
                      <a:lnTo>
                        <a:pt x="93"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29" name="Freeform 18"/>
                <p:cNvSpPr>
                  <a:spLocks noChangeArrowheads="1"/>
                </p:cNvSpPr>
                <p:nvPr/>
              </p:nvSpPr>
              <p:spPr bwMode="auto">
                <a:xfrm>
                  <a:off x="5183188" y="4391025"/>
                  <a:ext cx="46037" cy="57150"/>
                </a:xfrm>
                <a:custGeom>
                  <a:avLst/>
                  <a:gdLst>
                    <a:gd name="T0" fmla="*/ 94 w 126"/>
                    <a:gd name="T1" fmla="*/ 156 h 157"/>
                    <a:gd name="T2" fmla="*/ 0 w 126"/>
                    <a:gd name="T3" fmla="*/ 31 h 157"/>
                    <a:gd name="T4" fmla="*/ 32 w 126"/>
                    <a:gd name="T5" fmla="*/ 0 h 157"/>
                    <a:gd name="T6" fmla="*/ 125 w 126"/>
                    <a:gd name="T7" fmla="*/ 156 h 157"/>
                    <a:gd name="T8" fmla="*/ 94 w 126"/>
                    <a:gd name="T9" fmla="*/ 156 h 157"/>
                  </a:gdLst>
                  <a:ahLst/>
                  <a:cxnLst>
                    <a:cxn ang="0">
                      <a:pos x="T0" y="T1"/>
                    </a:cxn>
                    <a:cxn ang="0">
                      <a:pos x="T2" y="T3"/>
                    </a:cxn>
                    <a:cxn ang="0">
                      <a:pos x="T4" y="T5"/>
                    </a:cxn>
                    <a:cxn ang="0">
                      <a:pos x="T6" y="T7"/>
                    </a:cxn>
                    <a:cxn ang="0">
                      <a:pos x="T8" y="T9"/>
                    </a:cxn>
                  </a:cxnLst>
                  <a:rect l="0" t="0" r="r" b="b"/>
                  <a:pathLst>
                    <a:path w="126" h="157">
                      <a:moveTo>
                        <a:pt x="94" y="156"/>
                      </a:moveTo>
                      <a:lnTo>
                        <a:pt x="0" y="31"/>
                      </a:lnTo>
                      <a:lnTo>
                        <a:pt x="32" y="0"/>
                      </a:lnTo>
                      <a:lnTo>
                        <a:pt x="125" y="156"/>
                      </a:lnTo>
                      <a:lnTo>
                        <a:pt x="94"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0" name="Freeform 19"/>
                <p:cNvSpPr>
                  <a:spLocks noChangeArrowheads="1"/>
                </p:cNvSpPr>
                <p:nvPr/>
              </p:nvSpPr>
              <p:spPr bwMode="auto">
                <a:xfrm>
                  <a:off x="5227638" y="4176713"/>
                  <a:ext cx="404812" cy="258762"/>
                </a:xfrm>
                <a:custGeom>
                  <a:avLst/>
                  <a:gdLst>
                    <a:gd name="T0" fmla="*/ 63 w 1126"/>
                    <a:gd name="T1" fmla="*/ 719 h 720"/>
                    <a:gd name="T2" fmla="*/ 0 w 1126"/>
                    <a:gd name="T3" fmla="*/ 563 h 720"/>
                    <a:gd name="T4" fmla="*/ 63 w 1126"/>
                    <a:gd name="T5" fmla="*/ 531 h 720"/>
                    <a:gd name="T6" fmla="*/ 125 w 1126"/>
                    <a:gd name="T7" fmla="*/ 656 h 720"/>
                    <a:gd name="T8" fmla="*/ 63 w 1126"/>
                    <a:gd name="T9" fmla="*/ 719 h 720"/>
                    <a:gd name="T10" fmla="*/ 219 w 1126"/>
                    <a:gd name="T11" fmla="*/ 625 h 720"/>
                    <a:gd name="T12" fmla="*/ 125 w 1126"/>
                    <a:gd name="T13" fmla="*/ 500 h 720"/>
                    <a:gd name="T14" fmla="*/ 188 w 1126"/>
                    <a:gd name="T15" fmla="*/ 438 h 720"/>
                    <a:gd name="T16" fmla="*/ 282 w 1126"/>
                    <a:gd name="T17" fmla="*/ 594 h 720"/>
                    <a:gd name="T18" fmla="*/ 219 w 1126"/>
                    <a:gd name="T19" fmla="*/ 625 h 720"/>
                    <a:gd name="T20" fmla="*/ 344 w 1126"/>
                    <a:gd name="T21" fmla="*/ 563 h 720"/>
                    <a:gd name="T22" fmla="*/ 282 w 1126"/>
                    <a:gd name="T23" fmla="*/ 406 h 720"/>
                    <a:gd name="T24" fmla="*/ 344 w 1126"/>
                    <a:gd name="T25" fmla="*/ 375 h 720"/>
                    <a:gd name="T26" fmla="*/ 407 w 1126"/>
                    <a:gd name="T27" fmla="*/ 531 h 720"/>
                    <a:gd name="T28" fmla="*/ 344 w 1126"/>
                    <a:gd name="T29" fmla="*/ 563 h 720"/>
                    <a:gd name="T30" fmla="*/ 500 w 1126"/>
                    <a:gd name="T31" fmla="*/ 469 h 720"/>
                    <a:gd name="T32" fmla="*/ 407 w 1126"/>
                    <a:gd name="T33" fmla="*/ 344 h 720"/>
                    <a:gd name="T34" fmla="*/ 469 w 1126"/>
                    <a:gd name="T35" fmla="*/ 313 h 720"/>
                    <a:gd name="T36" fmla="*/ 563 w 1126"/>
                    <a:gd name="T37" fmla="*/ 438 h 720"/>
                    <a:gd name="T38" fmla="*/ 500 w 1126"/>
                    <a:gd name="T39" fmla="*/ 469 h 720"/>
                    <a:gd name="T40" fmla="*/ 625 w 1126"/>
                    <a:gd name="T41" fmla="*/ 406 h 720"/>
                    <a:gd name="T42" fmla="*/ 563 w 1126"/>
                    <a:gd name="T43" fmla="*/ 250 h 720"/>
                    <a:gd name="T44" fmla="*/ 625 w 1126"/>
                    <a:gd name="T45" fmla="*/ 219 h 720"/>
                    <a:gd name="T46" fmla="*/ 688 w 1126"/>
                    <a:gd name="T47" fmla="*/ 375 h 720"/>
                    <a:gd name="T48" fmla="*/ 625 w 1126"/>
                    <a:gd name="T49" fmla="*/ 406 h 720"/>
                    <a:gd name="T50" fmla="*/ 782 w 1126"/>
                    <a:gd name="T51" fmla="*/ 344 h 720"/>
                    <a:gd name="T52" fmla="*/ 688 w 1126"/>
                    <a:gd name="T53" fmla="*/ 188 h 720"/>
                    <a:gd name="T54" fmla="*/ 782 w 1126"/>
                    <a:gd name="T55" fmla="*/ 156 h 720"/>
                    <a:gd name="T56" fmla="*/ 844 w 1126"/>
                    <a:gd name="T57" fmla="*/ 281 h 720"/>
                    <a:gd name="T58" fmla="*/ 782 w 1126"/>
                    <a:gd name="T59" fmla="*/ 344 h 720"/>
                    <a:gd name="T60" fmla="*/ 907 w 1126"/>
                    <a:gd name="T61" fmla="*/ 250 h 720"/>
                    <a:gd name="T62" fmla="*/ 844 w 1126"/>
                    <a:gd name="T63" fmla="*/ 125 h 720"/>
                    <a:gd name="T64" fmla="*/ 907 w 1126"/>
                    <a:gd name="T65" fmla="*/ 63 h 720"/>
                    <a:gd name="T66" fmla="*/ 1000 w 1126"/>
                    <a:gd name="T67" fmla="*/ 219 h 720"/>
                    <a:gd name="T68" fmla="*/ 907 w 1126"/>
                    <a:gd name="T69" fmla="*/ 250 h 720"/>
                    <a:gd name="T70" fmla="*/ 1063 w 1126"/>
                    <a:gd name="T71" fmla="*/ 188 h 720"/>
                    <a:gd name="T72" fmla="*/ 969 w 1126"/>
                    <a:gd name="T73" fmla="*/ 31 h 720"/>
                    <a:gd name="T74" fmla="*/ 1063 w 1126"/>
                    <a:gd name="T75" fmla="*/ 0 h 720"/>
                    <a:gd name="T76" fmla="*/ 1125 w 1126"/>
                    <a:gd name="T77" fmla="*/ 156 h 720"/>
                    <a:gd name="T78" fmla="*/ 1063 w 1126"/>
                    <a:gd name="T79" fmla="*/ 188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20">
                      <a:moveTo>
                        <a:pt x="63" y="719"/>
                      </a:moveTo>
                      <a:lnTo>
                        <a:pt x="0" y="563"/>
                      </a:lnTo>
                      <a:lnTo>
                        <a:pt x="63" y="531"/>
                      </a:lnTo>
                      <a:lnTo>
                        <a:pt x="125" y="656"/>
                      </a:lnTo>
                      <a:lnTo>
                        <a:pt x="63" y="719"/>
                      </a:lnTo>
                      <a:close/>
                      <a:moveTo>
                        <a:pt x="219" y="625"/>
                      </a:moveTo>
                      <a:lnTo>
                        <a:pt x="125" y="500"/>
                      </a:lnTo>
                      <a:lnTo>
                        <a:pt x="188" y="438"/>
                      </a:lnTo>
                      <a:lnTo>
                        <a:pt x="282" y="594"/>
                      </a:lnTo>
                      <a:lnTo>
                        <a:pt x="219" y="625"/>
                      </a:lnTo>
                      <a:close/>
                      <a:moveTo>
                        <a:pt x="344" y="563"/>
                      </a:moveTo>
                      <a:lnTo>
                        <a:pt x="282" y="406"/>
                      </a:lnTo>
                      <a:lnTo>
                        <a:pt x="344" y="375"/>
                      </a:lnTo>
                      <a:lnTo>
                        <a:pt x="407" y="531"/>
                      </a:lnTo>
                      <a:lnTo>
                        <a:pt x="344" y="563"/>
                      </a:lnTo>
                      <a:close/>
                      <a:moveTo>
                        <a:pt x="500" y="469"/>
                      </a:moveTo>
                      <a:lnTo>
                        <a:pt x="407" y="344"/>
                      </a:lnTo>
                      <a:lnTo>
                        <a:pt x="469" y="313"/>
                      </a:lnTo>
                      <a:lnTo>
                        <a:pt x="563" y="438"/>
                      </a:lnTo>
                      <a:lnTo>
                        <a:pt x="500" y="469"/>
                      </a:lnTo>
                      <a:close/>
                      <a:moveTo>
                        <a:pt x="625" y="406"/>
                      </a:moveTo>
                      <a:lnTo>
                        <a:pt x="563" y="250"/>
                      </a:lnTo>
                      <a:lnTo>
                        <a:pt x="625" y="219"/>
                      </a:lnTo>
                      <a:lnTo>
                        <a:pt x="688" y="375"/>
                      </a:lnTo>
                      <a:lnTo>
                        <a:pt x="625" y="406"/>
                      </a:lnTo>
                      <a:close/>
                      <a:moveTo>
                        <a:pt x="782" y="344"/>
                      </a:moveTo>
                      <a:lnTo>
                        <a:pt x="688" y="188"/>
                      </a:lnTo>
                      <a:lnTo>
                        <a:pt x="782" y="156"/>
                      </a:lnTo>
                      <a:lnTo>
                        <a:pt x="844" y="281"/>
                      </a:lnTo>
                      <a:lnTo>
                        <a:pt x="782" y="344"/>
                      </a:lnTo>
                      <a:close/>
                      <a:moveTo>
                        <a:pt x="907" y="250"/>
                      </a:moveTo>
                      <a:lnTo>
                        <a:pt x="844" y="125"/>
                      </a:lnTo>
                      <a:lnTo>
                        <a:pt x="907" y="63"/>
                      </a:lnTo>
                      <a:lnTo>
                        <a:pt x="1000" y="219"/>
                      </a:lnTo>
                      <a:lnTo>
                        <a:pt x="907" y="250"/>
                      </a:lnTo>
                      <a:close/>
                      <a:moveTo>
                        <a:pt x="1063" y="188"/>
                      </a:moveTo>
                      <a:lnTo>
                        <a:pt x="969" y="31"/>
                      </a:lnTo>
                      <a:lnTo>
                        <a:pt x="1063" y="0"/>
                      </a:lnTo>
                      <a:lnTo>
                        <a:pt x="1125" y="156"/>
                      </a:lnTo>
                      <a:lnTo>
                        <a:pt x="1063"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1" name="Freeform 20"/>
                <p:cNvSpPr>
                  <a:spLocks noChangeArrowheads="1"/>
                </p:cNvSpPr>
                <p:nvPr/>
              </p:nvSpPr>
              <p:spPr bwMode="auto">
                <a:xfrm>
                  <a:off x="5632450" y="4154488"/>
                  <a:ext cx="46038" cy="57150"/>
                </a:xfrm>
                <a:custGeom>
                  <a:avLst/>
                  <a:gdLst>
                    <a:gd name="T0" fmla="*/ 63 w 126"/>
                    <a:gd name="T1" fmla="*/ 156 h 157"/>
                    <a:gd name="T2" fmla="*/ 0 w 126"/>
                    <a:gd name="T3" fmla="*/ 31 h 157"/>
                    <a:gd name="T4" fmla="*/ 32 w 126"/>
                    <a:gd name="T5" fmla="*/ 0 h 157"/>
                    <a:gd name="T6" fmla="*/ 125 w 126"/>
                    <a:gd name="T7" fmla="*/ 156 h 157"/>
                    <a:gd name="T8" fmla="*/ 63 w 126"/>
                    <a:gd name="T9" fmla="*/ 156 h 157"/>
                  </a:gdLst>
                  <a:ahLst/>
                  <a:cxnLst>
                    <a:cxn ang="0">
                      <a:pos x="T0" y="T1"/>
                    </a:cxn>
                    <a:cxn ang="0">
                      <a:pos x="T2" y="T3"/>
                    </a:cxn>
                    <a:cxn ang="0">
                      <a:pos x="T4" y="T5"/>
                    </a:cxn>
                    <a:cxn ang="0">
                      <a:pos x="T6" y="T7"/>
                    </a:cxn>
                    <a:cxn ang="0">
                      <a:pos x="T8" y="T9"/>
                    </a:cxn>
                  </a:cxnLst>
                  <a:rect l="0" t="0" r="r" b="b"/>
                  <a:pathLst>
                    <a:path w="126" h="157">
                      <a:moveTo>
                        <a:pt x="63" y="156"/>
                      </a:moveTo>
                      <a:lnTo>
                        <a:pt x="0" y="31"/>
                      </a:lnTo>
                      <a:lnTo>
                        <a:pt x="32" y="0"/>
                      </a:lnTo>
                      <a:lnTo>
                        <a:pt x="125" y="156"/>
                      </a:lnTo>
                      <a:lnTo>
                        <a:pt x="63"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2" name="Freeform 21"/>
                <p:cNvSpPr>
                  <a:spLocks noChangeArrowheads="1"/>
                </p:cNvSpPr>
                <p:nvPr/>
              </p:nvSpPr>
              <p:spPr bwMode="auto">
                <a:xfrm>
                  <a:off x="5689600" y="4030663"/>
                  <a:ext cx="57150" cy="11112"/>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3" name="Freeform 22"/>
                <p:cNvSpPr>
                  <a:spLocks noChangeArrowheads="1"/>
                </p:cNvSpPr>
                <p:nvPr/>
              </p:nvSpPr>
              <p:spPr bwMode="auto">
                <a:xfrm>
                  <a:off x="5689600" y="3671888"/>
                  <a:ext cx="57150" cy="325437"/>
                </a:xfrm>
                <a:custGeom>
                  <a:avLst/>
                  <a:gdLst>
                    <a:gd name="T0" fmla="*/ 156 w 157"/>
                    <a:gd name="T1" fmla="*/ 905 h 906"/>
                    <a:gd name="T2" fmla="*/ 0 w 157"/>
                    <a:gd name="T3" fmla="*/ 905 h 906"/>
                    <a:gd name="T4" fmla="*/ 0 w 157"/>
                    <a:gd name="T5" fmla="*/ 843 h 906"/>
                    <a:gd name="T6" fmla="*/ 156 w 157"/>
                    <a:gd name="T7" fmla="*/ 843 h 906"/>
                    <a:gd name="T8" fmla="*/ 156 w 157"/>
                    <a:gd name="T9" fmla="*/ 905 h 906"/>
                    <a:gd name="T10" fmla="*/ 156 w 157"/>
                    <a:gd name="T11" fmla="*/ 749 h 906"/>
                    <a:gd name="T12" fmla="*/ 0 w 157"/>
                    <a:gd name="T13" fmla="*/ 749 h 906"/>
                    <a:gd name="T14" fmla="*/ 0 w 157"/>
                    <a:gd name="T15" fmla="*/ 655 h 906"/>
                    <a:gd name="T16" fmla="*/ 156 w 157"/>
                    <a:gd name="T17" fmla="*/ 655 h 906"/>
                    <a:gd name="T18" fmla="*/ 156 w 157"/>
                    <a:gd name="T19" fmla="*/ 749 h 906"/>
                    <a:gd name="T20" fmla="*/ 156 w 157"/>
                    <a:gd name="T21" fmla="*/ 593 h 906"/>
                    <a:gd name="T22" fmla="*/ 0 w 157"/>
                    <a:gd name="T23" fmla="*/ 593 h 906"/>
                    <a:gd name="T24" fmla="*/ 0 w 157"/>
                    <a:gd name="T25" fmla="*/ 499 h 906"/>
                    <a:gd name="T26" fmla="*/ 156 w 157"/>
                    <a:gd name="T27" fmla="*/ 499 h 906"/>
                    <a:gd name="T28" fmla="*/ 156 w 157"/>
                    <a:gd name="T29" fmla="*/ 593 h 906"/>
                    <a:gd name="T30" fmla="*/ 156 w 157"/>
                    <a:gd name="T31" fmla="*/ 406 h 906"/>
                    <a:gd name="T32" fmla="*/ 0 w 157"/>
                    <a:gd name="T33" fmla="*/ 406 h 906"/>
                    <a:gd name="T34" fmla="*/ 0 w 157"/>
                    <a:gd name="T35" fmla="*/ 312 h 906"/>
                    <a:gd name="T36" fmla="*/ 156 w 157"/>
                    <a:gd name="T37" fmla="*/ 312 h 906"/>
                    <a:gd name="T38" fmla="*/ 156 w 157"/>
                    <a:gd name="T39" fmla="*/ 406 h 906"/>
                    <a:gd name="T40" fmla="*/ 156 w 157"/>
                    <a:gd name="T41" fmla="*/ 250 h 906"/>
                    <a:gd name="T42" fmla="*/ 0 w 157"/>
                    <a:gd name="T43" fmla="*/ 250 h 906"/>
                    <a:gd name="T44" fmla="*/ 0 w 157"/>
                    <a:gd name="T45" fmla="*/ 156 h 906"/>
                    <a:gd name="T46" fmla="*/ 156 w 157"/>
                    <a:gd name="T47" fmla="*/ 156 h 906"/>
                    <a:gd name="T48" fmla="*/ 156 w 157"/>
                    <a:gd name="T49" fmla="*/ 250 h 906"/>
                    <a:gd name="T50" fmla="*/ 156 w 157"/>
                    <a:gd name="T51" fmla="*/ 62 h 906"/>
                    <a:gd name="T52" fmla="*/ 0 w 157"/>
                    <a:gd name="T53" fmla="*/ 62 h 906"/>
                    <a:gd name="T54" fmla="*/ 0 w 157"/>
                    <a:gd name="T55" fmla="*/ 0 h 906"/>
                    <a:gd name="T56" fmla="*/ 156 w 157"/>
                    <a:gd name="T57" fmla="*/ 0 h 906"/>
                    <a:gd name="T58" fmla="*/ 156 w 157"/>
                    <a:gd name="T59" fmla="*/ 62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906">
                      <a:moveTo>
                        <a:pt x="156" y="905"/>
                      </a:moveTo>
                      <a:lnTo>
                        <a:pt x="0" y="905"/>
                      </a:lnTo>
                      <a:lnTo>
                        <a:pt x="0" y="843"/>
                      </a:lnTo>
                      <a:lnTo>
                        <a:pt x="156" y="843"/>
                      </a:lnTo>
                      <a:lnTo>
                        <a:pt x="156" y="905"/>
                      </a:lnTo>
                      <a:close/>
                      <a:moveTo>
                        <a:pt x="156" y="749"/>
                      </a:moveTo>
                      <a:lnTo>
                        <a:pt x="0" y="749"/>
                      </a:lnTo>
                      <a:lnTo>
                        <a:pt x="0" y="655"/>
                      </a:lnTo>
                      <a:lnTo>
                        <a:pt x="156" y="655"/>
                      </a:lnTo>
                      <a:lnTo>
                        <a:pt x="156" y="749"/>
                      </a:lnTo>
                      <a:close/>
                      <a:moveTo>
                        <a:pt x="156" y="593"/>
                      </a:moveTo>
                      <a:lnTo>
                        <a:pt x="0" y="593"/>
                      </a:lnTo>
                      <a:lnTo>
                        <a:pt x="0" y="499"/>
                      </a:lnTo>
                      <a:lnTo>
                        <a:pt x="156" y="499"/>
                      </a:lnTo>
                      <a:lnTo>
                        <a:pt x="156" y="593"/>
                      </a:lnTo>
                      <a:close/>
                      <a:moveTo>
                        <a:pt x="156" y="406"/>
                      </a:moveTo>
                      <a:lnTo>
                        <a:pt x="0" y="406"/>
                      </a:lnTo>
                      <a:lnTo>
                        <a:pt x="0" y="312"/>
                      </a:lnTo>
                      <a:lnTo>
                        <a:pt x="156" y="312"/>
                      </a:lnTo>
                      <a:lnTo>
                        <a:pt x="156" y="406"/>
                      </a:lnTo>
                      <a:close/>
                      <a:moveTo>
                        <a:pt x="156" y="250"/>
                      </a:moveTo>
                      <a:lnTo>
                        <a:pt x="0" y="250"/>
                      </a:lnTo>
                      <a:lnTo>
                        <a:pt x="0" y="156"/>
                      </a:lnTo>
                      <a:lnTo>
                        <a:pt x="156" y="156"/>
                      </a:lnTo>
                      <a:lnTo>
                        <a:pt x="156" y="250"/>
                      </a:lnTo>
                      <a:close/>
                      <a:moveTo>
                        <a:pt x="156" y="62"/>
                      </a:moveTo>
                      <a:lnTo>
                        <a:pt x="0" y="62"/>
                      </a:lnTo>
                      <a:lnTo>
                        <a:pt x="0" y="0"/>
                      </a:lnTo>
                      <a:lnTo>
                        <a:pt x="156" y="0"/>
                      </a:lnTo>
                      <a:lnTo>
                        <a:pt x="156" y="6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4" name="Freeform 23"/>
                <p:cNvSpPr>
                  <a:spLocks noChangeArrowheads="1"/>
                </p:cNvSpPr>
                <p:nvPr/>
              </p:nvSpPr>
              <p:spPr bwMode="auto">
                <a:xfrm>
                  <a:off x="5689600" y="3625850"/>
                  <a:ext cx="57150" cy="11113"/>
                </a:xfrm>
                <a:custGeom>
                  <a:avLst/>
                  <a:gdLst>
                    <a:gd name="T0" fmla="*/ 156 w 157"/>
                    <a:gd name="T1" fmla="*/ 31 h 32"/>
                    <a:gd name="T2" fmla="*/ 0 w 157"/>
                    <a:gd name="T3" fmla="*/ 31 h 32"/>
                    <a:gd name="T4" fmla="*/ 0 w 157"/>
                    <a:gd name="T5" fmla="*/ 0 h 32"/>
                    <a:gd name="T6" fmla="*/ 156 w 157"/>
                    <a:gd name="T7" fmla="*/ 0 h 32"/>
                    <a:gd name="T8" fmla="*/ 156 w 157"/>
                    <a:gd name="T9" fmla="*/ 31 h 32"/>
                  </a:gdLst>
                  <a:ahLst/>
                  <a:cxnLst>
                    <a:cxn ang="0">
                      <a:pos x="T0" y="T1"/>
                    </a:cxn>
                    <a:cxn ang="0">
                      <a:pos x="T2" y="T3"/>
                    </a:cxn>
                    <a:cxn ang="0">
                      <a:pos x="T4" y="T5"/>
                    </a:cxn>
                    <a:cxn ang="0">
                      <a:pos x="T6" y="T7"/>
                    </a:cxn>
                    <a:cxn ang="0">
                      <a:pos x="T8" y="T9"/>
                    </a:cxn>
                  </a:cxnLst>
                  <a:rect l="0" t="0" r="r" b="b"/>
                  <a:pathLst>
                    <a:path w="157" h="32">
                      <a:moveTo>
                        <a:pt x="156" y="31"/>
                      </a:moveTo>
                      <a:lnTo>
                        <a:pt x="0" y="31"/>
                      </a:lnTo>
                      <a:lnTo>
                        <a:pt x="0" y="0"/>
                      </a:lnTo>
                      <a:lnTo>
                        <a:pt x="156" y="0"/>
                      </a:lnTo>
                      <a:lnTo>
                        <a:pt x="156" y="3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5" name="Freeform 24"/>
                <p:cNvSpPr>
                  <a:spLocks noChangeArrowheads="1"/>
                </p:cNvSpPr>
                <p:nvPr/>
              </p:nvSpPr>
              <p:spPr bwMode="auto">
                <a:xfrm>
                  <a:off x="5621338" y="3457575"/>
                  <a:ext cx="46037" cy="57150"/>
                </a:xfrm>
                <a:custGeom>
                  <a:avLst/>
                  <a:gdLst>
                    <a:gd name="T0" fmla="*/ 31 w 126"/>
                    <a:gd name="T1" fmla="*/ 156 h 157"/>
                    <a:gd name="T2" fmla="*/ 0 w 126"/>
                    <a:gd name="T3" fmla="*/ 156 h 157"/>
                    <a:gd name="T4" fmla="*/ 94 w 126"/>
                    <a:gd name="T5" fmla="*/ 0 h 157"/>
                    <a:gd name="T6" fmla="*/ 125 w 126"/>
                    <a:gd name="T7" fmla="*/ 31 h 157"/>
                    <a:gd name="T8" fmla="*/ 31 w 126"/>
                    <a:gd name="T9" fmla="*/ 156 h 157"/>
                  </a:gdLst>
                  <a:ahLst/>
                  <a:cxnLst>
                    <a:cxn ang="0">
                      <a:pos x="T0" y="T1"/>
                    </a:cxn>
                    <a:cxn ang="0">
                      <a:pos x="T2" y="T3"/>
                    </a:cxn>
                    <a:cxn ang="0">
                      <a:pos x="T4" y="T5"/>
                    </a:cxn>
                    <a:cxn ang="0">
                      <a:pos x="T6" y="T7"/>
                    </a:cxn>
                    <a:cxn ang="0">
                      <a:pos x="T8" y="T9"/>
                    </a:cxn>
                  </a:cxnLst>
                  <a:rect l="0" t="0" r="r" b="b"/>
                  <a:pathLst>
                    <a:path w="126" h="157">
                      <a:moveTo>
                        <a:pt x="31" y="156"/>
                      </a:moveTo>
                      <a:lnTo>
                        <a:pt x="0" y="156"/>
                      </a:lnTo>
                      <a:lnTo>
                        <a:pt x="94" y="0"/>
                      </a:lnTo>
                      <a:lnTo>
                        <a:pt x="125" y="31"/>
                      </a:lnTo>
                      <a:lnTo>
                        <a:pt x="31"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6" name="Freeform 25"/>
                <p:cNvSpPr>
                  <a:spLocks noChangeArrowheads="1"/>
                </p:cNvSpPr>
                <p:nvPr/>
              </p:nvSpPr>
              <p:spPr bwMode="auto">
                <a:xfrm>
                  <a:off x="5227638" y="3232150"/>
                  <a:ext cx="404812" cy="269875"/>
                </a:xfrm>
                <a:custGeom>
                  <a:avLst/>
                  <a:gdLst>
                    <a:gd name="T0" fmla="*/ 1032 w 1126"/>
                    <a:gd name="T1" fmla="*/ 750 h 751"/>
                    <a:gd name="T2" fmla="*/ 969 w 1126"/>
                    <a:gd name="T3" fmla="*/ 688 h 751"/>
                    <a:gd name="T4" fmla="*/ 1032 w 1126"/>
                    <a:gd name="T5" fmla="*/ 563 h 751"/>
                    <a:gd name="T6" fmla="*/ 1125 w 1126"/>
                    <a:gd name="T7" fmla="*/ 594 h 751"/>
                    <a:gd name="T8" fmla="*/ 1032 w 1126"/>
                    <a:gd name="T9" fmla="*/ 750 h 751"/>
                    <a:gd name="T10" fmla="*/ 907 w 1126"/>
                    <a:gd name="T11" fmla="*/ 656 h 751"/>
                    <a:gd name="T12" fmla="*/ 813 w 1126"/>
                    <a:gd name="T13" fmla="*/ 625 h 751"/>
                    <a:gd name="T14" fmla="*/ 907 w 1126"/>
                    <a:gd name="T15" fmla="*/ 469 h 751"/>
                    <a:gd name="T16" fmla="*/ 969 w 1126"/>
                    <a:gd name="T17" fmla="*/ 500 h 751"/>
                    <a:gd name="T18" fmla="*/ 907 w 1126"/>
                    <a:gd name="T19" fmla="*/ 656 h 751"/>
                    <a:gd name="T20" fmla="*/ 750 w 1126"/>
                    <a:gd name="T21" fmla="*/ 594 h 751"/>
                    <a:gd name="T22" fmla="*/ 688 w 1126"/>
                    <a:gd name="T23" fmla="*/ 531 h 751"/>
                    <a:gd name="T24" fmla="*/ 750 w 1126"/>
                    <a:gd name="T25" fmla="*/ 406 h 751"/>
                    <a:gd name="T26" fmla="*/ 844 w 1126"/>
                    <a:gd name="T27" fmla="*/ 438 h 751"/>
                    <a:gd name="T28" fmla="*/ 750 w 1126"/>
                    <a:gd name="T29" fmla="*/ 594 h 751"/>
                    <a:gd name="T30" fmla="*/ 625 w 1126"/>
                    <a:gd name="T31" fmla="*/ 500 h 751"/>
                    <a:gd name="T32" fmla="*/ 532 w 1126"/>
                    <a:gd name="T33" fmla="*/ 469 h 751"/>
                    <a:gd name="T34" fmla="*/ 625 w 1126"/>
                    <a:gd name="T35" fmla="*/ 313 h 751"/>
                    <a:gd name="T36" fmla="*/ 688 w 1126"/>
                    <a:gd name="T37" fmla="*/ 375 h 751"/>
                    <a:gd name="T38" fmla="*/ 625 w 1126"/>
                    <a:gd name="T39" fmla="*/ 500 h 751"/>
                    <a:gd name="T40" fmla="*/ 469 w 1126"/>
                    <a:gd name="T41" fmla="*/ 438 h 751"/>
                    <a:gd name="T42" fmla="*/ 407 w 1126"/>
                    <a:gd name="T43" fmla="*/ 375 h 751"/>
                    <a:gd name="T44" fmla="*/ 469 w 1126"/>
                    <a:gd name="T45" fmla="*/ 250 h 751"/>
                    <a:gd name="T46" fmla="*/ 563 w 1126"/>
                    <a:gd name="T47" fmla="*/ 281 h 751"/>
                    <a:gd name="T48" fmla="*/ 469 w 1126"/>
                    <a:gd name="T49" fmla="*/ 438 h 751"/>
                    <a:gd name="T50" fmla="*/ 344 w 1126"/>
                    <a:gd name="T51" fmla="*/ 344 h 751"/>
                    <a:gd name="T52" fmla="*/ 250 w 1126"/>
                    <a:gd name="T53" fmla="*/ 313 h 751"/>
                    <a:gd name="T54" fmla="*/ 344 w 1126"/>
                    <a:gd name="T55" fmla="*/ 156 h 751"/>
                    <a:gd name="T56" fmla="*/ 407 w 1126"/>
                    <a:gd name="T57" fmla="*/ 219 h 751"/>
                    <a:gd name="T58" fmla="*/ 344 w 1126"/>
                    <a:gd name="T59" fmla="*/ 344 h 751"/>
                    <a:gd name="T60" fmla="*/ 188 w 1126"/>
                    <a:gd name="T61" fmla="*/ 281 h 751"/>
                    <a:gd name="T62" fmla="*/ 125 w 1126"/>
                    <a:gd name="T63" fmla="*/ 250 h 751"/>
                    <a:gd name="T64" fmla="*/ 219 w 1126"/>
                    <a:gd name="T65" fmla="*/ 94 h 751"/>
                    <a:gd name="T66" fmla="*/ 282 w 1126"/>
                    <a:gd name="T67" fmla="*/ 125 h 751"/>
                    <a:gd name="T68" fmla="*/ 188 w 1126"/>
                    <a:gd name="T69" fmla="*/ 281 h 751"/>
                    <a:gd name="T70" fmla="*/ 63 w 1126"/>
                    <a:gd name="T71" fmla="*/ 188 h 751"/>
                    <a:gd name="T72" fmla="*/ 0 w 1126"/>
                    <a:gd name="T73" fmla="*/ 156 h 751"/>
                    <a:gd name="T74" fmla="*/ 63 w 1126"/>
                    <a:gd name="T75" fmla="*/ 0 h 751"/>
                    <a:gd name="T76" fmla="*/ 125 w 1126"/>
                    <a:gd name="T77" fmla="*/ 63 h 751"/>
                    <a:gd name="T78" fmla="*/ 63 w 1126"/>
                    <a:gd name="T79" fmla="*/ 18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6" h="751">
                      <a:moveTo>
                        <a:pt x="1032" y="750"/>
                      </a:moveTo>
                      <a:lnTo>
                        <a:pt x="969" y="688"/>
                      </a:lnTo>
                      <a:lnTo>
                        <a:pt x="1032" y="563"/>
                      </a:lnTo>
                      <a:lnTo>
                        <a:pt x="1125" y="594"/>
                      </a:lnTo>
                      <a:lnTo>
                        <a:pt x="1032" y="750"/>
                      </a:lnTo>
                      <a:close/>
                      <a:moveTo>
                        <a:pt x="907" y="656"/>
                      </a:moveTo>
                      <a:lnTo>
                        <a:pt x="813" y="625"/>
                      </a:lnTo>
                      <a:lnTo>
                        <a:pt x="907" y="469"/>
                      </a:lnTo>
                      <a:lnTo>
                        <a:pt x="969" y="500"/>
                      </a:lnTo>
                      <a:lnTo>
                        <a:pt x="907" y="656"/>
                      </a:lnTo>
                      <a:close/>
                      <a:moveTo>
                        <a:pt x="750" y="594"/>
                      </a:moveTo>
                      <a:lnTo>
                        <a:pt x="688" y="531"/>
                      </a:lnTo>
                      <a:lnTo>
                        <a:pt x="750" y="406"/>
                      </a:lnTo>
                      <a:lnTo>
                        <a:pt x="844" y="438"/>
                      </a:lnTo>
                      <a:lnTo>
                        <a:pt x="750" y="594"/>
                      </a:lnTo>
                      <a:close/>
                      <a:moveTo>
                        <a:pt x="625" y="500"/>
                      </a:moveTo>
                      <a:lnTo>
                        <a:pt x="532" y="469"/>
                      </a:lnTo>
                      <a:lnTo>
                        <a:pt x="625" y="313"/>
                      </a:lnTo>
                      <a:lnTo>
                        <a:pt x="688" y="375"/>
                      </a:lnTo>
                      <a:lnTo>
                        <a:pt x="625" y="500"/>
                      </a:lnTo>
                      <a:close/>
                      <a:moveTo>
                        <a:pt x="469" y="438"/>
                      </a:moveTo>
                      <a:lnTo>
                        <a:pt x="407" y="375"/>
                      </a:lnTo>
                      <a:lnTo>
                        <a:pt x="469" y="250"/>
                      </a:lnTo>
                      <a:lnTo>
                        <a:pt x="563" y="281"/>
                      </a:lnTo>
                      <a:lnTo>
                        <a:pt x="469" y="438"/>
                      </a:lnTo>
                      <a:close/>
                      <a:moveTo>
                        <a:pt x="344" y="344"/>
                      </a:moveTo>
                      <a:lnTo>
                        <a:pt x="250" y="313"/>
                      </a:lnTo>
                      <a:lnTo>
                        <a:pt x="344" y="156"/>
                      </a:lnTo>
                      <a:lnTo>
                        <a:pt x="407" y="219"/>
                      </a:lnTo>
                      <a:lnTo>
                        <a:pt x="344" y="344"/>
                      </a:lnTo>
                      <a:close/>
                      <a:moveTo>
                        <a:pt x="188" y="281"/>
                      </a:moveTo>
                      <a:lnTo>
                        <a:pt x="125" y="250"/>
                      </a:lnTo>
                      <a:lnTo>
                        <a:pt x="219" y="94"/>
                      </a:lnTo>
                      <a:lnTo>
                        <a:pt x="282" y="125"/>
                      </a:lnTo>
                      <a:lnTo>
                        <a:pt x="188" y="281"/>
                      </a:lnTo>
                      <a:close/>
                      <a:moveTo>
                        <a:pt x="63" y="188"/>
                      </a:moveTo>
                      <a:lnTo>
                        <a:pt x="0" y="156"/>
                      </a:lnTo>
                      <a:lnTo>
                        <a:pt x="63" y="0"/>
                      </a:lnTo>
                      <a:lnTo>
                        <a:pt x="125" y="63"/>
                      </a:lnTo>
                      <a:lnTo>
                        <a:pt x="63" y="188"/>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7" name="Freeform 26"/>
                <p:cNvSpPr>
                  <a:spLocks noChangeArrowheads="1"/>
                </p:cNvSpPr>
                <p:nvPr/>
              </p:nvSpPr>
              <p:spPr bwMode="auto">
                <a:xfrm>
                  <a:off x="5183188" y="3221038"/>
                  <a:ext cx="46037" cy="57150"/>
                </a:xfrm>
                <a:custGeom>
                  <a:avLst/>
                  <a:gdLst>
                    <a:gd name="T0" fmla="*/ 32 w 126"/>
                    <a:gd name="T1" fmla="*/ 156 h 157"/>
                    <a:gd name="T2" fmla="*/ 0 w 126"/>
                    <a:gd name="T3" fmla="*/ 125 h 157"/>
                    <a:gd name="T4" fmla="*/ 94 w 126"/>
                    <a:gd name="T5" fmla="*/ 0 h 157"/>
                    <a:gd name="T6" fmla="*/ 125 w 126"/>
                    <a:gd name="T7" fmla="*/ 0 h 157"/>
                    <a:gd name="T8" fmla="*/ 32 w 126"/>
                    <a:gd name="T9" fmla="*/ 156 h 157"/>
                  </a:gdLst>
                  <a:ahLst/>
                  <a:cxnLst>
                    <a:cxn ang="0">
                      <a:pos x="T0" y="T1"/>
                    </a:cxn>
                    <a:cxn ang="0">
                      <a:pos x="T2" y="T3"/>
                    </a:cxn>
                    <a:cxn ang="0">
                      <a:pos x="T4" y="T5"/>
                    </a:cxn>
                    <a:cxn ang="0">
                      <a:pos x="T6" y="T7"/>
                    </a:cxn>
                    <a:cxn ang="0">
                      <a:pos x="T8" y="T9"/>
                    </a:cxn>
                  </a:cxnLst>
                  <a:rect l="0" t="0" r="r" b="b"/>
                  <a:pathLst>
                    <a:path w="126" h="157">
                      <a:moveTo>
                        <a:pt x="32" y="156"/>
                      </a:moveTo>
                      <a:lnTo>
                        <a:pt x="0" y="125"/>
                      </a:lnTo>
                      <a:lnTo>
                        <a:pt x="94" y="0"/>
                      </a:lnTo>
                      <a:lnTo>
                        <a:pt x="125" y="0"/>
                      </a:lnTo>
                      <a:lnTo>
                        <a:pt x="32" y="15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8" name="Freeform 27"/>
                <p:cNvSpPr>
                  <a:spLocks noChangeArrowheads="1"/>
                </p:cNvSpPr>
                <p:nvPr/>
              </p:nvSpPr>
              <p:spPr bwMode="auto">
                <a:xfrm>
                  <a:off x="5408613" y="3963988"/>
                  <a:ext cx="236537" cy="147637"/>
                </a:xfrm>
                <a:custGeom>
                  <a:avLst/>
                  <a:gdLst>
                    <a:gd name="T0" fmla="*/ 625 w 658"/>
                    <a:gd name="T1" fmla="*/ 407 h 408"/>
                    <a:gd name="T2" fmla="*/ 0 w 658"/>
                    <a:gd name="T3" fmla="*/ 94 h 408"/>
                    <a:gd name="T4" fmla="*/ 63 w 658"/>
                    <a:gd name="T5" fmla="*/ 0 h 408"/>
                    <a:gd name="T6" fmla="*/ 657 w 658"/>
                    <a:gd name="T7" fmla="*/ 344 h 408"/>
                    <a:gd name="T8" fmla="*/ 625 w 658"/>
                    <a:gd name="T9" fmla="*/ 407 h 408"/>
                  </a:gdLst>
                  <a:ahLst/>
                  <a:cxnLst>
                    <a:cxn ang="0">
                      <a:pos x="T0" y="T1"/>
                    </a:cxn>
                    <a:cxn ang="0">
                      <a:pos x="T2" y="T3"/>
                    </a:cxn>
                    <a:cxn ang="0">
                      <a:pos x="T4" y="T5"/>
                    </a:cxn>
                    <a:cxn ang="0">
                      <a:pos x="T6" y="T7"/>
                    </a:cxn>
                    <a:cxn ang="0">
                      <a:pos x="T8" y="T9"/>
                    </a:cxn>
                  </a:cxnLst>
                  <a:rect l="0" t="0" r="r" b="b"/>
                  <a:pathLst>
                    <a:path w="658" h="408">
                      <a:moveTo>
                        <a:pt x="625" y="407"/>
                      </a:moveTo>
                      <a:lnTo>
                        <a:pt x="0" y="94"/>
                      </a:lnTo>
                      <a:lnTo>
                        <a:pt x="63" y="0"/>
                      </a:lnTo>
                      <a:lnTo>
                        <a:pt x="657" y="344"/>
                      </a:lnTo>
                      <a:lnTo>
                        <a:pt x="625" y="4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39" name="Freeform 28"/>
                <p:cNvSpPr>
                  <a:spLocks noChangeArrowheads="1"/>
                </p:cNvSpPr>
                <p:nvPr/>
              </p:nvSpPr>
              <p:spPr bwMode="auto">
                <a:xfrm>
                  <a:off x="4587875" y="3559175"/>
                  <a:ext cx="258763" cy="158750"/>
                </a:xfrm>
                <a:custGeom>
                  <a:avLst/>
                  <a:gdLst>
                    <a:gd name="T0" fmla="*/ 688 w 720"/>
                    <a:gd name="T1" fmla="*/ 438 h 439"/>
                    <a:gd name="T2" fmla="*/ 0 w 720"/>
                    <a:gd name="T3" fmla="*/ 63 h 439"/>
                    <a:gd name="T4" fmla="*/ 31 w 720"/>
                    <a:gd name="T5" fmla="*/ 0 h 439"/>
                    <a:gd name="T6" fmla="*/ 719 w 720"/>
                    <a:gd name="T7" fmla="*/ 375 h 439"/>
                    <a:gd name="T8" fmla="*/ 688 w 720"/>
                    <a:gd name="T9" fmla="*/ 438 h 439"/>
                  </a:gdLst>
                  <a:ahLst/>
                  <a:cxnLst>
                    <a:cxn ang="0">
                      <a:pos x="T0" y="T1"/>
                    </a:cxn>
                    <a:cxn ang="0">
                      <a:pos x="T2" y="T3"/>
                    </a:cxn>
                    <a:cxn ang="0">
                      <a:pos x="T4" y="T5"/>
                    </a:cxn>
                    <a:cxn ang="0">
                      <a:pos x="T6" y="T7"/>
                    </a:cxn>
                    <a:cxn ang="0">
                      <a:pos x="T8" y="T9"/>
                    </a:cxn>
                  </a:cxnLst>
                  <a:rect l="0" t="0" r="r" b="b"/>
                  <a:pathLst>
                    <a:path w="720" h="439">
                      <a:moveTo>
                        <a:pt x="688" y="438"/>
                      </a:moveTo>
                      <a:lnTo>
                        <a:pt x="0" y="63"/>
                      </a:lnTo>
                      <a:lnTo>
                        <a:pt x="31" y="0"/>
                      </a:lnTo>
                      <a:lnTo>
                        <a:pt x="719" y="375"/>
                      </a:lnTo>
                      <a:lnTo>
                        <a:pt x="688" y="43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40" name="Freeform 29"/>
                <p:cNvSpPr>
                  <a:spLocks noChangeArrowheads="1"/>
                </p:cNvSpPr>
                <p:nvPr/>
              </p:nvSpPr>
              <p:spPr bwMode="auto">
                <a:xfrm>
                  <a:off x="5386388" y="3559175"/>
                  <a:ext cx="269875" cy="158750"/>
                </a:xfrm>
                <a:custGeom>
                  <a:avLst/>
                  <a:gdLst>
                    <a:gd name="T0" fmla="*/ 62 w 751"/>
                    <a:gd name="T1" fmla="*/ 438 h 439"/>
                    <a:gd name="T2" fmla="*/ 0 w 751"/>
                    <a:gd name="T3" fmla="*/ 344 h 439"/>
                    <a:gd name="T4" fmla="*/ 687 w 751"/>
                    <a:gd name="T5" fmla="*/ 0 h 439"/>
                    <a:gd name="T6" fmla="*/ 750 w 751"/>
                    <a:gd name="T7" fmla="*/ 94 h 439"/>
                    <a:gd name="T8" fmla="*/ 62 w 751"/>
                    <a:gd name="T9" fmla="*/ 438 h 439"/>
                  </a:gdLst>
                  <a:ahLst/>
                  <a:cxnLst>
                    <a:cxn ang="0">
                      <a:pos x="T0" y="T1"/>
                    </a:cxn>
                    <a:cxn ang="0">
                      <a:pos x="T2" y="T3"/>
                    </a:cxn>
                    <a:cxn ang="0">
                      <a:pos x="T4" y="T5"/>
                    </a:cxn>
                    <a:cxn ang="0">
                      <a:pos x="T6" y="T7"/>
                    </a:cxn>
                    <a:cxn ang="0">
                      <a:pos x="T8" y="T9"/>
                    </a:cxn>
                  </a:cxnLst>
                  <a:rect l="0" t="0" r="r" b="b"/>
                  <a:pathLst>
                    <a:path w="751" h="439">
                      <a:moveTo>
                        <a:pt x="62" y="438"/>
                      </a:moveTo>
                      <a:lnTo>
                        <a:pt x="0" y="344"/>
                      </a:lnTo>
                      <a:lnTo>
                        <a:pt x="687" y="0"/>
                      </a:lnTo>
                      <a:lnTo>
                        <a:pt x="750" y="94"/>
                      </a:lnTo>
                      <a:lnTo>
                        <a:pt x="62" y="43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41" name="Freeform 30"/>
                <p:cNvSpPr>
                  <a:spLocks noChangeArrowheads="1"/>
                </p:cNvSpPr>
                <p:nvPr/>
              </p:nvSpPr>
              <p:spPr bwMode="auto">
                <a:xfrm>
                  <a:off x="4587875" y="3975100"/>
                  <a:ext cx="247650" cy="146050"/>
                </a:xfrm>
                <a:custGeom>
                  <a:avLst/>
                  <a:gdLst>
                    <a:gd name="T0" fmla="*/ 63 w 689"/>
                    <a:gd name="T1" fmla="*/ 406 h 407"/>
                    <a:gd name="T2" fmla="*/ 0 w 689"/>
                    <a:gd name="T3" fmla="*/ 312 h 407"/>
                    <a:gd name="T4" fmla="*/ 656 w 689"/>
                    <a:gd name="T5" fmla="*/ 0 h 407"/>
                    <a:gd name="T6" fmla="*/ 688 w 689"/>
                    <a:gd name="T7" fmla="*/ 62 h 407"/>
                    <a:gd name="T8" fmla="*/ 63 w 689"/>
                    <a:gd name="T9" fmla="*/ 406 h 407"/>
                  </a:gdLst>
                  <a:ahLst/>
                  <a:cxnLst>
                    <a:cxn ang="0">
                      <a:pos x="T0" y="T1"/>
                    </a:cxn>
                    <a:cxn ang="0">
                      <a:pos x="T2" y="T3"/>
                    </a:cxn>
                    <a:cxn ang="0">
                      <a:pos x="T4" y="T5"/>
                    </a:cxn>
                    <a:cxn ang="0">
                      <a:pos x="T6" y="T7"/>
                    </a:cxn>
                    <a:cxn ang="0">
                      <a:pos x="T8" y="T9"/>
                    </a:cxn>
                  </a:cxnLst>
                  <a:rect l="0" t="0" r="r" b="b"/>
                  <a:pathLst>
                    <a:path w="689" h="407">
                      <a:moveTo>
                        <a:pt x="63" y="406"/>
                      </a:moveTo>
                      <a:lnTo>
                        <a:pt x="0" y="312"/>
                      </a:lnTo>
                      <a:lnTo>
                        <a:pt x="656" y="0"/>
                      </a:lnTo>
                      <a:lnTo>
                        <a:pt x="688" y="62"/>
                      </a:lnTo>
                      <a:lnTo>
                        <a:pt x="63" y="40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42" name="Freeform 31"/>
                <p:cNvSpPr>
                  <a:spLocks noChangeArrowheads="1"/>
                </p:cNvSpPr>
                <p:nvPr/>
              </p:nvSpPr>
              <p:spPr bwMode="auto">
                <a:xfrm>
                  <a:off x="5105400" y="4176713"/>
                  <a:ext cx="33338" cy="169862"/>
                </a:xfrm>
                <a:custGeom>
                  <a:avLst/>
                  <a:gdLst>
                    <a:gd name="T0" fmla="*/ 92 w 93"/>
                    <a:gd name="T1" fmla="*/ 469 h 470"/>
                    <a:gd name="T2" fmla="*/ 0 w 93"/>
                    <a:gd name="T3" fmla="*/ 469 h 470"/>
                    <a:gd name="T4" fmla="*/ 0 w 93"/>
                    <a:gd name="T5" fmla="*/ 0 h 470"/>
                    <a:gd name="T6" fmla="*/ 92 w 93"/>
                    <a:gd name="T7" fmla="*/ 0 h 470"/>
                    <a:gd name="T8" fmla="*/ 92 w 93"/>
                    <a:gd name="T9" fmla="*/ 469 h 470"/>
                  </a:gdLst>
                  <a:ahLst/>
                  <a:cxnLst>
                    <a:cxn ang="0">
                      <a:pos x="T0" y="T1"/>
                    </a:cxn>
                    <a:cxn ang="0">
                      <a:pos x="T2" y="T3"/>
                    </a:cxn>
                    <a:cxn ang="0">
                      <a:pos x="T4" y="T5"/>
                    </a:cxn>
                    <a:cxn ang="0">
                      <a:pos x="T6" y="T7"/>
                    </a:cxn>
                    <a:cxn ang="0">
                      <a:pos x="T8" y="T9"/>
                    </a:cxn>
                  </a:cxnLst>
                  <a:rect l="0" t="0" r="r" b="b"/>
                  <a:pathLst>
                    <a:path w="93" h="470">
                      <a:moveTo>
                        <a:pt x="92" y="469"/>
                      </a:moveTo>
                      <a:lnTo>
                        <a:pt x="0" y="469"/>
                      </a:lnTo>
                      <a:lnTo>
                        <a:pt x="0" y="0"/>
                      </a:lnTo>
                      <a:lnTo>
                        <a:pt x="92" y="0"/>
                      </a:lnTo>
                      <a:lnTo>
                        <a:pt x="92" y="4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sp>
              <p:nvSpPr>
                <p:cNvPr id="43" name="Freeform 32"/>
                <p:cNvSpPr>
                  <a:spLocks noChangeArrowheads="1"/>
                </p:cNvSpPr>
                <p:nvPr/>
              </p:nvSpPr>
              <p:spPr bwMode="auto">
                <a:xfrm>
                  <a:off x="5105400" y="3322638"/>
                  <a:ext cx="33338" cy="214312"/>
                </a:xfrm>
                <a:custGeom>
                  <a:avLst/>
                  <a:gdLst>
                    <a:gd name="T0" fmla="*/ 92 w 93"/>
                    <a:gd name="T1" fmla="*/ 594 h 595"/>
                    <a:gd name="T2" fmla="*/ 0 w 93"/>
                    <a:gd name="T3" fmla="*/ 594 h 595"/>
                    <a:gd name="T4" fmla="*/ 0 w 93"/>
                    <a:gd name="T5" fmla="*/ 0 h 595"/>
                    <a:gd name="T6" fmla="*/ 92 w 93"/>
                    <a:gd name="T7" fmla="*/ 0 h 595"/>
                    <a:gd name="T8" fmla="*/ 92 w 93"/>
                    <a:gd name="T9" fmla="*/ 594 h 595"/>
                  </a:gdLst>
                  <a:ahLst/>
                  <a:cxnLst>
                    <a:cxn ang="0">
                      <a:pos x="T0" y="T1"/>
                    </a:cxn>
                    <a:cxn ang="0">
                      <a:pos x="T2" y="T3"/>
                    </a:cxn>
                    <a:cxn ang="0">
                      <a:pos x="T4" y="T5"/>
                    </a:cxn>
                    <a:cxn ang="0">
                      <a:pos x="T6" y="T7"/>
                    </a:cxn>
                    <a:cxn ang="0">
                      <a:pos x="T8" y="T9"/>
                    </a:cxn>
                  </a:cxnLst>
                  <a:rect l="0" t="0" r="r" b="b"/>
                  <a:pathLst>
                    <a:path w="93" h="595">
                      <a:moveTo>
                        <a:pt x="92" y="594"/>
                      </a:moveTo>
                      <a:lnTo>
                        <a:pt x="0" y="594"/>
                      </a:lnTo>
                      <a:lnTo>
                        <a:pt x="0" y="0"/>
                      </a:lnTo>
                      <a:lnTo>
                        <a:pt x="92" y="0"/>
                      </a:lnTo>
                      <a:lnTo>
                        <a:pt x="92" y="59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sp>
            <p:nvSpPr>
              <p:cNvPr id="12" name="Freeform 11"/>
              <p:cNvSpPr>
                <a:spLocks noChangeAspect="1" noChangeArrowheads="1"/>
              </p:cNvSpPr>
              <p:nvPr/>
            </p:nvSpPr>
            <p:spPr bwMode="auto">
              <a:xfrm>
                <a:off x="6105028" y="4412111"/>
                <a:ext cx="291356" cy="163888"/>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grpSp>
      <p:grpSp>
        <p:nvGrpSpPr>
          <p:cNvPr id="70" name="Group 69"/>
          <p:cNvGrpSpPr/>
          <p:nvPr/>
        </p:nvGrpSpPr>
        <p:grpSpPr>
          <a:xfrm>
            <a:off x="3224061" y="2039696"/>
            <a:ext cx="3146979" cy="1873328"/>
            <a:chOff x="3224901" y="2039334"/>
            <a:chExt cx="3147799" cy="1873816"/>
          </a:xfrm>
        </p:grpSpPr>
        <p:sp>
          <p:nvSpPr>
            <p:cNvPr id="5" name="Freeform: Shape 6">
              <a:extLst>
                <a:ext uri="{FF2B5EF4-FFF2-40B4-BE49-F238E27FC236}">
                  <a16:creationId xmlns:a16="http://schemas.microsoft.com/office/drawing/2014/main" id="{B3984B16-9D11-400B-87BA-481E041A0BE2}"/>
                </a:ext>
              </a:extLst>
            </p:cNvPr>
            <p:cNvSpPr/>
            <p:nvPr/>
          </p:nvSpPr>
          <p:spPr>
            <a:xfrm>
              <a:off x="3224901" y="2768496"/>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3">
                <a:alpha val="80000"/>
              </a:schemeClr>
            </a:solidFill>
            <a:ln w="19050">
              <a:noFill/>
            </a:ln>
          </p:spPr>
          <p:style>
            <a:lnRef idx="2">
              <a:schemeClr val="lt1">
                <a:hueOff val="0"/>
                <a:satOff val="0"/>
                <a:lumOff val="0"/>
                <a:alphaOff val="0"/>
              </a:schemeClr>
            </a:lnRef>
            <a:fillRef idx="1">
              <a:schemeClr val="accent3">
                <a:alpha val="90000"/>
                <a:hueOff val="0"/>
                <a:satOff val="0"/>
                <a:lumOff val="0"/>
                <a:alphaOff val="-13333"/>
              </a:schemeClr>
            </a:fillRef>
            <a:effectRef idx="0">
              <a:schemeClr val="accent3">
                <a:alpha val="90000"/>
                <a:hueOff val="0"/>
                <a:satOff val="0"/>
                <a:lumOff val="0"/>
                <a:alphaOff val="-13333"/>
              </a:schemeClr>
            </a:effectRef>
            <a:fontRef idx="minor">
              <a:schemeClr val="lt1"/>
            </a:fontRef>
          </p:style>
          <p:txBody>
            <a:bodyPr spcFirstLastPara="0" vert="horz" wrap="square" lIns="693387" tIns="21330" rIns="650725" bIns="21330" numCol="1" spcCol="1270" anchor="ctr" anchorCtr="0">
              <a:noAutofit/>
            </a:bodyPr>
            <a:lstStyle/>
            <a:p>
              <a:pPr lvl="0" algn="ctr" defTabSz="710987">
                <a:lnSpc>
                  <a:spcPct val="90000"/>
                </a:lnSpc>
                <a:spcBef>
                  <a:spcPct val="0"/>
                </a:spcBef>
                <a:spcAft>
                  <a:spcPct val="35000"/>
                </a:spcAft>
                <a:defRPr/>
              </a:pPr>
              <a:r>
                <a:rPr lang="en-US" sz="1999">
                  <a:solidFill>
                    <a:srgbClr val="FFFFFF"/>
                  </a:solidFill>
                </a:rPr>
                <a:t>Easy-to-</a:t>
              </a:r>
              <a:br>
                <a:rPr kumimoji="0" lang="en-US" sz="1999" b="0" i="0" u="none" strike="noStrike" kern="1200" cap="none" spc="0" normalizeH="0" baseline="0" noProof="0">
                  <a:ln>
                    <a:noFill/>
                  </a:ln>
                  <a:solidFill>
                    <a:srgbClr val="FFFFFF"/>
                  </a:solidFill>
                  <a:effectLst/>
                  <a:uLnTx/>
                  <a:uFillTx/>
                  <a:latin typeface="Calibri"/>
                  <a:ea typeface="+mn-ea"/>
                  <a:cs typeface="+mn-cs"/>
                </a:rPr>
              </a:br>
              <a:r>
                <a:rPr kumimoji="0" lang="en-US" sz="1999" b="0" i="0" u="none" strike="noStrike" kern="1200" cap="none" spc="0" normalizeH="0" baseline="0" noProof="0">
                  <a:ln>
                    <a:noFill/>
                  </a:ln>
                  <a:solidFill>
                    <a:srgbClr val="FFFFFF"/>
                  </a:solidFill>
                  <a:effectLst/>
                  <a:uLnTx/>
                  <a:uFillTx/>
                  <a:latin typeface="Calibri"/>
                  <a:ea typeface="+mn-ea"/>
                  <a:cs typeface="+mn-cs"/>
                </a:rPr>
                <a:t>Integrate</a:t>
              </a:r>
            </a:p>
          </p:txBody>
        </p:sp>
        <p:sp>
          <p:nvSpPr>
            <p:cNvPr id="44" name="Freeform 2"/>
            <p:cNvSpPr>
              <a:spLocks noChangeAspect="1" noChangeArrowheads="1"/>
            </p:cNvSpPr>
            <p:nvPr/>
          </p:nvSpPr>
          <p:spPr bwMode="auto">
            <a:xfrm>
              <a:off x="4502179" y="2039334"/>
              <a:ext cx="593242" cy="632791"/>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71" name="Group 70"/>
          <p:cNvGrpSpPr/>
          <p:nvPr/>
        </p:nvGrpSpPr>
        <p:grpSpPr>
          <a:xfrm>
            <a:off x="5913242" y="2047387"/>
            <a:ext cx="3146979" cy="1865637"/>
            <a:chOff x="5914782" y="2047027"/>
            <a:chExt cx="3147799" cy="1866123"/>
          </a:xfrm>
        </p:grpSpPr>
        <p:sp>
          <p:nvSpPr>
            <p:cNvPr id="6" name="Freeform: Shape 7">
              <a:extLst>
                <a:ext uri="{FF2B5EF4-FFF2-40B4-BE49-F238E27FC236}">
                  <a16:creationId xmlns:a16="http://schemas.microsoft.com/office/drawing/2014/main" id="{45AB0D6B-6041-4463-8796-76CD559149DD}"/>
                </a:ext>
              </a:extLst>
            </p:cNvPr>
            <p:cNvSpPr/>
            <p:nvPr/>
          </p:nvSpPr>
          <p:spPr>
            <a:xfrm>
              <a:off x="5914782" y="2768496"/>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3">
                <a:alpha val="80000"/>
              </a:schemeClr>
            </a:solidFill>
            <a:ln w="19050">
              <a:noFill/>
            </a:ln>
          </p:spPr>
          <p:style>
            <a:lnRef idx="2">
              <a:schemeClr val="lt1">
                <a:hueOff val="0"/>
                <a:satOff val="0"/>
                <a:lumOff val="0"/>
                <a:alphaOff val="0"/>
              </a:schemeClr>
            </a:lnRef>
            <a:fillRef idx="1">
              <a:schemeClr val="accent3">
                <a:alpha val="90000"/>
                <a:hueOff val="0"/>
                <a:satOff val="0"/>
                <a:lumOff val="0"/>
                <a:alphaOff val="-26667"/>
              </a:schemeClr>
            </a:fillRef>
            <a:effectRef idx="0">
              <a:schemeClr val="accent3">
                <a:alpha val="90000"/>
                <a:hueOff val="0"/>
                <a:satOff val="0"/>
                <a:lumOff val="0"/>
                <a:alphaOff val="-26667"/>
              </a:schemeClr>
            </a:effectRef>
            <a:fontRef idx="minor">
              <a:schemeClr val="lt1"/>
            </a:fontRef>
          </p:style>
          <p:txBody>
            <a:bodyPr spcFirstLastPara="0" vert="horz" wrap="square" lIns="677390" tIns="15998" rIns="645393" bIns="15998" numCol="1" spcCol="1270" anchor="ctr" anchorCtr="0">
              <a:noAutofit/>
            </a:bodyPr>
            <a:lstStyle/>
            <a:p>
              <a:pPr lvl="0" algn="ctr" defTabSz="533240">
                <a:lnSpc>
                  <a:spcPct val="90000"/>
                </a:lnSpc>
                <a:spcBef>
                  <a:spcPct val="0"/>
                </a:spcBef>
                <a:spcAft>
                  <a:spcPct val="35000"/>
                </a:spcAft>
                <a:defRPr/>
              </a:pPr>
              <a:r>
                <a:rPr lang="en-US" sz="1999">
                  <a:solidFill>
                    <a:srgbClr val="FFFFFF"/>
                  </a:solidFill>
                </a:rPr>
                <a:t>Easy-to-</a:t>
              </a:r>
              <a:br>
                <a:rPr kumimoji="0" lang="en-US" sz="1999" b="0" i="0" u="none" strike="noStrike" kern="1200" cap="none" spc="0" normalizeH="0" baseline="0" noProof="0">
                  <a:ln>
                    <a:noFill/>
                  </a:ln>
                  <a:solidFill>
                    <a:srgbClr val="FFFFFF"/>
                  </a:solidFill>
                  <a:effectLst/>
                  <a:uLnTx/>
                  <a:uFillTx/>
                  <a:latin typeface="Calibri"/>
                  <a:ea typeface="+mn-ea"/>
                  <a:cs typeface="+mn-cs"/>
                </a:rPr>
              </a:br>
              <a:r>
                <a:rPr kumimoji="0" lang="en-US" sz="1999" b="0" i="0" u="none" strike="noStrike" kern="1200" cap="none" spc="0" normalizeH="0" baseline="0" noProof="0">
                  <a:ln>
                    <a:noFill/>
                  </a:ln>
                  <a:solidFill>
                    <a:srgbClr val="FFFFFF"/>
                  </a:solidFill>
                  <a:effectLst/>
                  <a:uLnTx/>
                  <a:uFillTx/>
                  <a:latin typeface="Calibri"/>
                  <a:ea typeface="+mn-ea"/>
                  <a:cs typeface="+mn-cs"/>
                </a:rPr>
                <a:t>Control Access</a:t>
              </a:r>
            </a:p>
          </p:txBody>
        </p:sp>
        <p:sp>
          <p:nvSpPr>
            <p:cNvPr id="45" name="Freeform 44"/>
            <p:cNvSpPr>
              <a:spLocks noChangeAspect="1" noChangeArrowheads="1"/>
            </p:cNvSpPr>
            <p:nvPr/>
          </p:nvSpPr>
          <p:spPr bwMode="auto">
            <a:xfrm>
              <a:off x="7179979" y="2047027"/>
              <a:ext cx="617405" cy="617405"/>
            </a:xfrm>
            <a:custGeom>
              <a:avLst/>
              <a:gdLst>
                <a:gd name="T0" fmla="*/ 2453 w 2964"/>
                <a:gd name="T1" fmla="*/ 2268 h 2964"/>
                <a:gd name="T2" fmla="*/ 1794 w 2964"/>
                <a:gd name="T3" fmla="*/ 1945 h 2964"/>
                <a:gd name="T4" fmla="*/ 1621 w 2964"/>
                <a:gd name="T5" fmla="*/ 2754 h 2964"/>
                <a:gd name="T6" fmla="*/ 1528 w 2964"/>
                <a:gd name="T7" fmla="*/ 2314 h 2964"/>
                <a:gd name="T8" fmla="*/ 1574 w 2964"/>
                <a:gd name="T9" fmla="*/ 2188 h 2964"/>
                <a:gd name="T10" fmla="*/ 1482 w 2964"/>
                <a:gd name="T11" fmla="*/ 2038 h 2964"/>
                <a:gd name="T12" fmla="*/ 1389 w 2964"/>
                <a:gd name="T13" fmla="*/ 2188 h 2964"/>
                <a:gd name="T14" fmla="*/ 1436 w 2964"/>
                <a:gd name="T15" fmla="*/ 2314 h 2964"/>
                <a:gd name="T16" fmla="*/ 1343 w 2964"/>
                <a:gd name="T17" fmla="*/ 2754 h 2964"/>
                <a:gd name="T18" fmla="*/ 1169 w 2964"/>
                <a:gd name="T19" fmla="*/ 1945 h 2964"/>
                <a:gd name="T20" fmla="*/ 509 w 2964"/>
                <a:gd name="T21" fmla="*/ 2268 h 2964"/>
                <a:gd name="T22" fmla="*/ 301 w 2964"/>
                <a:gd name="T23" fmla="*/ 2569 h 2964"/>
                <a:gd name="T24" fmla="*/ 243 w 2964"/>
                <a:gd name="T25" fmla="*/ 2963 h 2964"/>
                <a:gd name="T26" fmla="*/ 2720 w 2964"/>
                <a:gd name="T27" fmla="*/ 2963 h 2964"/>
                <a:gd name="T28" fmla="*/ 2662 w 2964"/>
                <a:gd name="T29" fmla="*/ 2569 h 2964"/>
                <a:gd name="T30" fmla="*/ 2453 w 2964"/>
                <a:gd name="T31" fmla="*/ 2268 h 2964"/>
                <a:gd name="T32" fmla="*/ 1019 w 2964"/>
                <a:gd name="T33" fmla="*/ 1308 h 2964"/>
                <a:gd name="T34" fmla="*/ 1042 w 2964"/>
                <a:gd name="T35" fmla="*/ 1447 h 2964"/>
                <a:gd name="T36" fmla="*/ 1135 w 2964"/>
                <a:gd name="T37" fmla="*/ 1528 h 2964"/>
                <a:gd name="T38" fmla="*/ 1482 w 2964"/>
                <a:gd name="T39" fmla="*/ 1887 h 2964"/>
                <a:gd name="T40" fmla="*/ 1493 w 2964"/>
                <a:gd name="T41" fmla="*/ 1887 h 2964"/>
                <a:gd name="T42" fmla="*/ 1829 w 2964"/>
                <a:gd name="T43" fmla="*/ 1528 h 2964"/>
                <a:gd name="T44" fmla="*/ 1922 w 2964"/>
                <a:gd name="T45" fmla="*/ 1447 h 2964"/>
                <a:gd name="T46" fmla="*/ 1945 w 2964"/>
                <a:gd name="T47" fmla="*/ 1308 h 2964"/>
                <a:gd name="T48" fmla="*/ 1899 w 2964"/>
                <a:gd name="T49" fmla="*/ 1215 h 2964"/>
                <a:gd name="T50" fmla="*/ 1933 w 2964"/>
                <a:gd name="T51" fmla="*/ 949 h 2964"/>
                <a:gd name="T52" fmla="*/ 1586 w 2964"/>
                <a:gd name="T53" fmla="*/ 602 h 2964"/>
                <a:gd name="T54" fmla="*/ 1517 w 2964"/>
                <a:gd name="T55" fmla="*/ 509 h 2964"/>
                <a:gd name="T56" fmla="*/ 1042 w 2964"/>
                <a:gd name="T57" fmla="*/ 926 h 2964"/>
                <a:gd name="T58" fmla="*/ 1042 w 2964"/>
                <a:gd name="T59" fmla="*/ 972 h 2964"/>
                <a:gd name="T60" fmla="*/ 1065 w 2964"/>
                <a:gd name="T61" fmla="*/ 1215 h 2964"/>
                <a:gd name="T62" fmla="*/ 1019 w 2964"/>
                <a:gd name="T63" fmla="*/ 1308 h 2964"/>
                <a:gd name="T64" fmla="*/ 2314 w 2964"/>
                <a:gd name="T65" fmla="*/ 0 h 2964"/>
                <a:gd name="T66" fmla="*/ 1852 w 2964"/>
                <a:gd name="T67" fmla="*/ 0 h 2964"/>
                <a:gd name="T68" fmla="*/ 1852 w 2964"/>
                <a:gd name="T69" fmla="*/ 463 h 2964"/>
                <a:gd name="T70" fmla="*/ 2314 w 2964"/>
                <a:gd name="T71" fmla="*/ 463 h 2964"/>
                <a:gd name="T72" fmla="*/ 2314 w 2964"/>
                <a:gd name="T73" fmla="*/ 0 h 2964"/>
                <a:gd name="T74" fmla="*/ 1019 w 2964"/>
                <a:gd name="T75" fmla="*/ 370 h 2964"/>
                <a:gd name="T76" fmla="*/ 741 w 2964"/>
                <a:gd name="T77" fmla="*/ 93 h 2964"/>
                <a:gd name="T78" fmla="*/ 463 w 2964"/>
                <a:gd name="T79" fmla="*/ 370 h 2964"/>
                <a:gd name="T80" fmla="*/ 741 w 2964"/>
                <a:gd name="T81" fmla="*/ 648 h 2964"/>
                <a:gd name="T82" fmla="*/ 1019 w 2964"/>
                <a:gd name="T83" fmla="*/ 370 h 2964"/>
                <a:gd name="T84" fmla="*/ 2731 w 2964"/>
                <a:gd name="T85" fmla="*/ 718 h 2964"/>
                <a:gd name="T86" fmla="*/ 2500 w 2964"/>
                <a:gd name="T87" fmla="*/ 822 h 2964"/>
                <a:gd name="T88" fmla="*/ 2500 w 2964"/>
                <a:gd name="T89" fmla="*/ 1146 h 2964"/>
                <a:gd name="T90" fmla="*/ 2731 w 2964"/>
                <a:gd name="T91" fmla="*/ 1250 h 2964"/>
                <a:gd name="T92" fmla="*/ 2963 w 2964"/>
                <a:gd name="T93" fmla="*/ 1146 h 2964"/>
                <a:gd name="T94" fmla="*/ 2963 w 2964"/>
                <a:gd name="T95" fmla="*/ 822 h 2964"/>
                <a:gd name="T96" fmla="*/ 2731 w 2964"/>
                <a:gd name="T97" fmla="*/ 718 h 2964"/>
                <a:gd name="T98" fmla="*/ 556 w 2964"/>
                <a:gd name="T99" fmla="*/ 1065 h 2964"/>
                <a:gd name="T100" fmla="*/ 278 w 2964"/>
                <a:gd name="T101" fmla="*/ 787 h 2964"/>
                <a:gd name="T102" fmla="*/ 0 w 2964"/>
                <a:gd name="T103" fmla="*/ 1065 h 2964"/>
                <a:gd name="T104" fmla="*/ 278 w 2964"/>
                <a:gd name="T105" fmla="*/ 1343 h 2964"/>
                <a:gd name="T106" fmla="*/ 556 w 2964"/>
                <a:gd name="T107" fmla="*/ 106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4" h="2964">
                  <a:moveTo>
                    <a:pt x="2453" y="2268"/>
                  </a:moveTo>
                  <a:cubicBezTo>
                    <a:pt x="1794" y="1945"/>
                    <a:pt x="1794" y="1945"/>
                    <a:pt x="1794" y="1945"/>
                  </a:cubicBezTo>
                  <a:cubicBezTo>
                    <a:pt x="1621" y="2754"/>
                    <a:pt x="1621" y="2754"/>
                    <a:pt x="1621" y="2754"/>
                  </a:cubicBezTo>
                  <a:cubicBezTo>
                    <a:pt x="1528" y="2314"/>
                    <a:pt x="1528" y="2314"/>
                    <a:pt x="1528" y="2314"/>
                  </a:cubicBezTo>
                  <a:cubicBezTo>
                    <a:pt x="1574" y="2188"/>
                    <a:pt x="1574" y="2188"/>
                    <a:pt x="1574" y="2188"/>
                  </a:cubicBezTo>
                  <a:cubicBezTo>
                    <a:pt x="1482" y="2038"/>
                    <a:pt x="1482" y="2038"/>
                    <a:pt x="1482" y="2038"/>
                  </a:cubicBezTo>
                  <a:cubicBezTo>
                    <a:pt x="1389" y="2188"/>
                    <a:pt x="1389" y="2188"/>
                    <a:pt x="1389" y="2188"/>
                  </a:cubicBezTo>
                  <a:cubicBezTo>
                    <a:pt x="1436" y="2314"/>
                    <a:pt x="1436" y="2314"/>
                    <a:pt x="1436" y="2314"/>
                  </a:cubicBezTo>
                  <a:cubicBezTo>
                    <a:pt x="1343" y="2754"/>
                    <a:pt x="1343" y="2754"/>
                    <a:pt x="1343" y="2754"/>
                  </a:cubicBezTo>
                  <a:cubicBezTo>
                    <a:pt x="1169" y="1945"/>
                    <a:pt x="1169" y="1945"/>
                    <a:pt x="1169" y="1945"/>
                  </a:cubicBezTo>
                  <a:cubicBezTo>
                    <a:pt x="509" y="2268"/>
                    <a:pt x="509" y="2268"/>
                    <a:pt x="509" y="2268"/>
                  </a:cubicBezTo>
                  <a:cubicBezTo>
                    <a:pt x="394" y="2326"/>
                    <a:pt x="313" y="2442"/>
                    <a:pt x="301" y="2569"/>
                  </a:cubicBezTo>
                  <a:cubicBezTo>
                    <a:pt x="243" y="2963"/>
                    <a:pt x="243" y="2963"/>
                    <a:pt x="243" y="2963"/>
                  </a:cubicBezTo>
                  <a:cubicBezTo>
                    <a:pt x="2720" y="2963"/>
                    <a:pt x="2720" y="2963"/>
                    <a:pt x="2720" y="2963"/>
                  </a:cubicBezTo>
                  <a:cubicBezTo>
                    <a:pt x="2662" y="2569"/>
                    <a:pt x="2662" y="2569"/>
                    <a:pt x="2662" y="2569"/>
                  </a:cubicBezTo>
                  <a:cubicBezTo>
                    <a:pt x="2650" y="2442"/>
                    <a:pt x="2569" y="2326"/>
                    <a:pt x="2453" y="2268"/>
                  </a:cubicBezTo>
                  <a:close/>
                  <a:moveTo>
                    <a:pt x="1019" y="1308"/>
                  </a:moveTo>
                  <a:cubicBezTo>
                    <a:pt x="1042" y="1447"/>
                    <a:pt x="1042" y="1447"/>
                    <a:pt x="1042" y="1447"/>
                  </a:cubicBezTo>
                  <a:cubicBezTo>
                    <a:pt x="1042" y="1493"/>
                    <a:pt x="1088" y="1528"/>
                    <a:pt x="1135" y="1528"/>
                  </a:cubicBezTo>
                  <a:cubicBezTo>
                    <a:pt x="1181" y="1876"/>
                    <a:pt x="1436" y="1887"/>
                    <a:pt x="1482" y="1887"/>
                  </a:cubicBezTo>
                  <a:cubicBezTo>
                    <a:pt x="1493" y="1887"/>
                    <a:pt x="1493" y="1887"/>
                    <a:pt x="1493" y="1887"/>
                  </a:cubicBezTo>
                  <a:cubicBezTo>
                    <a:pt x="1528" y="1887"/>
                    <a:pt x="1783" y="1876"/>
                    <a:pt x="1829" y="1528"/>
                  </a:cubicBezTo>
                  <a:cubicBezTo>
                    <a:pt x="1876" y="1528"/>
                    <a:pt x="1922" y="1493"/>
                    <a:pt x="1922" y="1447"/>
                  </a:cubicBezTo>
                  <a:cubicBezTo>
                    <a:pt x="1945" y="1308"/>
                    <a:pt x="1945" y="1308"/>
                    <a:pt x="1945" y="1308"/>
                  </a:cubicBezTo>
                  <a:cubicBezTo>
                    <a:pt x="1956" y="1274"/>
                    <a:pt x="1933" y="1239"/>
                    <a:pt x="1899" y="1215"/>
                  </a:cubicBezTo>
                  <a:cubicBezTo>
                    <a:pt x="1910" y="1158"/>
                    <a:pt x="1933" y="1054"/>
                    <a:pt x="1933" y="949"/>
                  </a:cubicBezTo>
                  <a:cubicBezTo>
                    <a:pt x="1922" y="787"/>
                    <a:pt x="1783" y="613"/>
                    <a:pt x="1586" y="602"/>
                  </a:cubicBezTo>
                  <a:cubicBezTo>
                    <a:pt x="1517" y="509"/>
                    <a:pt x="1517" y="509"/>
                    <a:pt x="1517" y="509"/>
                  </a:cubicBezTo>
                  <a:cubicBezTo>
                    <a:pt x="1030" y="533"/>
                    <a:pt x="1042" y="926"/>
                    <a:pt x="1042" y="926"/>
                  </a:cubicBezTo>
                  <a:cubicBezTo>
                    <a:pt x="1042" y="972"/>
                    <a:pt x="1042" y="972"/>
                    <a:pt x="1042" y="972"/>
                  </a:cubicBezTo>
                  <a:cubicBezTo>
                    <a:pt x="1042" y="1065"/>
                    <a:pt x="1054" y="1158"/>
                    <a:pt x="1065" y="1215"/>
                  </a:cubicBezTo>
                  <a:cubicBezTo>
                    <a:pt x="1030" y="1239"/>
                    <a:pt x="1019" y="1274"/>
                    <a:pt x="1019" y="1308"/>
                  </a:cubicBezTo>
                  <a:close/>
                  <a:moveTo>
                    <a:pt x="2314" y="0"/>
                  </a:moveTo>
                  <a:cubicBezTo>
                    <a:pt x="1852" y="0"/>
                    <a:pt x="1852" y="0"/>
                    <a:pt x="1852" y="0"/>
                  </a:cubicBezTo>
                  <a:cubicBezTo>
                    <a:pt x="1852" y="463"/>
                    <a:pt x="1852" y="463"/>
                    <a:pt x="1852" y="463"/>
                  </a:cubicBezTo>
                  <a:cubicBezTo>
                    <a:pt x="2314" y="463"/>
                    <a:pt x="2314" y="463"/>
                    <a:pt x="2314" y="463"/>
                  </a:cubicBezTo>
                  <a:lnTo>
                    <a:pt x="2314" y="0"/>
                  </a:lnTo>
                  <a:close/>
                  <a:moveTo>
                    <a:pt x="1019" y="370"/>
                  </a:moveTo>
                  <a:cubicBezTo>
                    <a:pt x="741" y="93"/>
                    <a:pt x="741" y="93"/>
                    <a:pt x="741" y="93"/>
                  </a:cubicBezTo>
                  <a:cubicBezTo>
                    <a:pt x="463" y="370"/>
                    <a:pt x="463" y="370"/>
                    <a:pt x="463" y="370"/>
                  </a:cubicBezTo>
                  <a:cubicBezTo>
                    <a:pt x="741" y="648"/>
                    <a:pt x="741" y="648"/>
                    <a:pt x="741" y="648"/>
                  </a:cubicBezTo>
                  <a:lnTo>
                    <a:pt x="1019" y="370"/>
                  </a:lnTo>
                  <a:close/>
                  <a:moveTo>
                    <a:pt x="2731" y="718"/>
                  </a:moveTo>
                  <a:cubicBezTo>
                    <a:pt x="2500" y="822"/>
                    <a:pt x="2500" y="822"/>
                    <a:pt x="2500" y="822"/>
                  </a:cubicBezTo>
                  <a:cubicBezTo>
                    <a:pt x="2500" y="1146"/>
                    <a:pt x="2500" y="1146"/>
                    <a:pt x="2500" y="1146"/>
                  </a:cubicBezTo>
                  <a:cubicBezTo>
                    <a:pt x="2731" y="1250"/>
                    <a:pt x="2731" y="1250"/>
                    <a:pt x="2731" y="1250"/>
                  </a:cubicBezTo>
                  <a:cubicBezTo>
                    <a:pt x="2963" y="1146"/>
                    <a:pt x="2963" y="1146"/>
                    <a:pt x="2963" y="1146"/>
                  </a:cubicBezTo>
                  <a:cubicBezTo>
                    <a:pt x="2963" y="822"/>
                    <a:pt x="2963" y="822"/>
                    <a:pt x="2963" y="822"/>
                  </a:cubicBezTo>
                  <a:lnTo>
                    <a:pt x="2731" y="718"/>
                  </a:lnTo>
                  <a:close/>
                  <a:moveTo>
                    <a:pt x="556" y="1065"/>
                  </a:moveTo>
                  <a:cubicBezTo>
                    <a:pt x="556" y="915"/>
                    <a:pt x="428" y="787"/>
                    <a:pt x="278" y="787"/>
                  </a:cubicBezTo>
                  <a:cubicBezTo>
                    <a:pt x="127" y="787"/>
                    <a:pt x="0" y="915"/>
                    <a:pt x="0" y="1065"/>
                  </a:cubicBezTo>
                  <a:cubicBezTo>
                    <a:pt x="0" y="1215"/>
                    <a:pt x="127" y="1343"/>
                    <a:pt x="278" y="1343"/>
                  </a:cubicBezTo>
                  <a:cubicBezTo>
                    <a:pt x="428" y="1343"/>
                    <a:pt x="556" y="1215"/>
                    <a:pt x="556" y="1065"/>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grpSp>
        <p:nvGrpSpPr>
          <p:cNvPr id="72" name="Group 71"/>
          <p:cNvGrpSpPr/>
          <p:nvPr/>
        </p:nvGrpSpPr>
        <p:grpSpPr>
          <a:xfrm>
            <a:off x="8602423" y="2043816"/>
            <a:ext cx="3146979" cy="1869208"/>
            <a:chOff x="8604664" y="2043455"/>
            <a:chExt cx="3147799" cy="1869695"/>
          </a:xfrm>
        </p:grpSpPr>
        <p:sp>
          <p:nvSpPr>
            <p:cNvPr id="7" name="Freeform: Shape 8">
              <a:extLst>
                <a:ext uri="{FF2B5EF4-FFF2-40B4-BE49-F238E27FC236}">
                  <a16:creationId xmlns:a16="http://schemas.microsoft.com/office/drawing/2014/main" id="{EA3F3E37-0C44-463B-BDBF-5DAA3708B965}"/>
                </a:ext>
              </a:extLst>
            </p:cNvPr>
            <p:cNvSpPr/>
            <p:nvPr/>
          </p:nvSpPr>
          <p:spPr>
            <a:xfrm>
              <a:off x="8604664" y="2768496"/>
              <a:ext cx="3147799" cy="1144654"/>
            </a:xfrm>
            <a:custGeom>
              <a:avLst/>
              <a:gdLst>
                <a:gd name="connsiteX0" fmla="*/ 0 w 3147799"/>
                <a:gd name="connsiteY0" fmla="*/ 0 h 1259119"/>
                <a:gd name="connsiteX1" fmla="*/ 2518240 w 3147799"/>
                <a:gd name="connsiteY1" fmla="*/ 0 h 1259119"/>
                <a:gd name="connsiteX2" fmla="*/ 3147799 w 3147799"/>
                <a:gd name="connsiteY2" fmla="*/ 629560 h 1259119"/>
                <a:gd name="connsiteX3" fmla="*/ 2518240 w 3147799"/>
                <a:gd name="connsiteY3" fmla="*/ 1259119 h 1259119"/>
                <a:gd name="connsiteX4" fmla="*/ 0 w 3147799"/>
                <a:gd name="connsiteY4" fmla="*/ 1259119 h 1259119"/>
                <a:gd name="connsiteX5" fmla="*/ 629560 w 3147799"/>
                <a:gd name="connsiteY5" fmla="*/ 629560 h 1259119"/>
                <a:gd name="connsiteX6" fmla="*/ 0 w 3147799"/>
                <a:gd name="connsiteY6" fmla="*/ 0 h 125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7799" h="1259119">
                  <a:moveTo>
                    <a:pt x="0" y="0"/>
                  </a:moveTo>
                  <a:lnTo>
                    <a:pt x="2518240" y="0"/>
                  </a:lnTo>
                  <a:lnTo>
                    <a:pt x="3147799" y="629560"/>
                  </a:lnTo>
                  <a:lnTo>
                    <a:pt x="2518240" y="1259119"/>
                  </a:lnTo>
                  <a:lnTo>
                    <a:pt x="0" y="1259119"/>
                  </a:lnTo>
                  <a:lnTo>
                    <a:pt x="629560" y="629560"/>
                  </a:lnTo>
                  <a:lnTo>
                    <a:pt x="0" y="0"/>
                  </a:lnTo>
                  <a:close/>
                </a:path>
              </a:pathLst>
            </a:custGeom>
            <a:solidFill>
              <a:schemeClr val="accent3">
                <a:alpha val="80000"/>
              </a:schemeClr>
            </a:solidFill>
            <a:ln w="19050">
              <a:noFill/>
            </a:ln>
          </p:spPr>
          <p:style>
            <a:lnRef idx="2">
              <a:schemeClr val="lt1">
                <a:hueOff val="0"/>
                <a:satOff val="0"/>
                <a:lumOff val="0"/>
                <a:alphaOff val="0"/>
              </a:schemeClr>
            </a:lnRef>
            <a:fillRef idx="1">
              <a:schemeClr val="accent3">
                <a:alpha val="90000"/>
                <a:hueOff val="0"/>
                <a:satOff val="0"/>
                <a:lumOff val="0"/>
                <a:alphaOff val="-40000"/>
              </a:schemeClr>
            </a:fillRef>
            <a:effectRef idx="0">
              <a:schemeClr val="accent3">
                <a:alpha val="90000"/>
                <a:hueOff val="0"/>
                <a:satOff val="0"/>
                <a:lumOff val="0"/>
                <a:alphaOff val="-40000"/>
              </a:schemeClr>
            </a:effectRef>
            <a:fontRef idx="minor">
              <a:schemeClr val="lt1"/>
            </a:fontRef>
          </p:style>
          <p:txBody>
            <a:bodyPr spcFirstLastPara="0" vert="horz" wrap="square" lIns="677390" tIns="15998" rIns="645393" bIns="15998" numCol="1" spcCol="1270" anchor="ctr" anchorCtr="0">
              <a:noAutofit/>
            </a:bodyPr>
            <a:lstStyle/>
            <a:p>
              <a:pPr lvl="0" algn="ctr" defTabSz="533240">
                <a:lnSpc>
                  <a:spcPct val="90000"/>
                </a:lnSpc>
                <a:spcBef>
                  <a:spcPct val="0"/>
                </a:spcBef>
                <a:spcAft>
                  <a:spcPct val="35000"/>
                </a:spcAft>
                <a:defRPr/>
              </a:pPr>
              <a:r>
                <a:rPr lang="en-US" sz="1999">
                  <a:solidFill>
                    <a:srgbClr val="FFFFFF"/>
                  </a:solidFill>
                </a:rPr>
                <a:t>Easy-to-Monitor </a:t>
              </a:r>
              <a:r>
                <a:rPr kumimoji="0" lang="en-US" sz="1999" b="0" i="0" u="none" strike="noStrike" kern="1200" cap="none" spc="0" normalizeH="0" baseline="0" noProof="0">
                  <a:ln>
                    <a:noFill/>
                  </a:ln>
                  <a:solidFill>
                    <a:srgbClr val="FFFFFF"/>
                  </a:solidFill>
                  <a:effectLst/>
                  <a:uLnTx/>
                  <a:uFillTx/>
                  <a:latin typeface="Calibri"/>
                  <a:ea typeface="+mn-ea"/>
                  <a:cs typeface="+mn-cs"/>
                </a:rPr>
                <a:t>and Manage</a:t>
              </a:r>
            </a:p>
          </p:txBody>
        </p:sp>
        <p:sp>
          <p:nvSpPr>
            <p:cNvPr id="46" name="Freeform 6"/>
            <p:cNvSpPr>
              <a:spLocks noChangeAspect="1" noChangeArrowheads="1"/>
            </p:cNvSpPr>
            <p:nvPr/>
          </p:nvSpPr>
          <p:spPr bwMode="auto">
            <a:xfrm>
              <a:off x="9896116" y="2043455"/>
              <a:ext cx="564895" cy="624548"/>
            </a:xfrm>
            <a:custGeom>
              <a:avLst/>
              <a:gdLst>
                <a:gd name="T0" fmla="*/ 2708 w 2755"/>
                <a:gd name="T1" fmla="*/ 1180 h 3045"/>
                <a:gd name="T2" fmla="*/ 2337 w 2755"/>
                <a:gd name="T3" fmla="*/ 1064 h 3045"/>
                <a:gd name="T4" fmla="*/ 2291 w 2755"/>
                <a:gd name="T5" fmla="*/ 1087 h 3045"/>
                <a:gd name="T6" fmla="*/ 2060 w 2755"/>
                <a:gd name="T7" fmla="*/ 1469 h 3045"/>
                <a:gd name="T8" fmla="*/ 1909 w 2755"/>
                <a:gd name="T9" fmla="*/ 1585 h 3045"/>
                <a:gd name="T10" fmla="*/ 1817 w 2755"/>
                <a:gd name="T11" fmla="*/ 1759 h 3045"/>
                <a:gd name="T12" fmla="*/ 1447 w 2755"/>
                <a:gd name="T13" fmla="*/ 1944 h 3045"/>
                <a:gd name="T14" fmla="*/ 1273 w 2755"/>
                <a:gd name="T15" fmla="*/ 1770 h 3045"/>
                <a:gd name="T16" fmla="*/ 1158 w 2755"/>
                <a:gd name="T17" fmla="*/ 1377 h 3045"/>
                <a:gd name="T18" fmla="*/ 1134 w 2755"/>
                <a:gd name="T19" fmla="*/ 1342 h 3045"/>
                <a:gd name="T20" fmla="*/ 1054 w 2755"/>
                <a:gd name="T21" fmla="*/ 1180 h 3045"/>
                <a:gd name="T22" fmla="*/ 637 w 2755"/>
                <a:gd name="T23" fmla="*/ 1006 h 3045"/>
                <a:gd name="T24" fmla="*/ 417 w 2755"/>
                <a:gd name="T25" fmla="*/ 1203 h 3045"/>
                <a:gd name="T26" fmla="*/ 220 w 2755"/>
                <a:gd name="T27" fmla="*/ 1469 h 3045"/>
                <a:gd name="T28" fmla="*/ 23 w 2755"/>
                <a:gd name="T29" fmla="*/ 2141 h 3045"/>
                <a:gd name="T30" fmla="*/ 46 w 2755"/>
                <a:gd name="T31" fmla="*/ 2361 h 3045"/>
                <a:gd name="T32" fmla="*/ 428 w 2755"/>
                <a:gd name="T33" fmla="*/ 3044 h 3045"/>
                <a:gd name="T34" fmla="*/ 1216 w 2755"/>
                <a:gd name="T35" fmla="*/ 3044 h 3045"/>
                <a:gd name="T36" fmla="*/ 1262 w 2755"/>
                <a:gd name="T37" fmla="*/ 2384 h 3045"/>
                <a:gd name="T38" fmla="*/ 1378 w 2755"/>
                <a:gd name="T39" fmla="*/ 2430 h 3045"/>
                <a:gd name="T40" fmla="*/ 1389 w 2755"/>
                <a:gd name="T41" fmla="*/ 2430 h 3045"/>
                <a:gd name="T42" fmla="*/ 1493 w 2755"/>
                <a:gd name="T43" fmla="*/ 2407 h 3045"/>
                <a:gd name="T44" fmla="*/ 2002 w 2755"/>
                <a:gd name="T45" fmla="*/ 1886 h 3045"/>
                <a:gd name="T46" fmla="*/ 2245 w 2755"/>
                <a:gd name="T47" fmla="*/ 1759 h 3045"/>
                <a:gd name="T48" fmla="*/ 2361 w 2755"/>
                <a:gd name="T49" fmla="*/ 1793 h 3045"/>
                <a:gd name="T50" fmla="*/ 2419 w 2755"/>
                <a:gd name="T51" fmla="*/ 1770 h 3045"/>
                <a:gd name="T52" fmla="*/ 2731 w 2755"/>
                <a:gd name="T53" fmla="*/ 1249 h 3045"/>
                <a:gd name="T54" fmla="*/ 2708 w 2755"/>
                <a:gd name="T55" fmla="*/ 1180 h 3045"/>
                <a:gd name="T56" fmla="*/ 2407 w 2755"/>
                <a:gd name="T57" fmla="*/ 1701 h 3045"/>
                <a:gd name="T58" fmla="*/ 2361 w 2755"/>
                <a:gd name="T59" fmla="*/ 1689 h 3045"/>
                <a:gd name="T60" fmla="*/ 2071 w 2755"/>
                <a:gd name="T61" fmla="*/ 1608 h 3045"/>
                <a:gd name="T62" fmla="*/ 2060 w 2755"/>
                <a:gd name="T63" fmla="*/ 1597 h 3045"/>
                <a:gd name="T64" fmla="*/ 2164 w 2755"/>
                <a:gd name="T65" fmla="*/ 1527 h 3045"/>
                <a:gd name="T66" fmla="*/ 2176 w 2755"/>
                <a:gd name="T67" fmla="*/ 1411 h 3045"/>
                <a:gd name="T68" fmla="*/ 2164 w 2755"/>
                <a:gd name="T69" fmla="*/ 1377 h 3045"/>
                <a:gd name="T70" fmla="*/ 2315 w 2755"/>
                <a:gd name="T71" fmla="*/ 1122 h 3045"/>
                <a:gd name="T72" fmla="*/ 2337 w 2755"/>
                <a:gd name="T73" fmla="*/ 1134 h 3045"/>
                <a:gd name="T74" fmla="*/ 2673 w 2755"/>
                <a:gd name="T75" fmla="*/ 1238 h 3045"/>
                <a:gd name="T76" fmla="*/ 2685 w 2755"/>
                <a:gd name="T77" fmla="*/ 1238 h 3045"/>
                <a:gd name="T78" fmla="*/ 2407 w 2755"/>
                <a:gd name="T79" fmla="*/ 1701 h 3045"/>
                <a:gd name="T80" fmla="*/ 787 w 2755"/>
                <a:gd name="T81" fmla="*/ 844 h 3045"/>
                <a:gd name="T82" fmla="*/ 1065 w 2755"/>
                <a:gd name="T83" fmla="*/ 1052 h 3045"/>
                <a:gd name="T84" fmla="*/ 1204 w 2755"/>
                <a:gd name="T85" fmla="*/ 1006 h 3045"/>
                <a:gd name="T86" fmla="*/ 1308 w 2755"/>
                <a:gd name="T87" fmla="*/ 844 h 3045"/>
                <a:gd name="T88" fmla="*/ 1355 w 2755"/>
                <a:gd name="T89" fmla="*/ 832 h 3045"/>
                <a:gd name="T90" fmla="*/ 1366 w 2755"/>
                <a:gd name="T91" fmla="*/ 809 h 3045"/>
                <a:gd name="T92" fmla="*/ 1355 w 2755"/>
                <a:gd name="T93" fmla="*/ 624 h 3045"/>
                <a:gd name="T94" fmla="*/ 1412 w 2755"/>
                <a:gd name="T95" fmla="*/ 497 h 3045"/>
                <a:gd name="T96" fmla="*/ 1412 w 2755"/>
                <a:gd name="T97" fmla="*/ 439 h 3045"/>
                <a:gd name="T98" fmla="*/ 1493 w 2755"/>
                <a:gd name="T99" fmla="*/ 358 h 3045"/>
                <a:gd name="T100" fmla="*/ 1459 w 2755"/>
                <a:gd name="T101" fmla="*/ 220 h 3045"/>
                <a:gd name="T102" fmla="*/ 1389 w 2755"/>
                <a:gd name="T103" fmla="*/ 127 h 3045"/>
                <a:gd name="T104" fmla="*/ 1332 w 2755"/>
                <a:gd name="T105" fmla="*/ 185 h 3045"/>
                <a:gd name="T106" fmla="*/ 671 w 2755"/>
                <a:gd name="T107" fmla="*/ 381 h 3045"/>
                <a:gd name="T108" fmla="*/ 706 w 2755"/>
                <a:gd name="T109" fmla="*/ 775 h 3045"/>
                <a:gd name="T110" fmla="*/ 787 w 2755"/>
                <a:gd name="T111" fmla="*/ 844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55" h="3045">
                  <a:moveTo>
                    <a:pt x="2708" y="1180"/>
                  </a:moveTo>
                  <a:cubicBezTo>
                    <a:pt x="2615" y="1157"/>
                    <a:pt x="2419" y="1087"/>
                    <a:pt x="2337" y="1064"/>
                  </a:cubicBezTo>
                  <a:cubicBezTo>
                    <a:pt x="2315" y="1064"/>
                    <a:pt x="2291" y="1076"/>
                    <a:pt x="2291" y="1087"/>
                  </a:cubicBezTo>
                  <a:cubicBezTo>
                    <a:pt x="2060" y="1469"/>
                    <a:pt x="2060" y="1469"/>
                    <a:pt x="2060" y="1469"/>
                  </a:cubicBezTo>
                  <a:cubicBezTo>
                    <a:pt x="1909" y="1585"/>
                    <a:pt x="1909" y="1585"/>
                    <a:pt x="1909" y="1585"/>
                  </a:cubicBezTo>
                  <a:cubicBezTo>
                    <a:pt x="1817" y="1759"/>
                    <a:pt x="1817" y="1759"/>
                    <a:pt x="1817" y="1759"/>
                  </a:cubicBezTo>
                  <a:cubicBezTo>
                    <a:pt x="1447" y="1944"/>
                    <a:pt x="1447" y="1944"/>
                    <a:pt x="1447" y="1944"/>
                  </a:cubicBezTo>
                  <a:cubicBezTo>
                    <a:pt x="1273" y="1770"/>
                    <a:pt x="1273" y="1770"/>
                    <a:pt x="1273" y="1770"/>
                  </a:cubicBezTo>
                  <a:cubicBezTo>
                    <a:pt x="1262" y="1631"/>
                    <a:pt x="1227" y="1516"/>
                    <a:pt x="1158" y="1377"/>
                  </a:cubicBezTo>
                  <a:cubicBezTo>
                    <a:pt x="1134" y="1342"/>
                    <a:pt x="1134" y="1342"/>
                    <a:pt x="1134" y="1342"/>
                  </a:cubicBezTo>
                  <a:cubicBezTo>
                    <a:pt x="1054" y="1180"/>
                    <a:pt x="1054" y="1180"/>
                    <a:pt x="1054" y="1180"/>
                  </a:cubicBezTo>
                  <a:cubicBezTo>
                    <a:pt x="834" y="1168"/>
                    <a:pt x="637" y="1006"/>
                    <a:pt x="637" y="1006"/>
                  </a:cubicBezTo>
                  <a:cubicBezTo>
                    <a:pt x="556" y="1099"/>
                    <a:pt x="486" y="1157"/>
                    <a:pt x="417" y="1203"/>
                  </a:cubicBezTo>
                  <a:cubicBezTo>
                    <a:pt x="324" y="1272"/>
                    <a:pt x="243" y="1365"/>
                    <a:pt x="220" y="1469"/>
                  </a:cubicBezTo>
                  <a:cubicBezTo>
                    <a:pt x="23" y="2141"/>
                    <a:pt x="23" y="2141"/>
                    <a:pt x="23" y="2141"/>
                  </a:cubicBezTo>
                  <a:cubicBezTo>
                    <a:pt x="0" y="2222"/>
                    <a:pt x="12" y="2291"/>
                    <a:pt x="46" y="2361"/>
                  </a:cubicBezTo>
                  <a:cubicBezTo>
                    <a:pt x="428" y="3044"/>
                    <a:pt x="428" y="3044"/>
                    <a:pt x="428" y="3044"/>
                  </a:cubicBezTo>
                  <a:cubicBezTo>
                    <a:pt x="1216" y="3044"/>
                    <a:pt x="1216" y="3044"/>
                    <a:pt x="1216" y="3044"/>
                  </a:cubicBezTo>
                  <a:cubicBezTo>
                    <a:pt x="1262" y="2384"/>
                    <a:pt x="1262" y="2384"/>
                    <a:pt x="1262" y="2384"/>
                  </a:cubicBezTo>
                  <a:cubicBezTo>
                    <a:pt x="1378" y="2430"/>
                    <a:pt x="1378" y="2430"/>
                    <a:pt x="1378" y="2430"/>
                  </a:cubicBezTo>
                  <a:cubicBezTo>
                    <a:pt x="1389" y="2430"/>
                    <a:pt x="1389" y="2430"/>
                    <a:pt x="1389" y="2430"/>
                  </a:cubicBezTo>
                  <a:cubicBezTo>
                    <a:pt x="1424" y="2453"/>
                    <a:pt x="1459" y="2442"/>
                    <a:pt x="1493" y="2407"/>
                  </a:cubicBezTo>
                  <a:cubicBezTo>
                    <a:pt x="2002" y="1886"/>
                    <a:pt x="2002" y="1886"/>
                    <a:pt x="2002" y="1886"/>
                  </a:cubicBezTo>
                  <a:cubicBezTo>
                    <a:pt x="2245" y="1759"/>
                    <a:pt x="2245" y="1759"/>
                    <a:pt x="2245" y="1759"/>
                  </a:cubicBezTo>
                  <a:cubicBezTo>
                    <a:pt x="2291" y="1770"/>
                    <a:pt x="2337" y="1782"/>
                    <a:pt x="2361" y="1793"/>
                  </a:cubicBezTo>
                  <a:cubicBezTo>
                    <a:pt x="2384" y="1793"/>
                    <a:pt x="2407" y="1782"/>
                    <a:pt x="2419" y="1770"/>
                  </a:cubicBezTo>
                  <a:cubicBezTo>
                    <a:pt x="2731" y="1249"/>
                    <a:pt x="2731" y="1249"/>
                    <a:pt x="2731" y="1249"/>
                  </a:cubicBezTo>
                  <a:cubicBezTo>
                    <a:pt x="2754" y="1226"/>
                    <a:pt x="2743" y="1191"/>
                    <a:pt x="2708" y="1180"/>
                  </a:cubicBezTo>
                  <a:close/>
                  <a:moveTo>
                    <a:pt x="2407" y="1701"/>
                  </a:moveTo>
                  <a:cubicBezTo>
                    <a:pt x="2361" y="1689"/>
                    <a:pt x="2361" y="1689"/>
                    <a:pt x="2361" y="1689"/>
                  </a:cubicBezTo>
                  <a:cubicBezTo>
                    <a:pt x="2071" y="1608"/>
                    <a:pt x="2071" y="1608"/>
                    <a:pt x="2071" y="1608"/>
                  </a:cubicBezTo>
                  <a:cubicBezTo>
                    <a:pt x="2060" y="1597"/>
                    <a:pt x="2060" y="1597"/>
                    <a:pt x="2060" y="1597"/>
                  </a:cubicBezTo>
                  <a:cubicBezTo>
                    <a:pt x="2164" y="1527"/>
                    <a:pt x="2164" y="1527"/>
                    <a:pt x="2164" y="1527"/>
                  </a:cubicBezTo>
                  <a:cubicBezTo>
                    <a:pt x="2187" y="1493"/>
                    <a:pt x="2199" y="1446"/>
                    <a:pt x="2176" y="1411"/>
                  </a:cubicBezTo>
                  <a:cubicBezTo>
                    <a:pt x="2164" y="1377"/>
                    <a:pt x="2164" y="1377"/>
                    <a:pt x="2164" y="1377"/>
                  </a:cubicBezTo>
                  <a:cubicBezTo>
                    <a:pt x="2315" y="1122"/>
                    <a:pt x="2315" y="1122"/>
                    <a:pt x="2315" y="1122"/>
                  </a:cubicBezTo>
                  <a:cubicBezTo>
                    <a:pt x="2337" y="1134"/>
                    <a:pt x="2337" y="1134"/>
                    <a:pt x="2337" y="1134"/>
                  </a:cubicBezTo>
                  <a:cubicBezTo>
                    <a:pt x="2673" y="1238"/>
                    <a:pt x="2673" y="1238"/>
                    <a:pt x="2673" y="1238"/>
                  </a:cubicBezTo>
                  <a:cubicBezTo>
                    <a:pt x="2685" y="1238"/>
                    <a:pt x="2685" y="1238"/>
                    <a:pt x="2685" y="1238"/>
                  </a:cubicBezTo>
                  <a:lnTo>
                    <a:pt x="2407" y="1701"/>
                  </a:lnTo>
                  <a:close/>
                  <a:moveTo>
                    <a:pt x="787" y="844"/>
                  </a:moveTo>
                  <a:cubicBezTo>
                    <a:pt x="834" y="971"/>
                    <a:pt x="973" y="1006"/>
                    <a:pt x="1065" y="1052"/>
                  </a:cubicBezTo>
                  <a:cubicBezTo>
                    <a:pt x="1111" y="1076"/>
                    <a:pt x="1169" y="1064"/>
                    <a:pt x="1204" y="1006"/>
                  </a:cubicBezTo>
                  <a:cubicBezTo>
                    <a:pt x="1239" y="948"/>
                    <a:pt x="1308" y="844"/>
                    <a:pt x="1308" y="844"/>
                  </a:cubicBezTo>
                  <a:cubicBezTo>
                    <a:pt x="1332" y="844"/>
                    <a:pt x="1355" y="844"/>
                    <a:pt x="1355" y="832"/>
                  </a:cubicBezTo>
                  <a:cubicBezTo>
                    <a:pt x="1366" y="821"/>
                    <a:pt x="1366" y="821"/>
                    <a:pt x="1366" y="809"/>
                  </a:cubicBezTo>
                  <a:cubicBezTo>
                    <a:pt x="1366" y="809"/>
                    <a:pt x="1355" y="647"/>
                    <a:pt x="1355" y="624"/>
                  </a:cubicBezTo>
                  <a:cubicBezTo>
                    <a:pt x="1366" y="589"/>
                    <a:pt x="1389" y="566"/>
                    <a:pt x="1412" y="497"/>
                  </a:cubicBezTo>
                  <a:cubicBezTo>
                    <a:pt x="1412" y="474"/>
                    <a:pt x="1412" y="450"/>
                    <a:pt x="1412" y="439"/>
                  </a:cubicBezTo>
                  <a:cubicBezTo>
                    <a:pt x="1470" y="427"/>
                    <a:pt x="1482" y="381"/>
                    <a:pt x="1493" y="358"/>
                  </a:cubicBezTo>
                  <a:cubicBezTo>
                    <a:pt x="1505" y="311"/>
                    <a:pt x="1493" y="266"/>
                    <a:pt x="1459" y="220"/>
                  </a:cubicBezTo>
                  <a:cubicBezTo>
                    <a:pt x="1389" y="127"/>
                    <a:pt x="1389" y="127"/>
                    <a:pt x="1389" y="127"/>
                  </a:cubicBezTo>
                  <a:cubicBezTo>
                    <a:pt x="1332" y="185"/>
                    <a:pt x="1332" y="185"/>
                    <a:pt x="1332" y="185"/>
                  </a:cubicBezTo>
                  <a:cubicBezTo>
                    <a:pt x="1054" y="0"/>
                    <a:pt x="752" y="69"/>
                    <a:pt x="671" y="381"/>
                  </a:cubicBezTo>
                  <a:cubicBezTo>
                    <a:pt x="637" y="520"/>
                    <a:pt x="706" y="775"/>
                    <a:pt x="706" y="775"/>
                  </a:cubicBezTo>
                  <a:lnTo>
                    <a:pt x="787" y="844"/>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58595B"/>
                </a:solidFill>
                <a:effectLst/>
                <a:uLnTx/>
                <a:uFillTx/>
                <a:latin typeface="Calibri"/>
                <a:ea typeface="+mn-ea"/>
                <a:cs typeface="+mn-cs"/>
              </a:endParaRPr>
            </a:p>
          </p:txBody>
        </p:sp>
      </p:grpSp>
      <p:sp>
        <p:nvSpPr>
          <p:cNvPr id="73" name="Footer Placeholder 13">
            <a:extLst>
              <a:ext uri="{FF2B5EF4-FFF2-40B4-BE49-F238E27FC236}">
                <a16:creationId xmlns:a16="http://schemas.microsoft.com/office/drawing/2014/main" id="{45069ECC-0F98-41B7-B01A-BEEDA9ACB5AC}"/>
              </a:ext>
            </a:extLst>
          </p:cNvPr>
          <p:cNvSpPr txBox="1">
            <a:spLocks/>
          </p:cNvSpPr>
          <p:nvPr/>
        </p:nvSpPr>
        <p:spPr bwMode="gray">
          <a:xfrm>
            <a:off x="8619175" y="6555434"/>
            <a:ext cx="2925318" cy="1828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8595B"/>
              </a:solidFill>
              <a:effectLst/>
              <a:uLnTx/>
              <a:uFillTx/>
              <a:latin typeface="Calibri"/>
              <a:ea typeface="+mn-ea"/>
              <a:cs typeface="+mn-cs"/>
            </a:endParaRPr>
          </a:p>
        </p:txBody>
      </p:sp>
      <p:sp>
        <p:nvSpPr>
          <p:cNvPr id="3" name="Footer Placeholder 2">
            <a:extLst>
              <a:ext uri="{FF2B5EF4-FFF2-40B4-BE49-F238E27FC236}">
                <a16:creationId xmlns:a16="http://schemas.microsoft.com/office/drawing/2014/main" id="{37A553FC-C3C3-AB41-8BA6-9BD9D53FE7A3}"/>
              </a:ext>
            </a:extLst>
          </p:cNvPr>
          <p:cNvSpPr>
            <a:spLocks noGrp="1"/>
          </p:cNvSpPr>
          <p:nvPr>
            <p:ph type="ftr" sz="quarter" idx="14"/>
          </p:nvPr>
        </p:nvSpPr>
        <p:spPr/>
        <p:txBody>
          <a:bodyPr/>
          <a:lstStyle/>
          <a:p>
            <a:r>
              <a:rPr lang="en-IN"/>
              <a:t>Copyright © 2019, Oracle and/or its affiliates. All rights reserved.</a:t>
            </a:r>
            <a:endParaRPr lang="en-US"/>
          </a:p>
        </p:txBody>
      </p:sp>
      <p:sp>
        <p:nvSpPr>
          <p:cNvPr id="9" name="Slide Number Placeholder 8">
            <a:extLst>
              <a:ext uri="{FF2B5EF4-FFF2-40B4-BE49-F238E27FC236}">
                <a16:creationId xmlns:a16="http://schemas.microsoft.com/office/drawing/2014/main" id="{1FED7E0D-33DA-B049-942D-09EBAF8E4CF5}"/>
              </a:ext>
            </a:extLst>
          </p:cNvPr>
          <p:cNvSpPr>
            <a:spLocks noGrp="1"/>
          </p:cNvSpPr>
          <p:nvPr>
            <p:ph type="sldNum" sz="quarter" idx="4"/>
          </p:nvPr>
        </p:nvSpPr>
        <p:spPr/>
        <p:txBody>
          <a:bodyPr/>
          <a:lstStyle/>
          <a:p>
            <a:fld id="{C51EAA63-D034-42AE-91FA-B13B9518C7BE}" type="slidenum">
              <a:rPr lang="en-US" smtClean="0"/>
              <a:pPr/>
              <a:t>31</a:t>
            </a:fld>
            <a:endParaRPr lang="en-US"/>
          </a:p>
        </p:txBody>
      </p:sp>
    </p:spTree>
    <p:extLst>
      <p:ext uri="{BB962C8B-B14F-4D97-AF65-F5344CB8AC3E}">
        <p14:creationId xmlns:p14="http://schemas.microsoft.com/office/powerpoint/2010/main" val="118875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par>
                                <p:cTn id="16" presetID="22" presetClass="entr" presetSubtype="8"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left)">
                                      <p:cBhvr>
                                        <p:cTn id="18" dur="5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par>
                                <p:cTn id="24" presetID="22" presetClass="entr" presetSubtype="8"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par>
                                <p:cTn id="32" presetID="22" presetClass="entr" presetSubtype="8"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left)">
                                      <p:cBhvr>
                                        <p:cTn id="3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0489" y="214197"/>
            <a:ext cx="11125200" cy="589127"/>
          </a:xfrm>
        </p:spPr>
        <p:txBody>
          <a:bodyPr/>
          <a:lstStyle/>
          <a:p>
            <a:r>
              <a:rPr lang="en-US"/>
              <a:t>BCS SDK 19.1.3 Release</a:t>
            </a:r>
          </a:p>
        </p:txBody>
      </p:sp>
      <p:sp>
        <p:nvSpPr>
          <p:cNvPr id="6" name="Content Placeholder 5"/>
          <p:cNvSpPr>
            <a:spLocks noGrp="1"/>
          </p:cNvSpPr>
          <p:nvPr>
            <p:ph idx="1"/>
          </p:nvPr>
        </p:nvSpPr>
        <p:spPr>
          <a:xfrm>
            <a:off x="530489" y="1036945"/>
            <a:ext cx="11126522" cy="5190407"/>
          </a:xfrm>
        </p:spPr>
        <p:txBody>
          <a:bodyPr/>
          <a:lstStyle/>
          <a:p>
            <a:pPr>
              <a:lnSpc>
                <a:spcPct val="100000"/>
              </a:lnSpc>
              <a:spcBef>
                <a:spcPts val="0"/>
              </a:spcBef>
              <a:spcAft>
                <a:spcPts val="100"/>
              </a:spcAft>
            </a:pPr>
            <a:r>
              <a:rPr lang="en-US"/>
              <a:t>Purpose is for application dev and evaluation </a:t>
            </a:r>
          </a:p>
          <a:p>
            <a:pPr>
              <a:lnSpc>
                <a:spcPct val="100000"/>
              </a:lnSpc>
              <a:spcBef>
                <a:spcPts val="0"/>
              </a:spcBef>
              <a:spcAft>
                <a:spcPts val="100"/>
              </a:spcAft>
            </a:pPr>
            <a:r>
              <a:rPr lang="en-US"/>
              <a:t>Same set of features as v19.1.3 in cloud</a:t>
            </a:r>
          </a:p>
          <a:p>
            <a:pPr lvl="1">
              <a:lnSpc>
                <a:spcPct val="100000"/>
              </a:lnSpc>
              <a:spcBef>
                <a:spcPts val="0"/>
              </a:spcBef>
              <a:spcAft>
                <a:spcPts val="100"/>
              </a:spcAft>
            </a:pPr>
            <a:r>
              <a:rPr lang="en-US"/>
              <a:t>Exceptions:  Security, HA, backup, etc. </a:t>
            </a:r>
          </a:p>
          <a:p>
            <a:pPr>
              <a:lnSpc>
                <a:spcPct val="100000"/>
              </a:lnSpc>
              <a:spcBef>
                <a:spcPts val="0"/>
              </a:spcBef>
              <a:spcAft>
                <a:spcPts val="100"/>
              </a:spcAft>
            </a:pPr>
            <a:r>
              <a:rPr lang="en-US"/>
              <a:t>Plan to release a new version along with cloud release</a:t>
            </a:r>
          </a:p>
          <a:p>
            <a:pPr lvl="1">
              <a:lnSpc>
                <a:spcPct val="100000"/>
              </a:lnSpc>
              <a:spcBef>
                <a:spcPts val="0"/>
              </a:spcBef>
              <a:spcAft>
                <a:spcPts val="100"/>
              </a:spcAft>
            </a:pPr>
            <a:r>
              <a:rPr lang="en-US"/>
              <a:t>No patch or upgrade – users are expected to create new instances</a:t>
            </a:r>
          </a:p>
          <a:p>
            <a:pPr>
              <a:lnSpc>
                <a:spcPct val="100000"/>
              </a:lnSpc>
              <a:spcBef>
                <a:spcPts val="0"/>
              </a:spcBef>
              <a:spcAft>
                <a:spcPts val="100"/>
              </a:spcAft>
            </a:pPr>
            <a:r>
              <a:rPr lang="en-US"/>
              <a:t>For Customers &amp; Partners</a:t>
            </a:r>
          </a:p>
          <a:p>
            <a:pPr lvl="1">
              <a:lnSpc>
                <a:spcPct val="100000"/>
              </a:lnSpc>
              <a:spcBef>
                <a:spcPts val="0"/>
              </a:spcBef>
              <a:spcAft>
                <a:spcPts val="100"/>
              </a:spcAft>
            </a:pPr>
            <a:r>
              <a:rPr lang="nl-NL"/>
              <a:t>OBP SDK is now available for customers/partners to download at OTN:  </a:t>
            </a:r>
            <a:r>
              <a:rPr lang="nl-NL" u="sng">
                <a:hlinkClick r:id="rId2"/>
              </a:rPr>
              <a:t>https://www.oracle.com/technetwork/topics/cloud/downloads/blockchain-sdk-5443939.html</a:t>
            </a:r>
            <a:endParaRPr lang="en-US"/>
          </a:p>
          <a:p>
            <a:pPr lvl="1">
              <a:lnSpc>
                <a:spcPct val="100000"/>
              </a:lnSpc>
              <a:spcBef>
                <a:spcPts val="0"/>
              </a:spcBef>
              <a:spcAft>
                <a:spcPts val="100"/>
              </a:spcAft>
            </a:pPr>
            <a:r>
              <a:rPr lang="en-US"/>
              <a:t>Support via community forum </a:t>
            </a:r>
          </a:p>
          <a:p>
            <a:pPr lvl="1"/>
            <a:endParaRPr lang="en-US"/>
          </a:p>
        </p:txBody>
      </p:sp>
      <p:sp>
        <p:nvSpPr>
          <p:cNvPr id="3" name="Footer Placeholder 2"/>
          <p:cNvSpPr>
            <a:spLocks noGrp="1"/>
          </p:cNvSpPr>
          <p:nvPr>
            <p:ph type="ftr" sz="quarter" idx="4294967295"/>
          </p:nvPr>
        </p:nvSpPr>
        <p:spPr>
          <a:xfrm>
            <a:off x="9445625" y="6556375"/>
            <a:ext cx="2743200" cy="182563"/>
          </a:xfrm>
        </p:spPr>
        <p:txBody>
          <a:bodyPr/>
          <a:lstStyle/>
          <a:p>
            <a:r>
              <a:rPr lang="en-US"/>
              <a:t>Confidential – Oracle Internal/Restricted/Highly Restricted</a:t>
            </a:r>
          </a:p>
        </p:txBody>
      </p:sp>
    </p:spTree>
    <p:extLst>
      <p:ext uri="{BB962C8B-B14F-4D97-AF65-F5344CB8AC3E}">
        <p14:creationId xmlns:p14="http://schemas.microsoft.com/office/powerpoint/2010/main" val="14736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bwMode="gray">
          <a:xfrm>
            <a:off x="6774684" y="0"/>
            <a:ext cx="6098835" cy="1860884"/>
          </a:xfrm>
          <a:prstGeom prst="parallelogram">
            <a:avLst>
              <a:gd name="adj" fmla="val 36579"/>
            </a:avLst>
          </a:prstGeom>
          <a:solidFill>
            <a:srgbClr val="7030A0"/>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a:ln>
                  <a:noFill/>
                </a:ln>
                <a:solidFill>
                  <a:srgbClr val="FFFFFF"/>
                </a:solidFill>
                <a:effectLst/>
                <a:uLnTx/>
                <a:uFillTx/>
                <a:latin typeface="Calibri"/>
                <a:ea typeface="+mn-ea"/>
                <a:cs typeface="+mn-cs"/>
              </a:rPr>
              <a:t>          Learn More</a:t>
            </a:r>
          </a:p>
          <a:p>
            <a:pPr marL="0" marR="0" lvl="0" indent="0" algn="r" defTabSz="914400" rtl="0" eaLnBrk="1" fontAlgn="auto" latinLnBrk="0" hangingPunct="1">
              <a:lnSpc>
                <a:spcPct val="90000"/>
              </a:lnSpc>
              <a:spcBef>
                <a:spcPts val="120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a:ea typeface="+mn-ea"/>
                <a:cs typeface="+mn-cs"/>
              </a:rPr>
              <a:t>     http://oracle.com/</a:t>
            </a:r>
            <a:r>
              <a:rPr kumimoji="0" lang="en-US" sz="2400" b="1" i="0" u="none" strike="noStrike" kern="1200" cap="none" spc="0" normalizeH="0" baseline="0" noProof="0">
                <a:ln>
                  <a:noFill/>
                </a:ln>
                <a:solidFill>
                  <a:srgbClr val="FFFFFF"/>
                </a:solidFill>
                <a:effectLst/>
                <a:uLnTx/>
                <a:uFillTx/>
                <a:latin typeface="Calibri"/>
                <a:ea typeface="+mn-ea"/>
                <a:cs typeface="+mn-cs"/>
              </a:rPr>
              <a:t>blockchain</a:t>
            </a:r>
          </a:p>
          <a:p>
            <a:pPr marL="0" marR="0" lvl="0" indent="0" algn="r" defTabSz="914400" rtl="0" eaLnBrk="1" fontAlgn="auto" latinLnBrk="0" hangingPunct="1">
              <a:lnSpc>
                <a:spcPct val="90000"/>
              </a:lnSpc>
              <a:spcBef>
                <a:spcPts val="30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a:ea typeface="+mn-ea"/>
                <a:cs typeface="+mn-cs"/>
              </a:rPr>
              <a:t>   http://cloud.oracle.com/</a:t>
            </a:r>
            <a:r>
              <a:rPr kumimoji="0" lang="en-US" sz="2400" b="1" i="0" u="none" strike="noStrike" kern="1200" cap="none" spc="0" normalizeH="0" baseline="0" noProof="0">
                <a:ln>
                  <a:noFill/>
                </a:ln>
                <a:solidFill>
                  <a:srgbClr val="FFFFFF"/>
                </a:solidFill>
                <a:effectLst/>
                <a:uLnTx/>
                <a:uFillTx/>
                <a:latin typeface="Calibri"/>
                <a:ea typeface="+mn-ea"/>
                <a:cs typeface="+mn-cs"/>
              </a:rPr>
              <a:t>blockchain</a:t>
            </a:r>
          </a:p>
          <a:p>
            <a:pPr marL="0" marR="0" lvl="0" indent="0" algn="r" defTabSz="914400" rtl="0" eaLnBrk="1" fontAlgn="auto" latinLnBrk="0" hangingPunct="1">
              <a:lnSpc>
                <a:spcPct val="90000"/>
              </a:lnSpc>
              <a:spcBef>
                <a:spcPts val="30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a:ea typeface="+mn-ea"/>
                <a:cs typeface="+mn-cs"/>
              </a:rPr>
              <a:t>            http://developer.oracle.com/</a:t>
            </a:r>
            <a:r>
              <a:rPr kumimoji="0" lang="en-US" sz="2400" b="1" i="0" u="none" strike="noStrike" kern="1200" cap="none" spc="0" normalizeH="0" baseline="0" noProof="0">
                <a:ln>
                  <a:noFill/>
                </a:ln>
                <a:solidFill>
                  <a:srgbClr val="FFFFFF"/>
                </a:solidFill>
                <a:effectLst/>
                <a:uLnTx/>
                <a:uFillTx/>
                <a:latin typeface="Calibri"/>
                <a:ea typeface="+mn-ea"/>
                <a:cs typeface="+mn-cs"/>
              </a:rPr>
              <a:t>blockchain</a:t>
            </a:r>
            <a:r>
              <a:rPr kumimoji="0" lang="en-US" sz="2400" b="0" i="0" u="none" strike="noStrike" kern="1200" cap="none" spc="0" normalizeH="0" baseline="0" noProof="0">
                <a:ln>
                  <a:noFill/>
                </a:ln>
                <a:solidFill>
                  <a:srgbClr val="FFFFFF"/>
                </a:solidFill>
                <a:effectLst/>
                <a:uLnTx/>
                <a:uFillTx/>
                <a:latin typeface="Calibri"/>
                <a:ea typeface="+mn-ea"/>
                <a:cs typeface="+mn-cs"/>
              </a:rPr>
              <a:t> </a:t>
            </a:r>
          </a:p>
        </p:txBody>
      </p:sp>
      <p:sp>
        <p:nvSpPr>
          <p:cNvPr id="7" name="Parallelogram 6"/>
          <p:cNvSpPr/>
          <p:nvPr/>
        </p:nvSpPr>
        <p:spPr bwMode="gray">
          <a:xfrm>
            <a:off x="0" y="1048939"/>
            <a:ext cx="5670188" cy="1195963"/>
          </a:xfrm>
          <a:prstGeom prst="parallelogram">
            <a:avLst>
              <a:gd name="adj" fmla="val 36579"/>
            </a:avLst>
          </a:prstGeom>
          <a:blipFill dpi="0" rotWithShape="1">
            <a:blip r:embed="rId2"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Calibri"/>
              <a:ea typeface="+mn-ea"/>
              <a:cs typeface="+mn-cs"/>
            </a:endParaRPr>
          </a:p>
        </p:txBody>
      </p:sp>
      <p:sp>
        <p:nvSpPr>
          <p:cNvPr id="8" name="TextBox 7"/>
          <p:cNvSpPr txBox="1"/>
          <p:nvPr/>
        </p:nvSpPr>
        <p:spPr bwMode="gray">
          <a:xfrm>
            <a:off x="-373631" y="1034913"/>
            <a:ext cx="6265776" cy="1110757"/>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799" b="0" i="0" u="none" strike="noStrike" kern="0" cap="none" spc="0" normalizeH="0" baseline="0" noProof="0">
                <a:ln>
                  <a:noFill/>
                </a:ln>
                <a:solidFill>
                  <a:srgbClr val="FFFFFF"/>
                </a:solidFill>
                <a:effectLst/>
                <a:uLnTx/>
                <a:uFillTx/>
                <a:latin typeface="Calibri"/>
                <a:ea typeface="Calibri" charset="0"/>
                <a:cs typeface="Calibri" charset="0"/>
              </a:rPr>
              <a:t>Next Steps</a:t>
            </a:r>
            <a:endParaRPr kumimoji="0" lang="en-US" sz="5998" b="0" i="0" u="none" strike="noStrike" kern="0" cap="none" spc="0" normalizeH="0" baseline="0" noProof="0">
              <a:ln>
                <a:noFill/>
              </a:ln>
              <a:solidFill>
                <a:srgbClr val="FFFFFF"/>
              </a:solidFill>
              <a:effectLst/>
              <a:uLnTx/>
              <a:uFillTx/>
              <a:latin typeface="Calibri"/>
              <a:ea typeface="Calibri" charset="0"/>
              <a:cs typeface="Calibri" charset="0"/>
            </a:endParaRPr>
          </a:p>
        </p:txBody>
      </p:sp>
      <p:grpSp>
        <p:nvGrpSpPr>
          <p:cNvPr id="5" name="Group 4"/>
          <p:cNvGrpSpPr/>
          <p:nvPr/>
        </p:nvGrpSpPr>
        <p:grpSpPr>
          <a:xfrm>
            <a:off x="6310133" y="2772005"/>
            <a:ext cx="5607755" cy="3030485"/>
            <a:chOff x="6570053" y="2161316"/>
            <a:chExt cx="4656134" cy="2378959"/>
          </a:xfrm>
        </p:grpSpPr>
        <p:sp>
          <p:nvSpPr>
            <p:cNvPr id="9" name="Parallelogram 8"/>
            <p:cNvSpPr/>
            <p:nvPr/>
          </p:nvSpPr>
          <p:spPr bwMode="gray">
            <a:xfrm>
              <a:off x="6571382" y="2161316"/>
              <a:ext cx="4654805" cy="297543"/>
            </a:xfrm>
            <a:prstGeom prst="parallelogram">
              <a:avLst>
                <a:gd name="adj" fmla="val 36579"/>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a:ln>
                    <a:noFill/>
                  </a:ln>
                  <a:solidFill>
                    <a:srgbClr val="FFFFFF"/>
                  </a:solidFill>
                  <a:effectLst/>
                  <a:uLnTx/>
                  <a:uFillTx/>
                  <a:latin typeface="Calibri"/>
                  <a:ea typeface="+mn-ea"/>
                  <a:cs typeface="+mn-cs"/>
                </a:rPr>
                <a:t>  </a:t>
              </a:r>
              <a:r>
                <a:rPr kumimoji="0" lang="en-US" sz="2000" b="1" i="0" u="none" strike="noStrike" kern="0" cap="none" spc="0" normalizeH="0" baseline="0" noProof="0">
                  <a:ln>
                    <a:noFill/>
                  </a:ln>
                  <a:solidFill>
                    <a:srgbClr val="FFFFFF"/>
                  </a:solidFill>
                  <a:effectLst/>
                  <a:uLnTx/>
                  <a:uFillTx/>
                  <a:latin typeface="Calibri"/>
                  <a:ea typeface="+mn-ea"/>
                  <a:cs typeface="+mn-cs"/>
                </a:rPr>
                <a:t>https://www.f6s.com/oraclescaleup     </a:t>
              </a:r>
              <a:endParaRPr kumimoji="0" lang="en-US" sz="2000" b="0" i="0" u="none" strike="noStrike" kern="0" cap="none" spc="0" normalizeH="0" baseline="0" noProof="0">
                <a:ln>
                  <a:noFill/>
                </a:ln>
                <a:solidFill>
                  <a:srgbClr val="FFFFFF"/>
                </a:solidFill>
                <a:effectLst/>
                <a:uLnTx/>
                <a:uFillTx/>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70053" y="2458543"/>
              <a:ext cx="4534950" cy="2081732"/>
            </a:xfrm>
            <a:prstGeom prst="rect">
              <a:avLst/>
            </a:prstGeom>
            <a:ln>
              <a:noFill/>
            </a:ln>
            <a:effectLst>
              <a:outerShdw blurRad="292100" dist="139700" dir="2700000" algn="tl" rotWithShape="0">
                <a:srgbClr val="333333">
                  <a:alpha val="65000"/>
                </a:srgbClr>
              </a:outerShdw>
            </a:effectLst>
          </p:spPr>
        </p:pic>
      </p:grpSp>
      <p:sp>
        <p:nvSpPr>
          <p:cNvPr id="13" name="Rectangle 12"/>
          <p:cNvSpPr/>
          <p:nvPr/>
        </p:nvSpPr>
        <p:spPr>
          <a:xfrm>
            <a:off x="893532" y="3179797"/>
            <a:ext cx="3717684" cy="221599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a:ln w="12700" cmpd="sng">
                  <a:solidFill>
                    <a:srgbClr val="007395"/>
                  </a:solidFill>
                  <a:prstDash val="solid"/>
                </a:ln>
                <a:gradFill>
                  <a:gsLst>
                    <a:gs pos="0">
                      <a:srgbClr val="007395"/>
                    </a:gs>
                    <a:gs pos="4000">
                      <a:srgbClr val="007395">
                        <a:lumMod val="60000"/>
                        <a:lumOff val="40000"/>
                      </a:srgbClr>
                    </a:gs>
                    <a:gs pos="87000">
                      <a:srgbClr val="007395">
                        <a:lumMod val="20000"/>
                        <a:lumOff val="80000"/>
                      </a:srgbClr>
                    </a:gs>
                  </a:gsLst>
                  <a:lin ang="5400000"/>
                </a:gradFill>
                <a:effectLst/>
                <a:uLnTx/>
                <a:uFillTx/>
                <a:latin typeface="Calibri"/>
                <a:ea typeface="+mn-ea"/>
                <a:cs typeface="Arial" pitchFamily="34" charset="0"/>
              </a:rPr>
              <a:t>Q&amp;A</a:t>
            </a:r>
          </a:p>
        </p:txBody>
      </p:sp>
    </p:spTree>
    <p:extLst>
      <p:ext uri="{BB962C8B-B14F-4D97-AF65-F5344CB8AC3E}">
        <p14:creationId xmlns:p14="http://schemas.microsoft.com/office/powerpoint/2010/main" val="88759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44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8621423" y="6556248"/>
            <a:ext cx="2743200" cy="182880"/>
          </a:xfrm>
        </p:spPr>
        <p:txBody>
          <a:bodyPr/>
          <a:lstStyle/>
          <a:p>
            <a:pPr defTabSz="914126"/>
            <a:r>
              <a:rPr lang="en-US" dirty="0">
                <a:solidFill>
                  <a:srgbClr val="58595B"/>
                </a:solidFill>
                <a:latin typeface="Calibri"/>
              </a:rPr>
              <a:t>Confidential – Oracle Internal/Restricted/Highly Restricted</a:t>
            </a:r>
          </a:p>
        </p:txBody>
      </p:sp>
      <p:sp>
        <p:nvSpPr>
          <p:cNvPr id="5" name="Slide Number Placeholder 4"/>
          <p:cNvSpPr>
            <a:spLocks noGrp="1"/>
          </p:cNvSpPr>
          <p:nvPr>
            <p:ph type="sldNum" sz="quarter" idx="12"/>
          </p:nvPr>
        </p:nvSpPr>
        <p:spPr/>
        <p:txBody>
          <a:bodyPr/>
          <a:lstStyle/>
          <a:p>
            <a:pPr defTabSz="914126"/>
            <a:fld id="{C51EAA63-D034-42AE-91FA-B13B9518C7BE}" type="slidenum">
              <a:rPr lang="en-GB">
                <a:solidFill>
                  <a:srgbClr val="58595B"/>
                </a:solidFill>
                <a:latin typeface="Calibri"/>
              </a:rPr>
              <a:pPr defTabSz="914126"/>
              <a:t>4</a:t>
            </a:fld>
            <a:endParaRPr lang="en-GB" dirty="0">
              <a:solidFill>
                <a:srgbClr val="58595B"/>
              </a:solidFill>
              <a:latin typeface="Calibri"/>
            </a:endParaRPr>
          </a:p>
        </p:txBody>
      </p:sp>
      <p:sp>
        <p:nvSpPr>
          <p:cNvPr id="8" name="Title 1"/>
          <p:cNvSpPr txBox="1">
            <a:spLocks/>
          </p:cNvSpPr>
          <p:nvPr/>
        </p:nvSpPr>
        <p:spPr bwMode="auto">
          <a:xfrm>
            <a:off x="525299" y="615054"/>
            <a:ext cx="11538717" cy="72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80000"/>
              </a:lnSpc>
              <a:spcBef>
                <a:spcPct val="0"/>
              </a:spcBef>
              <a:spcAft>
                <a:spcPct val="0"/>
              </a:spcAft>
              <a:defRPr sz="480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a:solidFill>
                  <a:schemeClr val="tx1"/>
                </a:solidFill>
                <a:latin typeface="Calibri" pitchFamily="34" charset="0"/>
              </a:defRPr>
            </a:lvl2pPr>
            <a:lvl3pPr algn="l" rtl="0" eaLnBrk="1" fontAlgn="base" hangingPunct="1">
              <a:lnSpc>
                <a:spcPct val="80000"/>
              </a:lnSpc>
              <a:spcBef>
                <a:spcPct val="0"/>
              </a:spcBef>
              <a:spcAft>
                <a:spcPct val="0"/>
              </a:spcAft>
              <a:defRPr sz="3600">
                <a:solidFill>
                  <a:schemeClr val="tx1"/>
                </a:solidFill>
                <a:latin typeface="Calibri" pitchFamily="34" charset="0"/>
              </a:defRPr>
            </a:lvl3pPr>
            <a:lvl4pPr algn="l" rtl="0" eaLnBrk="1" fontAlgn="base" hangingPunct="1">
              <a:lnSpc>
                <a:spcPct val="80000"/>
              </a:lnSpc>
              <a:spcBef>
                <a:spcPct val="0"/>
              </a:spcBef>
              <a:spcAft>
                <a:spcPct val="0"/>
              </a:spcAft>
              <a:defRPr sz="3600">
                <a:solidFill>
                  <a:schemeClr val="tx1"/>
                </a:solidFill>
                <a:latin typeface="Calibri" pitchFamily="34" charset="0"/>
              </a:defRPr>
            </a:lvl4pPr>
            <a:lvl5pPr algn="l" rtl="0" eaLnBrk="1" fontAlgn="base" hangingPunct="1">
              <a:lnSpc>
                <a:spcPct val="80000"/>
              </a:lnSpc>
              <a:spcBef>
                <a:spcPct val="0"/>
              </a:spcBef>
              <a:spcAft>
                <a:spcPct val="0"/>
              </a:spcAft>
              <a:defRPr sz="3600">
                <a:solidFill>
                  <a:schemeClr val="tx1"/>
                </a:solidFill>
                <a:latin typeface="Calibri" pitchFamily="34" charset="0"/>
              </a:defRPr>
            </a:lvl5pPr>
            <a:lvl6pPr marL="457200" algn="l" rtl="0" eaLnBrk="1" fontAlgn="base" hangingPunct="1">
              <a:lnSpc>
                <a:spcPct val="80000"/>
              </a:lnSpc>
              <a:spcBef>
                <a:spcPct val="0"/>
              </a:spcBef>
              <a:spcAft>
                <a:spcPct val="0"/>
              </a:spcAft>
              <a:defRPr sz="3600">
                <a:solidFill>
                  <a:schemeClr val="tx1"/>
                </a:solidFill>
                <a:latin typeface="Calibri" pitchFamily="34" charset="0"/>
              </a:defRPr>
            </a:lvl6pPr>
            <a:lvl7pPr marL="914400" algn="l" rtl="0" eaLnBrk="1" fontAlgn="base" hangingPunct="1">
              <a:lnSpc>
                <a:spcPct val="80000"/>
              </a:lnSpc>
              <a:spcBef>
                <a:spcPct val="0"/>
              </a:spcBef>
              <a:spcAft>
                <a:spcPct val="0"/>
              </a:spcAft>
              <a:defRPr sz="3600">
                <a:solidFill>
                  <a:schemeClr val="tx1"/>
                </a:solidFill>
                <a:latin typeface="Calibri" pitchFamily="34" charset="0"/>
              </a:defRPr>
            </a:lvl7pPr>
            <a:lvl8pPr marL="1371600" algn="l" rtl="0" eaLnBrk="1" fontAlgn="base" hangingPunct="1">
              <a:lnSpc>
                <a:spcPct val="80000"/>
              </a:lnSpc>
              <a:spcBef>
                <a:spcPct val="0"/>
              </a:spcBef>
              <a:spcAft>
                <a:spcPct val="0"/>
              </a:spcAft>
              <a:defRPr sz="3600">
                <a:solidFill>
                  <a:schemeClr val="tx1"/>
                </a:solidFill>
                <a:latin typeface="Calibri" pitchFamily="34" charset="0"/>
              </a:defRPr>
            </a:lvl8pPr>
            <a:lvl9pPr marL="1828800" algn="l" rtl="0" eaLnBrk="1" fontAlgn="base" hangingPunct="1">
              <a:lnSpc>
                <a:spcPct val="80000"/>
              </a:lnSpc>
              <a:spcBef>
                <a:spcPct val="0"/>
              </a:spcBef>
              <a:spcAft>
                <a:spcPct val="0"/>
              </a:spcAft>
              <a:defRPr sz="3600">
                <a:solidFill>
                  <a:schemeClr val="tx1"/>
                </a:solidFill>
                <a:latin typeface="Calibri" pitchFamily="34" charset="0"/>
              </a:defRPr>
            </a:lvl9pPr>
          </a:lstStyle>
          <a:p>
            <a:pPr defTabSz="914126">
              <a:defRPr/>
            </a:pPr>
            <a:r>
              <a:rPr lang="en-GB" sz="4699" dirty="0">
                <a:solidFill>
                  <a:srgbClr val="58595B"/>
                </a:solidFill>
                <a:latin typeface="Calibri"/>
              </a:rPr>
              <a:t>What is Blockchain?</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16964" y="1338177"/>
            <a:ext cx="7146107" cy="5064847"/>
          </a:xfrm>
        </p:spPr>
      </p:pic>
    </p:spTree>
    <p:extLst>
      <p:ext uri="{BB962C8B-B14F-4D97-AF65-F5344CB8AC3E}">
        <p14:creationId xmlns:p14="http://schemas.microsoft.com/office/powerpoint/2010/main" val="32534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969080A-C1A7-47FE-A949-341517379BFB}"/>
              </a:ext>
            </a:extLst>
          </p:cNvPr>
          <p:cNvSpPr/>
          <p:nvPr/>
        </p:nvSpPr>
        <p:spPr bwMode="gray">
          <a:xfrm>
            <a:off x="557938" y="1782060"/>
            <a:ext cx="2322983" cy="1910710"/>
          </a:xfrm>
          <a:prstGeom prst="rect">
            <a:avLst/>
          </a:prstGeom>
          <a:solidFill>
            <a:schemeClr val="bg1">
              <a:alpha val="16000"/>
            </a:schemeClr>
          </a:solidFill>
          <a:ln w="476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C8D9DE"/>
                </a:solidFill>
                <a:effectLst/>
                <a:uLnTx/>
                <a:uFillTx/>
                <a:latin typeface="Calibri"/>
                <a:ea typeface="+mn-ea"/>
                <a:cs typeface="+mn-cs"/>
              </a:rPr>
              <a:t>Business Value</a:t>
            </a:r>
            <a:endParaRPr kumimoji="0" lang="en-US" sz="1600" b="1" i="0" u="none" strike="noStrike" kern="1200" cap="none" spc="0" normalizeH="0" baseline="0" noProof="0" dirty="0">
              <a:ln>
                <a:noFill/>
              </a:ln>
              <a:solidFill>
                <a:srgbClr val="C8D9D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858838" algn="r"/>
                <a:tab pos="1147763" algn="l"/>
              </a:tabLst>
              <a:defRPr/>
            </a:pPr>
            <a:r>
              <a:rPr kumimoji="0" lang="en-US" sz="2000" b="1" i="0" u="none" strike="noStrike" kern="1200" cap="none" spc="0" normalizeH="0" baseline="0" noProof="0" dirty="0">
                <a:ln>
                  <a:noFill/>
                </a:ln>
                <a:solidFill>
                  <a:srgbClr val="A52641">
                    <a:lumMod val="40000"/>
                    <a:lumOff val="60000"/>
                  </a:srgbClr>
                </a:solidFill>
                <a:effectLst/>
                <a:uLnTx/>
                <a:uFillTx/>
                <a:latin typeface="Calibri"/>
                <a:ea typeface="+mn-ea"/>
                <a:cs typeface="+mn-cs"/>
              </a:rPr>
              <a:t>	</a:t>
            </a:r>
            <a:r>
              <a:rPr kumimoji="0" lang="en-US" sz="2200" b="0" i="0" u="none" strike="noStrike" kern="1200" cap="none" spc="0" normalizeH="0" baseline="0" noProof="0" dirty="0">
                <a:ln>
                  <a:noFill/>
                </a:ln>
                <a:solidFill>
                  <a:srgbClr val="FFFFFF"/>
                </a:solidFill>
                <a:effectLst/>
                <a:uLnTx/>
                <a:uFillTx/>
                <a:latin typeface="Calibri"/>
                <a:ea typeface="+mn-ea"/>
                <a:cs typeface="+mn-cs"/>
              </a:rPr>
              <a:t>2026:	$360B</a:t>
            </a:r>
          </a:p>
          <a:p>
            <a:pPr marL="0" marR="0" lvl="0" indent="0" algn="l" defTabSz="914400" rtl="0" eaLnBrk="1" fontAlgn="auto" latinLnBrk="0" hangingPunct="1">
              <a:lnSpc>
                <a:spcPct val="100000"/>
              </a:lnSpc>
              <a:spcBef>
                <a:spcPts val="0"/>
              </a:spcBef>
              <a:spcAft>
                <a:spcPts val="0"/>
              </a:spcAft>
              <a:buClrTx/>
              <a:buSzTx/>
              <a:buFontTx/>
              <a:buNone/>
              <a:tabLst>
                <a:tab pos="858838" algn="r"/>
                <a:tab pos="1147763" algn="l"/>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	2030:	$3.1T</a:t>
            </a:r>
          </a:p>
        </p:txBody>
      </p:sp>
      <p:sp>
        <p:nvSpPr>
          <p:cNvPr id="19" name="Rectangle 18">
            <a:extLst>
              <a:ext uri="{FF2B5EF4-FFF2-40B4-BE49-F238E27FC236}">
                <a16:creationId xmlns:a16="http://schemas.microsoft.com/office/drawing/2014/main" id="{4D7D6A8D-874F-4770-BD99-42EA37675D50}"/>
              </a:ext>
            </a:extLst>
          </p:cNvPr>
          <p:cNvSpPr/>
          <p:nvPr/>
        </p:nvSpPr>
        <p:spPr bwMode="gray">
          <a:xfrm>
            <a:off x="3103456" y="1782060"/>
            <a:ext cx="2322983" cy="1910710"/>
          </a:xfrm>
          <a:prstGeom prst="rect">
            <a:avLst/>
          </a:prstGeom>
          <a:solidFill>
            <a:schemeClr val="bg1">
              <a:alpha val="16000"/>
            </a:schemeClr>
          </a:solidFill>
          <a:ln w="476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C8D9DE"/>
                </a:solidFill>
                <a:effectLst/>
                <a:uLnTx/>
                <a:uFillTx/>
                <a:latin typeface="Calibri"/>
                <a:ea typeface="+mn-ea"/>
                <a:cs typeface="+mn-cs"/>
              </a:rPr>
              <a:t>Global Spend</a:t>
            </a:r>
          </a:p>
          <a:p>
            <a:pPr marL="0" marR="0" lvl="0" indent="0" algn="l" defTabSz="914400" rtl="0" eaLnBrk="1" fontAlgn="auto" latinLnBrk="0" hangingPunct="1">
              <a:lnSpc>
                <a:spcPct val="100000"/>
              </a:lnSpc>
              <a:spcBef>
                <a:spcPts val="0"/>
              </a:spcBef>
              <a:spcAft>
                <a:spcPts val="0"/>
              </a:spcAft>
              <a:buClrTx/>
              <a:buSzTx/>
              <a:buFontTx/>
              <a:buNone/>
              <a:tabLst>
                <a:tab pos="801688" algn="r"/>
                <a:tab pos="1027113" algn="l"/>
              </a:tabLst>
              <a:defRPr/>
            </a:pPr>
            <a:r>
              <a:rPr kumimoji="0" lang="en-US" sz="2200" b="1" i="0" u="none" strike="noStrike" kern="1200" cap="none" spc="0" normalizeH="0" baseline="0" noProof="0" dirty="0">
                <a:ln>
                  <a:noFill/>
                </a:ln>
                <a:solidFill>
                  <a:srgbClr val="FFFFFF"/>
                </a:solidFill>
                <a:effectLst/>
                <a:uLnTx/>
                <a:uFillTx/>
                <a:latin typeface="Calibri"/>
                <a:ea typeface="+mn-ea"/>
                <a:cs typeface="+mn-cs"/>
              </a:rPr>
              <a:t>	</a:t>
            </a:r>
            <a:r>
              <a:rPr kumimoji="0" lang="en-US" sz="2200" b="0" i="0" u="none" strike="noStrike" kern="1200" cap="none" spc="0" normalizeH="0" baseline="0" noProof="0" dirty="0">
                <a:ln>
                  <a:noFill/>
                </a:ln>
                <a:solidFill>
                  <a:srgbClr val="FFFFFF"/>
                </a:solidFill>
                <a:effectLst/>
                <a:uLnTx/>
                <a:uFillTx/>
                <a:latin typeface="Calibri"/>
                <a:ea typeface="+mn-ea"/>
                <a:cs typeface="+mn-cs"/>
              </a:rPr>
              <a:t>2018:	$  1.5B</a:t>
            </a:r>
          </a:p>
          <a:p>
            <a:pPr marL="0" marR="0" lvl="0" indent="0" algn="l" defTabSz="914400" rtl="0" eaLnBrk="1" fontAlgn="auto" latinLnBrk="0" hangingPunct="1">
              <a:lnSpc>
                <a:spcPct val="100000"/>
              </a:lnSpc>
              <a:spcBef>
                <a:spcPts val="0"/>
              </a:spcBef>
              <a:spcAft>
                <a:spcPts val="0"/>
              </a:spcAft>
              <a:buClrTx/>
              <a:buSzTx/>
              <a:buFontTx/>
              <a:buNone/>
              <a:tabLst>
                <a:tab pos="801688" algn="r"/>
                <a:tab pos="1027113" algn="l"/>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	2022:	$11.7B</a:t>
            </a:r>
          </a:p>
        </p:txBody>
      </p:sp>
      <p:sp>
        <p:nvSpPr>
          <p:cNvPr id="20" name="Rectangle 19">
            <a:extLst>
              <a:ext uri="{FF2B5EF4-FFF2-40B4-BE49-F238E27FC236}">
                <a16:creationId xmlns:a16="http://schemas.microsoft.com/office/drawing/2014/main" id="{E969080A-C1A7-47FE-A949-341517379BFB}"/>
              </a:ext>
            </a:extLst>
          </p:cNvPr>
          <p:cNvSpPr/>
          <p:nvPr/>
        </p:nvSpPr>
        <p:spPr bwMode="gray">
          <a:xfrm>
            <a:off x="557939" y="3909799"/>
            <a:ext cx="4868500" cy="1609852"/>
          </a:xfrm>
          <a:prstGeom prst="rect">
            <a:avLst/>
          </a:prstGeom>
          <a:solidFill>
            <a:schemeClr val="bg1">
              <a:alpha val="16000"/>
            </a:schemeClr>
          </a:solidFill>
          <a:ln w="476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44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8D9DE"/>
                </a:solidFill>
                <a:effectLst/>
                <a:uLnTx/>
                <a:uFillTx/>
                <a:latin typeface="Calibri"/>
                <a:ea typeface="+mn-ea"/>
                <a:cs typeface="+mn-cs"/>
              </a:rPr>
              <a:t>New Development</a:t>
            </a:r>
            <a:endParaRPr kumimoji="0" lang="en-US" sz="4800" b="1" i="0" u="none" strike="noStrike" kern="1200" cap="none" spc="0" normalizeH="0" baseline="0" noProof="0" dirty="0">
              <a:ln>
                <a:noFill/>
              </a:ln>
              <a:solidFill>
                <a:srgbClr val="C8D9DE"/>
              </a:solidFill>
              <a:effectLst/>
              <a:uLnTx/>
              <a:uFillTx/>
              <a:latin typeface="Calibri"/>
              <a:ea typeface="+mn-ea"/>
              <a:cs typeface="+mn-cs"/>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65% of companies &gt; 10K employees considering or active in blockchain</a:t>
            </a:r>
          </a:p>
        </p:txBody>
      </p:sp>
      <p:sp>
        <p:nvSpPr>
          <p:cNvPr id="35" name="Rectangle 34"/>
          <p:cNvSpPr/>
          <p:nvPr/>
        </p:nvSpPr>
        <p:spPr bwMode="gray">
          <a:xfrm>
            <a:off x="557939" y="3340272"/>
            <a:ext cx="2322982" cy="36576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Rectangle 35"/>
          <p:cNvSpPr/>
          <p:nvPr/>
        </p:nvSpPr>
        <p:spPr bwMode="gray">
          <a:xfrm>
            <a:off x="3103455" y="3340272"/>
            <a:ext cx="2322983" cy="36576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7" name="Rectangle 36"/>
          <p:cNvSpPr/>
          <p:nvPr/>
        </p:nvSpPr>
        <p:spPr bwMode="gray">
          <a:xfrm>
            <a:off x="557939" y="5137266"/>
            <a:ext cx="4868500" cy="36576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422" y="5180938"/>
            <a:ext cx="1197535" cy="348323"/>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91751" y="3365209"/>
            <a:ext cx="1055356" cy="297521"/>
          </a:xfrm>
          <a:prstGeom prst="rect">
            <a:avLst/>
          </a:prstGeom>
        </p:spPr>
      </p:pic>
      <p:pic>
        <p:nvPicPr>
          <p:cNvPr id="9" name="Picture 8">
            <a:extLst>
              <a:ext uri="{FF2B5EF4-FFF2-40B4-BE49-F238E27FC236}">
                <a16:creationId xmlns:a16="http://schemas.microsoft.com/office/drawing/2014/main" id="{09C1EF92-52CE-4D09-8AE7-086F9531EF3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0872" t="23171" r="10789" b="27697"/>
          <a:stretch/>
        </p:blipFill>
        <p:spPr>
          <a:xfrm>
            <a:off x="3707445" y="3367781"/>
            <a:ext cx="957861" cy="324989"/>
          </a:xfrm>
          <a:prstGeom prst="rect">
            <a:avLst/>
          </a:prstGeom>
        </p:spPr>
      </p:pic>
      <p:sp>
        <p:nvSpPr>
          <p:cNvPr id="28" name="Rounded Rectangle 29">
            <a:extLst>
              <a:ext uri="{FF2B5EF4-FFF2-40B4-BE49-F238E27FC236}">
                <a16:creationId xmlns:a16="http://schemas.microsoft.com/office/drawing/2014/main" id="{9ED70933-EEC2-459A-8396-569859FF1322}"/>
              </a:ext>
            </a:extLst>
          </p:cNvPr>
          <p:cNvSpPr/>
          <p:nvPr/>
        </p:nvSpPr>
        <p:spPr bwMode="blackGray">
          <a:xfrm>
            <a:off x="6018291" y="1772451"/>
            <a:ext cx="5511588" cy="3747200"/>
          </a:xfrm>
          <a:prstGeom prst="rect">
            <a:avLst/>
          </a:prstGeom>
          <a:gradFill flip="none" rotWithShape="1">
            <a:gsLst>
              <a:gs pos="0">
                <a:schemeClr val="bg1">
                  <a:alpha val="79000"/>
                </a:schemeClr>
              </a:gs>
              <a:gs pos="58000">
                <a:schemeClr val="bg1">
                  <a:alpha val="59000"/>
                </a:schemeClr>
              </a:gs>
              <a:gs pos="100000">
                <a:schemeClr val="bg1">
                  <a:alpha val="38000"/>
                </a:schemeClr>
              </a:gs>
            </a:gsLst>
            <a:lin ang="600000" scaled="0"/>
            <a:tileRect/>
          </a:gradFill>
          <a:ln w="19050" cap="flat" cmpd="sng" algn="ctr">
            <a:solidFill>
              <a:schemeClr val="accent5"/>
            </a:solidFill>
            <a:prstDash val="solid"/>
            <a:miter lim="800000"/>
          </a:ln>
          <a:effectLst/>
        </p:spPr>
        <p:txBody>
          <a:bodyPr rot="0" spcFirstLastPara="0" vertOverflow="overflow" horzOverflow="overflow" vert="horz" wrap="square" lIns="731520" tIns="274320" rIns="228600" bIns="90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800" b="0" i="0" u="none" strike="noStrike" kern="0" cap="none" spc="0" normalizeH="0" baseline="0" noProof="0" dirty="0">
                <a:ln>
                  <a:noFill/>
                </a:ln>
                <a:solidFill>
                  <a:srgbClr val="58595B"/>
                </a:solidFill>
                <a:effectLst/>
                <a:uLnTx/>
                <a:uFillTx/>
                <a:latin typeface="Calibri"/>
                <a:ea typeface="+mn-ea"/>
                <a:cs typeface="+mn-cs"/>
              </a:rPr>
              <a:t>Blockchain technology will improve all industries… E.g. Supply chains will enjoy a boost in performance that's comparable to the change from hand-written paperwork to electronic databases.</a:t>
            </a:r>
          </a:p>
          <a:p>
            <a:pPr marL="0" marR="0" lvl="0" indent="0" algn="r"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400" b="0" i="0" u="none" strike="noStrike" kern="0" cap="none" spc="0" normalizeH="0" baseline="0" noProof="0" dirty="0">
                <a:ln>
                  <a:noFill/>
                </a:ln>
                <a:solidFill>
                  <a:srgbClr val="A52641"/>
                </a:solidFill>
                <a:effectLst/>
                <a:uLnTx/>
                <a:uFillTx/>
                <a:latin typeface="Calibri"/>
                <a:ea typeface="+mn-ea"/>
                <a:cs typeface="+mn-cs"/>
              </a:rPr>
              <a:t>Inc Magazine, May 2018</a:t>
            </a:r>
          </a:p>
        </p:txBody>
      </p:sp>
      <p:grpSp>
        <p:nvGrpSpPr>
          <p:cNvPr id="29" name="Group 28">
            <a:extLst>
              <a:ext uri="{FF2B5EF4-FFF2-40B4-BE49-F238E27FC236}">
                <a16:creationId xmlns:a16="http://schemas.microsoft.com/office/drawing/2014/main" id="{474E630C-C9DA-4584-B77C-135FE96AF4E1}"/>
              </a:ext>
            </a:extLst>
          </p:cNvPr>
          <p:cNvGrpSpPr>
            <a:grpSpLocks noChangeAspect="1"/>
          </p:cNvGrpSpPr>
          <p:nvPr/>
        </p:nvGrpSpPr>
        <p:grpSpPr bwMode="blackGray">
          <a:xfrm>
            <a:off x="6242997" y="1950696"/>
            <a:ext cx="305554" cy="252914"/>
            <a:chOff x="6325955" y="3295205"/>
            <a:chExt cx="473160" cy="333364"/>
          </a:xfrm>
          <a:solidFill>
            <a:schemeClr val="accent5"/>
          </a:solidFill>
        </p:grpSpPr>
        <p:sp>
          <p:nvSpPr>
            <p:cNvPr id="30" name="Freeform 29">
              <a:extLst>
                <a:ext uri="{FF2B5EF4-FFF2-40B4-BE49-F238E27FC236}">
                  <a16:creationId xmlns:a16="http://schemas.microsoft.com/office/drawing/2014/main" id="{F0C6D184-F03C-416C-BD6A-66894B1B2CFD}"/>
                </a:ext>
              </a:extLst>
            </p:cNvPr>
            <p:cNvSpPr>
              <a:spLocks/>
            </p:cNvSpPr>
            <p:nvPr/>
          </p:nvSpPr>
          <p:spPr bwMode="blackGray">
            <a:xfrm flipH="1">
              <a:off x="6325955" y="3295208"/>
              <a:ext cx="220504" cy="333361"/>
            </a:xfrm>
            <a:custGeom>
              <a:avLst/>
              <a:gdLst>
                <a:gd name="T0" fmla="*/ 184 w 184"/>
                <a:gd name="T1" fmla="*/ 95 h 277"/>
                <a:gd name="T2" fmla="*/ 92 w 184"/>
                <a:gd name="T3" fmla="*/ 0 h 277"/>
                <a:gd name="T4" fmla="*/ 0 w 184"/>
                <a:gd name="T5" fmla="*/ 95 h 277"/>
                <a:gd name="T6" fmla="*/ 83 w 184"/>
                <a:gd name="T7" fmla="*/ 190 h 277"/>
                <a:gd name="T8" fmla="*/ 38 w 184"/>
                <a:gd name="T9" fmla="*/ 265 h 277"/>
                <a:gd name="T10" fmla="*/ 45 w 184"/>
                <a:gd name="T11" fmla="*/ 275 h 277"/>
                <a:gd name="T12" fmla="*/ 182 w 184"/>
                <a:gd name="T13" fmla="*/ 115 h 277"/>
                <a:gd name="T14" fmla="*/ 184 w 184"/>
                <a:gd name="T15" fmla="*/ 95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277">
                  <a:moveTo>
                    <a:pt x="184" y="95"/>
                  </a:moveTo>
                  <a:cubicBezTo>
                    <a:pt x="184" y="43"/>
                    <a:pt x="143" y="0"/>
                    <a:pt x="92" y="0"/>
                  </a:cubicBezTo>
                  <a:cubicBezTo>
                    <a:pt x="41" y="0"/>
                    <a:pt x="0" y="43"/>
                    <a:pt x="0" y="95"/>
                  </a:cubicBezTo>
                  <a:cubicBezTo>
                    <a:pt x="0" y="145"/>
                    <a:pt x="36" y="186"/>
                    <a:pt x="83" y="190"/>
                  </a:cubicBezTo>
                  <a:cubicBezTo>
                    <a:pt x="76" y="223"/>
                    <a:pt x="55" y="249"/>
                    <a:pt x="38" y="265"/>
                  </a:cubicBezTo>
                  <a:cubicBezTo>
                    <a:pt x="34" y="270"/>
                    <a:pt x="39" y="277"/>
                    <a:pt x="45" y="275"/>
                  </a:cubicBezTo>
                  <a:cubicBezTo>
                    <a:pt x="154" y="236"/>
                    <a:pt x="177" y="142"/>
                    <a:pt x="182" y="115"/>
                  </a:cubicBezTo>
                  <a:cubicBezTo>
                    <a:pt x="183" y="109"/>
                    <a:pt x="184" y="102"/>
                    <a:pt x="18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sp>
          <p:nvSpPr>
            <p:cNvPr id="31" name="Freeform 10">
              <a:extLst>
                <a:ext uri="{FF2B5EF4-FFF2-40B4-BE49-F238E27FC236}">
                  <a16:creationId xmlns:a16="http://schemas.microsoft.com/office/drawing/2014/main" id="{6462278B-02B0-4515-832C-37454C07AFBA}"/>
                </a:ext>
              </a:extLst>
            </p:cNvPr>
            <p:cNvSpPr>
              <a:spLocks/>
            </p:cNvSpPr>
            <p:nvPr/>
          </p:nvSpPr>
          <p:spPr bwMode="blackGray">
            <a:xfrm flipH="1">
              <a:off x="6578611" y="3295205"/>
              <a:ext cx="220504" cy="333361"/>
            </a:xfrm>
            <a:custGeom>
              <a:avLst/>
              <a:gdLst>
                <a:gd name="T0" fmla="*/ 184 w 184"/>
                <a:gd name="T1" fmla="*/ 95 h 277"/>
                <a:gd name="T2" fmla="*/ 92 w 184"/>
                <a:gd name="T3" fmla="*/ 0 h 277"/>
                <a:gd name="T4" fmla="*/ 0 w 184"/>
                <a:gd name="T5" fmla="*/ 95 h 277"/>
                <a:gd name="T6" fmla="*/ 83 w 184"/>
                <a:gd name="T7" fmla="*/ 190 h 277"/>
                <a:gd name="T8" fmla="*/ 39 w 184"/>
                <a:gd name="T9" fmla="*/ 265 h 277"/>
                <a:gd name="T10" fmla="*/ 45 w 184"/>
                <a:gd name="T11" fmla="*/ 275 h 277"/>
                <a:gd name="T12" fmla="*/ 182 w 184"/>
                <a:gd name="T13" fmla="*/ 115 h 277"/>
                <a:gd name="T14" fmla="*/ 184 w 184"/>
                <a:gd name="T15" fmla="*/ 95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277">
                  <a:moveTo>
                    <a:pt x="184" y="95"/>
                  </a:moveTo>
                  <a:cubicBezTo>
                    <a:pt x="184" y="43"/>
                    <a:pt x="143" y="0"/>
                    <a:pt x="92" y="0"/>
                  </a:cubicBezTo>
                  <a:cubicBezTo>
                    <a:pt x="41" y="0"/>
                    <a:pt x="0" y="43"/>
                    <a:pt x="0" y="95"/>
                  </a:cubicBezTo>
                  <a:cubicBezTo>
                    <a:pt x="0" y="145"/>
                    <a:pt x="36" y="186"/>
                    <a:pt x="83" y="190"/>
                  </a:cubicBezTo>
                  <a:cubicBezTo>
                    <a:pt x="77" y="223"/>
                    <a:pt x="55" y="249"/>
                    <a:pt x="39" y="265"/>
                  </a:cubicBezTo>
                  <a:cubicBezTo>
                    <a:pt x="34" y="270"/>
                    <a:pt x="39" y="277"/>
                    <a:pt x="45" y="275"/>
                  </a:cubicBezTo>
                  <a:cubicBezTo>
                    <a:pt x="154" y="236"/>
                    <a:pt x="178" y="142"/>
                    <a:pt x="182" y="115"/>
                  </a:cubicBezTo>
                  <a:cubicBezTo>
                    <a:pt x="184" y="109"/>
                    <a:pt x="184" y="102"/>
                    <a:pt x="18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0F4E00D0-3FC6-4F4B-9E4C-FEC3C7B47BC2}"/>
              </a:ext>
            </a:extLst>
          </p:cNvPr>
          <p:cNvGrpSpPr>
            <a:grpSpLocks noChangeAspect="1"/>
          </p:cNvGrpSpPr>
          <p:nvPr/>
        </p:nvGrpSpPr>
        <p:grpSpPr bwMode="blackGray">
          <a:xfrm>
            <a:off x="11053561" y="4471965"/>
            <a:ext cx="305554" cy="252912"/>
            <a:chOff x="10851975" y="5409471"/>
            <a:chExt cx="473160" cy="370287"/>
          </a:xfrm>
          <a:solidFill>
            <a:schemeClr val="accent5"/>
          </a:solidFill>
        </p:grpSpPr>
        <p:sp>
          <p:nvSpPr>
            <p:cNvPr id="33" name="Freeform 7">
              <a:extLst>
                <a:ext uri="{FF2B5EF4-FFF2-40B4-BE49-F238E27FC236}">
                  <a16:creationId xmlns:a16="http://schemas.microsoft.com/office/drawing/2014/main" id="{722633F2-904A-4D80-9F8B-866957119983}"/>
                </a:ext>
              </a:extLst>
            </p:cNvPr>
            <p:cNvSpPr>
              <a:spLocks/>
            </p:cNvSpPr>
            <p:nvPr/>
          </p:nvSpPr>
          <p:spPr bwMode="blackGray">
            <a:xfrm>
              <a:off x="11104631" y="5409471"/>
              <a:ext cx="220504" cy="370287"/>
            </a:xfrm>
            <a:custGeom>
              <a:avLst/>
              <a:gdLst>
                <a:gd name="T0" fmla="*/ 184 w 184"/>
                <a:gd name="T1" fmla="*/ 95 h 277"/>
                <a:gd name="T2" fmla="*/ 92 w 184"/>
                <a:gd name="T3" fmla="*/ 0 h 277"/>
                <a:gd name="T4" fmla="*/ 0 w 184"/>
                <a:gd name="T5" fmla="*/ 95 h 277"/>
                <a:gd name="T6" fmla="*/ 83 w 184"/>
                <a:gd name="T7" fmla="*/ 190 h 277"/>
                <a:gd name="T8" fmla="*/ 38 w 184"/>
                <a:gd name="T9" fmla="*/ 265 h 277"/>
                <a:gd name="T10" fmla="*/ 45 w 184"/>
                <a:gd name="T11" fmla="*/ 275 h 277"/>
                <a:gd name="T12" fmla="*/ 182 w 184"/>
                <a:gd name="T13" fmla="*/ 115 h 277"/>
                <a:gd name="T14" fmla="*/ 184 w 184"/>
                <a:gd name="T15" fmla="*/ 95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277">
                  <a:moveTo>
                    <a:pt x="184" y="95"/>
                  </a:moveTo>
                  <a:cubicBezTo>
                    <a:pt x="184" y="43"/>
                    <a:pt x="143" y="0"/>
                    <a:pt x="92" y="0"/>
                  </a:cubicBezTo>
                  <a:cubicBezTo>
                    <a:pt x="41" y="0"/>
                    <a:pt x="0" y="43"/>
                    <a:pt x="0" y="95"/>
                  </a:cubicBezTo>
                  <a:cubicBezTo>
                    <a:pt x="0" y="145"/>
                    <a:pt x="36" y="186"/>
                    <a:pt x="83" y="190"/>
                  </a:cubicBezTo>
                  <a:cubicBezTo>
                    <a:pt x="76" y="223"/>
                    <a:pt x="55" y="249"/>
                    <a:pt x="38" y="265"/>
                  </a:cubicBezTo>
                  <a:cubicBezTo>
                    <a:pt x="34" y="270"/>
                    <a:pt x="39" y="277"/>
                    <a:pt x="45" y="275"/>
                  </a:cubicBezTo>
                  <a:cubicBezTo>
                    <a:pt x="154" y="236"/>
                    <a:pt x="177" y="142"/>
                    <a:pt x="182" y="115"/>
                  </a:cubicBezTo>
                  <a:cubicBezTo>
                    <a:pt x="183" y="109"/>
                    <a:pt x="184" y="102"/>
                    <a:pt x="18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sp>
          <p:nvSpPr>
            <p:cNvPr id="34" name="Freeform 10">
              <a:extLst>
                <a:ext uri="{FF2B5EF4-FFF2-40B4-BE49-F238E27FC236}">
                  <a16:creationId xmlns:a16="http://schemas.microsoft.com/office/drawing/2014/main" id="{7C2EA013-4CC0-4BD8-BBED-2B50559C4BAE}"/>
                </a:ext>
              </a:extLst>
            </p:cNvPr>
            <p:cNvSpPr>
              <a:spLocks/>
            </p:cNvSpPr>
            <p:nvPr/>
          </p:nvSpPr>
          <p:spPr bwMode="blackGray">
            <a:xfrm>
              <a:off x="10851975" y="5409471"/>
              <a:ext cx="220504" cy="370287"/>
            </a:xfrm>
            <a:custGeom>
              <a:avLst/>
              <a:gdLst>
                <a:gd name="T0" fmla="*/ 184 w 184"/>
                <a:gd name="T1" fmla="*/ 95 h 277"/>
                <a:gd name="T2" fmla="*/ 92 w 184"/>
                <a:gd name="T3" fmla="*/ 0 h 277"/>
                <a:gd name="T4" fmla="*/ 0 w 184"/>
                <a:gd name="T5" fmla="*/ 95 h 277"/>
                <a:gd name="T6" fmla="*/ 83 w 184"/>
                <a:gd name="T7" fmla="*/ 190 h 277"/>
                <a:gd name="T8" fmla="*/ 39 w 184"/>
                <a:gd name="T9" fmla="*/ 265 h 277"/>
                <a:gd name="T10" fmla="*/ 45 w 184"/>
                <a:gd name="T11" fmla="*/ 275 h 277"/>
                <a:gd name="T12" fmla="*/ 182 w 184"/>
                <a:gd name="T13" fmla="*/ 115 h 277"/>
                <a:gd name="T14" fmla="*/ 184 w 184"/>
                <a:gd name="T15" fmla="*/ 95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277">
                  <a:moveTo>
                    <a:pt x="184" y="95"/>
                  </a:moveTo>
                  <a:cubicBezTo>
                    <a:pt x="184" y="43"/>
                    <a:pt x="143" y="0"/>
                    <a:pt x="92" y="0"/>
                  </a:cubicBezTo>
                  <a:cubicBezTo>
                    <a:pt x="41" y="0"/>
                    <a:pt x="0" y="43"/>
                    <a:pt x="0" y="95"/>
                  </a:cubicBezTo>
                  <a:cubicBezTo>
                    <a:pt x="0" y="145"/>
                    <a:pt x="36" y="186"/>
                    <a:pt x="83" y="190"/>
                  </a:cubicBezTo>
                  <a:cubicBezTo>
                    <a:pt x="77" y="223"/>
                    <a:pt x="55" y="249"/>
                    <a:pt x="39" y="265"/>
                  </a:cubicBezTo>
                  <a:cubicBezTo>
                    <a:pt x="34" y="270"/>
                    <a:pt x="39" y="277"/>
                    <a:pt x="45" y="275"/>
                  </a:cubicBezTo>
                  <a:cubicBezTo>
                    <a:pt x="154" y="236"/>
                    <a:pt x="178" y="142"/>
                    <a:pt x="182" y="115"/>
                  </a:cubicBezTo>
                  <a:cubicBezTo>
                    <a:pt x="184" y="109"/>
                    <a:pt x="184" y="102"/>
                    <a:pt x="18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grpSp>
      <p:sp>
        <p:nvSpPr>
          <p:cNvPr id="2" name="Rectangle 1"/>
          <p:cNvSpPr/>
          <p:nvPr/>
        </p:nvSpPr>
        <p:spPr>
          <a:xfrm>
            <a:off x="463923" y="611303"/>
            <a:ext cx="6994496" cy="646331"/>
          </a:xfrm>
          <a:prstGeom prst="rect">
            <a:avLst/>
          </a:prstGeom>
        </p:spPr>
        <p:txBody>
          <a:bodyPr wrap="square">
            <a:spAutoFit/>
          </a:bodyPr>
          <a:lstStyle/>
          <a:p>
            <a:r>
              <a:rPr lang="en-US" sz="3600" dirty="0">
                <a:solidFill>
                  <a:schemeClr val="bg1"/>
                </a:solidFill>
              </a:rPr>
              <a:t>The Promise of Blockchain</a:t>
            </a:r>
          </a:p>
        </p:txBody>
      </p:sp>
    </p:spTree>
    <p:extLst>
      <p:ext uri="{BB962C8B-B14F-4D97-AF65-F5344CB8AC3E}">
        <p14:creationId xmlns:p14="http://schemas.microsoft.com/office/powerpoint/2010/main" val="40573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defTabSz="914126">
              <a:defRPr/>
            </a:pPr>
            <a:r>
              <a:rPr lang="en-US">
                <a:solidFill>
                  <a:srgbClr val="58595B"/>
                </a:solidFill>
                <a:latin typeface="Calibri"/>
              </a:rPr>
              <a:t>Confidential – Oracle Internal/Restricted/Highly Restricted</a:t>
            </a:r>
          </a:p>
        </p:txBody>
      </p:sp>
      <p:sp>
        <p:nvSpPr>
          <p:cNvPr id="3" name="Slide Number Placeholder 2"/>
          <p:cNvSpPr>
            <a:spLocks noGrp="1"/>
          </p:cNvSpPr>
          <p:nvPr>
            <p:ph type="sldNum" sz="quarter" idx="12"/>
          </p:nvPr>
        </p:nvSpPr>
        <p:spPr/>
        <p:txBody>
          <a:bodyPr/>
          <a:lstStyle/>
          <a:p>
            <a:pPr defTabSz="914126">
              <a:defRPr/>
            </a:pPr>
            <a:fld id="{C51EAA63-D034-42AE-91FA-B13B9518C7BE}" type="slidenum">
              <a:rPr lang="en-GB">
                <a:solidFill>
                  <a:srgbClr val="58595B"/>
                </a:solidFill>
                <a:latin typeface="Calibri"/>
              </a:rPr>
              <a:pPr defTabSz="914126">
                <a:defRPr/>
              </a:pPr>
              <a:t>6</a:t>
            </a:fld>
            <a:endParaRPr lang="en-GB">
              <a:solidFill>
                <a:srgbClr val="58595B"/>
              </a:solidFill>
              <a:latin typeface="Calibri"/>
            </a:endParaRPr>
          </a:p>
        </p:txBody>
      </p:sp>
      <p:pic>
        <p:nvPicPr>
          <p:cNvPr id="5" name="Content Placeholder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4186" y="1104773"/>
            <a:ext cx="4957127" cy="5269588"/>
          </a:xfrm>
          <a:prstGeom prst="rect">
            <a:avLst/>
          </a:prstGeom>
        </p:spPr>
      </p:pic>
      <p:sp>
        <p:nvSpPr>
          <p:cNvPr id="6" name="Arrow: Right 1"/>
          <p:cNvSpPr/>
          <p:nvPr/>
        </p:nvSpPr>
        <p:spPr>
          <a:xfrm rot="9253486" flipV="1">
            <a:off x="4223165" y="2917923"/>
            <a:ext cx="4602898" cy="108945"/>
          </a:xfrm>
          <a:prstGeom prst="rightArrow">
            <a:avLst/>
          </a:prstGeom>
          <a:solidFill>
            <a:srgbClr val="FF0000"/>
          </a:solidFill>
          <a:ln w="3175" cap="flat">
            <a:solidFill>
              <a:srgbClr val="FF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07972" tIns="107972" rIns="107972" bIns="107972" numCol="1" spcCol="38100" rtlCol="0" anchor="ctr">
            <a:normAutofit fontScale="25000" lnSpcReduction="20000"/>
          </a:bodyPr>
          <a:lstStyle/>
          <a:p>
            <a:pPr algn="ctr" defTabSz="825252" latinLnBrk="1" hangingPunct="0">
              <a:defRPr/>
            </a:pPr>
            <a:endParaRPr lang="en-GB" sz="2399">
              <a:solidFill>
                <a:srgbClr val="FF0000"/>
              </a:solidFill>
              <a:latin typeface="Calibri"/>
              <a:ea typeface="Helvetica Light"/>
              <a:cs typeface="Helvetica Light"/>
              <a:sym typeface="Helvetica Light"/>
            </a:endParaRPr>
          </a:p>
        </p:txBody>
      </p:sp>
      <p:sp>
        <p:nvSpPr>
          <p:cNvPr id="7" name="TextBox 6"/>
          <p:cNvSpPr txBox="1"/>
          <p:nvPr/>
        </p:nvSpPr>
        <p:spPr>
          <a:xfrm>
            <a:off x="8211223" y="1414967"/>
            <a:ext cx="2348730" cy="67009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7086" tIns="27086" rIns="27086" bIns="27086" numCol="1" spcCol="38100" rtlCol="0" anchor="ctr">
            <a:spAutoFit/>
          </a:bodyPr>
          <a:lstStyle/>
          <a:p>
            <a:pPr algn="ctr" defTabSz="825252" latinLnBrk="1" hangingPunct="0">
              <a:defRPr/>
            </a:pPr>
            <a:r>
              <a:rPr lang="en-GB" sz="1999">
                <a:solidFill>
                  <a:srgbClr val="58595B"/>
                </a:solidFill>
                <a:latin typeface="Calibri"/>
                <a:ea typeface="Helvetica Light"/>
                <a:cs typeface="Helvetica Light"/>
                <a:sym typeface="Helvetica Light"/>
              </a:rPr>
              <a:t>High Business Impact in 2020</a:t>
            </a:r>
          </a:p>
        </p:txBody>
      </p:sp>
      <p:sp>
        <p:nvSpPr>
          <p:cNvPr id="9" name="Title 1"/>
          <p:cNvSpPr txBox="1">
            <a:spLocks/>
          </p:cNvSpPr>
          <p:nvPr/>
        </p:nvSpPr>
        <p:spPr bwMode="auto">
          <a:xfrm>
            <a:off x="648522" y="615054"/>
            <a:ext cx="6407735" cy="72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80000"/>
              </a:lnSpc>
              <a:spcBef>
                <a:spcPct val="0"/>
              </a:spcBef>
              <a:spcAft>
                <a:spcPct val="0"/>
              </a:spcAft>
              <a:defRPr sz="480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a:solidFill>
                  <a:schemeClr val="tx1"/>
                </a:solidFill>
                <a:latin typeface="Calibri" pitchFamily="34" charset="0"/>
              </a:defRPr>
            </a:lvl2pPr>
            <a:lvl3pPr algn="l" rtl="0" eaLnBrk="1" fontAlgn="base" hangingPunct="1">
              <a:lnSpc>
                <a:spcPct val="80000"/>
              </a:lnSpc>
              <a:spcBef>
                <a:spcPct val="0"/>
              </a:spcBef>
              <a:spcAft>
                <a:spcPct val="0"/>
              </a:spcAft>
              <a:defRPr sz="3600">
                <a:solidFill>
                  <a:schemeClr val="tx1"/>
                </a:solidFill>
                <a:latin typeface="Calibri" pitchFamily="34" charset="0"/>
              </a:defRPr>
            </a:lvl3pPr>
            <a:lvl4pPr algn="l" rtl="0" eaLnBrk="1" fontAlgn="base" hangingPunct="1">
              <a:lnSpc>
                <a:spcPct val="80000"/>
              </a:lnSpc>
              <a:spcBef>
                <a:spcPct val="0"/>
              </a:spcBef>
              <a:spcAft>
                <a:spcPct val="0"/>
              </a:spcAft>
              <a:defRPr sz="3600">
                <a:solidFill>
                  <a:schemeClr val="tx1"/>
                </a:solidFill>
                <a:latin typeface="Calibri" pitchFamily="34" charset="0"/>
              </a:defRPr>
            </a:lvl4pPr>
            <a:lvl5pPr algn="l" rtl="0" eaLnBrk="1" fontAlgn="base" hangingPunct="1">
              <a:lnSpc>
                <a:spcPct val="80000"/>
              </a:lnSpc>
              <a:spcBef>
                <a:spcPct val="0"/>
              </a:spcBef>
              <a:spcAft>
                <a:spcPct val="0"/>
              </a:spcAft>
              <a:defRPr sz="3600">
                <a:solidFill>
                  <a:schemeClr val="tx1"/>
                </a:solidFill>
                <a:latin typeface="Calibri" pitchFamily="34" charset="0"/>
              </a:defRPr>
            </a:lvl5pPr>
            <a:lvl6pPr marL="457200" algn="l" rtl="0" eaLnBrk="1" fontAlgn="base" hangingPunct="1">
              <a:lnSpc>
                <a:spcPct val="80000"/>
              </a:lnSpc>
              <a:spcBef>
                <a:spcPct val="0"/>
              </a:spcBef>
              <a:spcAft>
                <a:spcPct val="0"/>
              </a:spcAft>
              <a:defRPr sz="3600">
                <a:solidFill>
                  <a:schemeClr val="tx1"/>
                </a:solidFill>
                <a:latin typeface="Calibri" pitchFamily="34" charset="0"/>
              </a:defRPr>
            </a:lvl6pPr>
            <a:lvl7pPr marL="914400" algn="l" rtl="0" eaLnBrk="1" fontAlgn="base" hangingPunct="1">
              <a:lnSpc>
                <a:spcPct val="80000"/>
              </a:lnSpc>
              <a:spcBef>
                <a:spcPct val="0"/>
              </a:spcBef>
              <a:spcAft>
                <a:spcPct val="0"/>
              </a:spcAft>
              <a:defRPr sz="3600">
                <a:solidFill>
                  <a:schemeClr val="tx1"/>
                </a:solidFill>
                <a:latin typeface="Calibri" pitchFamily="34" charset="0"/>
              </a:defRPr>
            </a:lvl7pPr>
            <a:lvl8pPr marL="1371600" algn="l" rtl="0" eaLnBrk="1" fontAlgn="base" hangingPunct="1">
              <a:lnSpc>
                <a:spcPct val="80000"/>
              </a:lnSpc>
              <a:spcBef>
                <a:spcPct val="0"/>
              </a:spcBef>
              <a:spcAft>
                <a:spcPct val="0"/>
              </a:spcAft>
              <a:defRPr sz="3600">
                <a:solidFill>
                  <a:schemeClr val="tx1"/>
                </a:solidFill>
                <a:latin typeface="Calibri" pitchFamily="34" charset="0"/>
              </a:defRPr>
            </a:lvl8pPr>
            <a:lvl9pPr marL="1828800" algn="l" rtl="0" eaLnBrk="1" fontAlgn="base" hangingPunct="1">
              <a:lnSpc>
                <a:spcPct val="80000"/>
              </a:lnSpc>
              <a:spcBef>
                <a:spcPct val="0"/>
              </a:spcBef>
              <a:spcAft>
                <a:spcPct val="0"/>
              </a:spcAft>
              <a:defRPr sz="3600">
                <a:solidFill>
                  <a:schemeClr val="tx1"/>
                </a:solidFill>
                <a:latin typeface="Calibri" pitchFamily="34" charset="0"/>
              </a:defRPr>
            </a:lvl9pPr>
          </a:lstStyle>
          <a:p>
            <a:pPr defTabSz="914126">
              <a:defRPr/>
            </a:pPr>
            <a:r>
              <a:rPr lang="en-GB" sz="4799">
                <a:solidFill>
                  <a:srgbClr val="58595B"/>
                </a:solidFill>
                <a:latin typeface="Calibri"/>
              </a:rPr>
              <a:t>Disruptive Technology</a:t>
            </a:r>
          </a:p>
        </p:txBody>
      </p:sp>
    </p:spTree>
    <p:extLst>
      <p:ext uri="{BB962C8B-B14F-4D97-AF65-F5344CB8AC3E}">
        <p14:creationId xmlns:p14="http://schemas.microsoft.com/office/powerpoint/2010/main" val="16017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CA6A1B-C99D-3B4A-8FAF-666FD4397855}"/>
              </a:ext>
            </a:extLst>
          </p:cNvPr>
          <p:cNvSpPr>
            <a:spLocks noGrp="1"/>
          </p:cNvSpPr>
          <p:nvPr>
            <p:ph type="title"/>
          </p:nvPr>
        </p:nvSpPr>
        <p:spPr/>
        <p:txBody>
          <a:bodyPr/>
          <a:lstStyle/>
          <a:p>
            <a:r>
              <a:rPr lang="en-US"/>
              <a:t>Blockchain’s Business Value</a:t>
            </a:r>
          </a:p>
        </p:txBody>
      </p:sp>
      <p:graphicFrame>
        <p:nvGraphicFramePr>
          <p:cNvPr id="10" name="Content Placeholder 9">
            <a:extLst>
              <a:ext uri="{FF2B5EF4-FFF2-40B4-BE49-F238E27FC236}">
                <a16:creationId xmlns:a16="http://schemas.microsoft.com/office/drawing/2014/main" id="{FECE069B-D506-6A44-BE92-CB7FE2941E06}"/>
              </a:ext>
            </a:extLst>
          </p:cNvPr>
          <p:cNvGraphicFramePr>
            <a:graphicFrameLocks noGrp="1"/>
          </p:cNvGraphicFramePr>
          <p:nvPr>
            <p:ph idx="1"/>
            <p:extLst/>
          </p:nvPr>
        </p:nvGraphicFramePr>
        <p:xfrm>
          <a:off x="531813" y="1524000"/>
          <a:ext cx="11125200" cy="4419600"/>
        </p:xfrm>
        <a:graphic>
          <a:graphicData uri="http://schemas.openxmlformats.org/drawingml/2006/table">
            <a:tbl>
              <a:tblPr>
                <a:tableStyleId>{5FD0F851-EC5A-4D38-B0AD-8093EC10F338}</a:tableStyleId>
              </a:tblPr>
              <a:tblGrid>
                <a:gridCol w="3708400">
                  <a:extLst>
                    <a:ext uri="{9D8B030D-6E8A-4147-A177-3AD203B41FA5}">
                      <a16:colId xmlns:a16="http://schemas.microsoft.com/office/drawing/2014/main" val="3694451985"/>
                    </a:ext>
                  </a:extLst>
                </a:gridCol>
                <a:gridCol w="3708400">
                  <a:extLst>
                    <a:ext uri="{9D8B030D-6E8A-4147-A177-3AD203B41FA5}">
                      <a16:colId xmlns:a16="http://schemas.microsoft.com/office/drawing/2014/main" val="3793967350"/>
                    </a:ext>
                  </a:extLst>
                </a:gridCol>
                <a:gridCol w="3708400">
                  <a:extLst>
                    <a:ext uri="{9D8B030D-6E8A-4147-A177-3AD203B41FA5}">
                      <a16:colId xmlns:a16="http://schemas.microsoft.com/office/drawing/2014/main" val="2854947085"/>
                    </a:ext>
                  </a:extLst>
                </a:gridCol>
              </a:tblGrid>
              <a:tr h="2392261">
                <a:tc>
                  <a:txBody>
                    <a:bodyPr/>
                    <a:lstStyle/>
                    <a:p>
                      <a:pPr marL="0" marR="0" indent="0" algn="ctr" defTabSz="914400" rtl="0" eaLnBrk="1" fontAlgn="auto" latinLnBrk="0" hangingPunct="1">
                        <a:lnSpc>
                          <a:spcPct val="90000"/>
                        </a:lnSpc>
                        <a:spcBef>
                          <a:spcPts val="0"/>
                        </a:spcBef>
                        <a:spcAft>
                          <a:spcPts val="0"/>
                        </a:spcAft>
                        <a:buClrTx/>
                        <a:buSzTx/>
                        <a:buFontTx/>
                        <a:buNone/>
                        <a:tabLst/>
                        <a:defRPr/>
                      </a:pPr>
                      <a:r>
                        <a:rPr lang="en-US" sz="2400">
                          <a:solidFill>
                            <a:schemeClr val="tx1">
                              <a:lumMod val="75000"/>
                            </a:schemeClr>
                          </a:solidFill>
                        </a:rPr>
                        <a:t>Reduce fraud and risk with end-to-end tracking and instant visibility. </a:t>
                      </a:r>
                    </a:p>
                    <a:p>
                      <a:pPr marL="0" marR="0" indent="0" algn="ctr" defTabSz="914400" rtl="0" eaLnBrk="1" fontAlgn="auto" latinLnBrk="0" hangingPunct="1">
                        <a:lnSpc>
                          <a:spcPct val="90000"/>
                        </a:lnSpc>
                        <a:spcBef>
                          <a:spcPts val="0"/>
                        </a:spcBef>
                        <a:spcAft>
                          <a:spcPts val="0"/>
                        </a:spcAft>
                        <a:buClrTx/>
                        <a:buSzTx/>
                        <a:buFontTx/>
                        <a:buNone/>
                        <a:tabLst/>
                        <a:defRPr/>
                      </a:pPr>
                      <a:endParaRPr lang="en-US" sz="2400">
                        <a:solidFill>
                          <a:schemeClr val="tx1">
                            <a:lumMod val="75000"/>
                          </a:schemeClr>
                        </a:solidFill>
                      </a:endParaRPr>
                    </a:p>
                    <a:p>
                      <a:pPr marL="0" marR="0" indent="0" algn="ctr" defTabSz="914400" rtl="0" eaLnBrk="1" fontAlgn="auto" latinLnBrk="0" hangingPunct="1">
                        <a:lnSpc>
                          <a:spcPct val="90000"/>
                        </a:lnSpc>
                        <a:spcBef>
                          <a:spcPts val="0"/>
                        </a:spcBef>
                        <a:spcAft>
                          <a:spcPts val="0"/>
                        </a:spcAft>
                        <a:buClrTx/>
                        <a:buSzTx/>
                        <a:buFontTx/>
                        <a:buNone/>
                        <a:tabLst/>
                        <a:defRPr/>
                      </a:pPr>
                      <a:r>
                        <a:rPr lang="en-US" sz="2400">
                          <a:solidFill>
                            <a:schemeClr val="tx1">
                              <a:lumMod val="75000"/>
                            </a:schemeClr>
                          </a:solidFill>
                        </a:rPr>
                        <a:t>Reduce audit costs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a:txBody>
                    <a:bodyPr/>
                    <a:lstStyle/>
                    <a:p>
                      <a:pPr algn="ctr">
                        <a:lnSpc>
                          <a:spcPct val="90000"/>
                        </a:lnSpc>
                      </a:pPr>
                      <a:r>
                        <a:rPr lang="en-US" sz="2400">
                          <a:solidFill>
                            <a:schemeClr val="bg1"/>
                          </a:solidFill>
                        </a:rPr>
                        <a:t>Increase business velocity and reduce cost by delivering automation</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lumMod val="50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rPr>
                        <a:t>Increase business success by enabling new business models and revenue streams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962427500"/>
                  </a:ext>
                </a:extLst>
              </a:tr>
              <a:tr h="20273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rPr>
                        <a:t>Improve data quality and timeliness by avoiding offline reconciliation and manual exception handling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lumMod val="50000"/>
                      </a:schemeClr>
                    </a:solidFill>
                  </a:tcPr>
                </a:tc>
                <a:tc>
                  <a:txBody>
                    <a:bodyPr/>
                    <a:lstStyle/>
                    <a:p>
                      <a:pPr algn="ctr">
                        <a:lnSpc>
                          <a:spcPct val="90000"/>
                        </a:lnSpc>
                      </a:pPr>
                      <a:r>
                        <a:rPr lang="en-US" sz="2400">
                          <a:solidFill>
                            <a:schemeClr val="tx1">
                              <a:lumMod val="75000"/>
                            </a:schemeClr>
                          </a:solidFill>
                        </a:rPr>
                        <a:t>Reduce cost and risk of using intermediaries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29644139"/>
                  </a:ext>
                </a:extLst>
              </a:tr>
            </a:tbl>
          </a:graphicData>
        </a:graphic>
      </p:graphicFrame>
      <p:sp>
        <p:nvSpPr>
          <p:cNvPr id="2" name="Footer Placeholder 1">
            <a:extLst>
              <a:ext uri="{FF2B5EF4-FFF2-40B4-BE49-F238E27FC236}">
                <a16:creationId xmlns:a16="http://schemas.microsoft.com/office/drawing/2014/main" id="{61E3200F-56FA-3B4C-809C-8547E86122E6}"/>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a16="http://schemas.microsoft.com/office/drawing/2014/main" id="{6050D9FA-7A0B-634E-AD1C-A13BFB3F9A51}"/>
              </a:ext>
            </a:extLst>
          </p:cNvPr>
          <p:cNvSpPr>
            <a:spLocks noGrp="1"/>
          </p:cNvSpPr>
          <p:nvPr>
            <p:ph type="sldNum" sz="quarter" idx="12"/>
          </p:nvPr>
        </p:nvSpPr>
        <p:spPr/>
        <p:txBody>
          <a:bodyPr/>
          <a:lstStyle/>
          <a:p>
            <a:fld id="{C51EAA63-D034-42AE-91FA-B13B9518C7BE}" type="slidenum">
              <a:rPr lang="en-US" smtClean="0"/>
              <a:t>7</a:t>
            </a:fld>
            <a:endParaRPr lang="en-US"/>
          </a:p>
        </p:txBody>
      </p:sp>
      <p:sp>
        <p:nvSpPr>
          <p:cNvPr id="9" name="Content Placeholder 8">
            <a:extLst>
              <a:ext uri="{FF2B5EF4-FFF2-40B4-BE49-F238E27FC236}">
                <a16:creationId xmlns:a16="http://schemas.microsoft.com/office/drawing/2014/main" id="{C486BAE1-32CE-A340-9730-0FDE3CD6E043}"/>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41217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5901" y="2352781"/>
            <a:ext cx="3215812" cy="4458984"/>
          </a:xfrm>
          <a:prstGeom prst="rect">
            <a:avLst/>
          </a:prstGeom>
          <a:noFill/>
        </p:spPr>
        <p:txBody>
          <a:bodyPr wrap="none" lIns="0" tIns="0" rIns="0" bIns="0" rtlCol="0">
            <a:noAutofit/>
          </a:bodyPr>
          <a:lstStyle/>
          <a:p>
            <a:pPr marL="285750" indent="-285750">
              <a:lnSpc>
                <a:spcPct val="90000"/>
              </a:lnSpc>
              <a:buFont typeface="Arial" panose="020B0604020202020204" pitchFamily="34" charset="0"/>
              <a:buChar char="•"/>
            </a:pPr>
            <a:r>
              <a:rPr lang="en-GB" sz="2400">
                <a:solidFill>
                  <a:schemeClr val="tx1">
                    <a:lumMod val="50000"/>
                  </a:schemeClr>
                </a:solidFill>
              </a:rPr>
              <a:t>Shared</a:t>
            </a:r>
          </a:p>
          <a:p>
            <a:pPr>
              <a:lnSpc>
                <a:spcPct val="90000"/>
              </a:lnSpc>
            </a:pPr>
            <a:endParaRPr lang="en-GB" sz="2800">
              <a:solidFill>
                <a:schemeClr val="tx1">
                  <a:lumMod val="50000"/>
                </a:schemeClr>
              </a:solidFill>
            </a:endParaRPr>
          </a:p>
          <a:p>
            <a:pPr>
              <a:lnSpc>
                <a:spcPct val="90000"/>
              </a:lnSpc>
            </a:pPr>
            <a:endParaRPr lang="en-GB" sz="2800">
              <a:solidFill>
                <a:schemeClr val="tx1">
                  <a:lumMod val="50000"/>
                </a:schemeClr>
              </a:solidFill>
            </a:endParaRPr>
          </a:p>
          <a:p>
            <a:pPr marL="285750" indent="-285750">
              <a:lnSpc>
                <a:spcPct val="90000"/>
              </a:lnSpc>
              <a:buFont typeface="Arial" panose="020B0604020202020204" pitchFamily="34" charset="0"/>
              <a:buChar char="•"/>
            </a:pPr>
            <a:r>
              <a:rPr lang="en-GB" sz="2400">
                <a:solidFill>
                  <a:schemeClr val="tx1">
                    <a:lumMod val="50000"/>
                  </a:schemeClr>
                </a:solidFill>
              </a:rPr>
              <a:t>Validated</a:t>
            </a:r>
          </a:p>
          <a:p>
            <a:pPr>
              <a:lnSpc>
                <a:spcPct val="90000"/>
              </a:lnSpc>
            </a:pPr>
            <a:endParaRPr lang="en-GB" sz="2800">
              <a:solidFill>
                <a:schemeClr val="tx1">
                  <a:lumMod val="50000"/>
                </a:schemeClr>
              </a:solidFill>
            </a:endParaRPr>
          </a:p>
          <a:p>
            <a:pPr>
              <a:lnSpc>
                <a:spcPct val="90000"/>
              </a:lnSpc>
            </a:pPr>
            <a:endParaRPr lang="en-GB" sz="2800">
              <a:solidFill>
                <a:schemeClr val="tx1">
                  <a:lumMod val="50000"/>
                </a:schemeClr>
              </a:solidFill>
            </a:endParaRPr>
          </a:p>
          <a:p>
            <a:pPr marL="285750" indent="-285750">
              <a:lnSpc>
                <a:spcPct val="90000"/>
              </a:lnSpc>
              <a:buFont typeface="Arial" panose="020B0604020202020204" pitchFamily="34" charset="0"/>
              <a:buChar char="•"/>
            </a:pPr>
            <a:r>
              <a:rPr lang="en-GB" sz="2400">
                <a:solidFill>
                  <a:schemeClr val="tx1">
                    <a:lumMod val="50000"/>
                  </a:schemeClr>
                </a:solidFill>
              </a:rPr>
              <a:t>Hashed</a:t>
            </a:r>
          </a:p>
          <a:p>
            <a:pPr>
              <a:lnSpc>
                <a:spcPct val="90000"/>
              </a:lnSpc>
            </a:pPr>
            <a:endParaRPr lang="en-GB" sz="2800">
              <a:solidFill>
                <a:schemeClr val="tx1">
                  <a:lumMod val="50000"/>
                </a:schemeClr>
              </a:solidFill>
            </a:endParaRPr>
          </a:p>
          <a:p>
            <a:pPr>
              <a:lnSpc>
                <a:spcPct val="90000"/>
              </a:lnSpc>
            </a:pPr>
            <a:endParaRPr lang="en-GB" sz="2800">
              <a:solidFill>
                <a:schemeClr val="tx1">
                  <a:lumMod val="50000"/>
                </a:schemeClr>
              </a:solidFill>
            </a:endParaRPr>
          </a:p>
          <a:p>
            <a:pPr marL="285750" indent="-285750">
              <a:lnSpc>
                <a:spcPct val="90000"/>
              </a:lnSpc>
              <a:buFont typeface="Arial" panose="020B0604020202020204" pitchFamily="34" charset="0"/>
              <a:buChar char="•"/>
            </a:pPr>
            <a:r>
              <a:rPr lang="en-GB" sz="2400">
                <a:solidFill>
                  <a:schemeClr val="tx1">
                    <a:lumMod val="50000"/>
                  </a:schemeClr>
                </a:solidFill>
              </a:rPr>
              <a:t>Linked</a:t>
            </a:r>
          </a:p>
          <a:p>
            <a:pPr marL="285750" indent="-285750">
              <a:lnSpc>
                <a:spcPct val="90000"/>
              </a:lnSpc>
              <a:buFont typeface="Arial" panose="020B0604020202020204" pitchFamily="34" charset="0"/>
              <a:buChar char="•"/>
            </a:pPr>
            <a:endParaRPr lang="en-GB" sz="2400">
              <a:solidFill>
                <a:schemeClr val="tx1">
                  <a:lumMod val="50000"/>
                </a:schemeClr>
              </a:solidFill>
            </a:endParaRPr>
          </a:p>
        </p:txBody>
      </p:sp>
      <p:pic>
        <p:nvPicPr>
          <p:cNvPr id="28" name="Picture 27">
            <a:extLst>
              <a:ext uri="{FF2B5EF4-FFF2-40B4-BE49-F238E27FC236}">
                <a16:creationId xmlns:a16="http://schemas.microsoft.com/office/drawing/2014/main" id="{13CFD83A-BBCD-D64B-AEFF-946281B75E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98778" y="2599748"/>
            <a:ext cx="2119938" cy="2054443"/>
          </a:xfrm>
          <a:prstGeom prst="rect">
            <a:avLst/>
          </a:prstGeom>
        </p:spPr>
      </p:pic>
      <p:sp>
        <p:nvSpPr>
          <p:cNvPr id="11" name="Slide Number Placeholder 5"/>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50" b="0" i="0" u="none" strike="noStrike" kern="1200" cap="none" spc="0" normalizeH="0" baseline="0" noProof="0">
              <a:ln>
                <a:noFill/>
              </a:ln>
              <a:solidFill>
                <a:srgbClr val="FFFFFF"/>
              </a:solidFill>
              <a:effectLst/>
              <a:uLnTx/>
              <a:uFillTx/>
              <a:latin typeface="Calibri"/>
              <a:ea typeface="+mn-ea"/>
              <a:cs typeface="+mn-cs"/>
            </a:endParaRPr>
          </a:p>
        </p:txBody>
      </p:sp>
      <p:sp>
        <p:nvSpPr>
          <p:cNvPr id="16" name="TextBox 15"/>
          <p:cNvSpPr txBox="1"/>
          <p:nvPr/>
        </p:nvSpPr>
        <p:spPr bwMode="gray">
          <a:xfrm>
            <a:off x="198933" y="1733198"/>
            <a:ext cx="6216596" cy="4781953"/>
          </a:xfrm>
          <a:prstGeom prst="rect">
            <a:avLst/>
          </a:prstGeom>
          <a:noFill/>
        </p:spPr>
        <p:txBody>
          <a:bodyPr wrap="square" lIns="0" tIns="0" rIns="0" bIns="0" rtlCol="0">
            <a:noAutofit/>
          </a:bodyPr>
          <a:lstStyle/>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lang="en-US" sz="2800" kern="0">
                <a:solidFill>
                  <a:schemeClr val="tx1">
                    <a:lumMod val="50000"/>
                  </a:schemeClr>
                </a:solidFill>
                <a:latin typeface="Calibri"/>
              </a:rPr>
              <a:t>The ledger</a:t>
            </a:r>
          </a:p>
          <a:p>
            <a:pPr lvl="1">
              <a:spcBef>
                <a:spcPts val="1200"/>
              </a:spcBef>
              <a:buClr>
                <a:srgbClr val="FFFFFF"/>
              </a:buClr>
              <a:defRPr/>
            </a:pPr>
            <a:endParaRPr lang="en-US" sz="2400" kern="0">
              <a:solidFill>
                <a:schemeClr val="tx1">
                  <a:lumMod val="50000"/>
                </a:schemeClr>
              </a:solidFill>
              <a:latin typeface="Calibri"/>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lang="en-US" sz="2800" kern="0">
                <a:solidFill>
                  <a:schemeClr val="tx1">
                    <a:lumMod val="50000"/>
                  </a:schemeClr>
                </a:solidFill>
                <a:latin typeface="Calibri"/>
              </a:rPr>
              <a:t>The</a:t>
            </a:r>
            <a:r>
              <a:rPr kumimoji="0" lang="en-US" sz="2800" b="0" i="0" u="none" strike="noStrike" kern="0" cap="none" spc="0" normalizeH="0" baseline="0" noProof="0">
                <a:ln>
                  <a:noFill/>
                </a:ln>
                <a:solidFill>
                  <a:schemeClr val="tx1">
                    <a:lumMod val="50000"/>
                  </a:schemeClr>
                </a:solidFill>
                <a:effectLst/>
                <a:uLnTx/>
                <a:uFillTx/>
                <a:latin typeface="Calibri"/>
                <a:ea typeface="+mn-ea"/>
                <a:cs typeface="+mn-cs"/>
              </a:rPr>
              <a:t> record</a:t>
            </a:r>
          </a:p>
          <a:p>
            <a:pPr lvl="1">
              <a:spcBef>
                <a:spcPts val="1200"/>
              </a:spcBef>
              <a:buClr>
                <a:srgbClr val="FFFFFF"/>
              </a:buClr>
              <a:defRPr/>
            </a:pPr>
            <a:endParaRPr kumimoji="0" lang="en-US" sz="2800" b="0" i="0" u="none" strike="noStrike" kern="0" cap="none" spc="0" normalizeH="0" baseline="0" noProof="0">
              <a:ln>
                <a:noFill/>
              </a:ln>
              <a:solidFill>
                <a:schemeClr val="tx1">
                  <a:lumMod val="50000"/>
                </a:schemeClr>
              </a:solidFill>
              <a:effectLst/>
              <a:uLnTx/>
              <a:uFillTx/>
              <a:latin typeface="Calibri"/>
              <a:ea typeface="+mn-ea"/>
              <a:cs typeface="+mn-cs"/>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kumimoji="0" lang="en-US" sz="2800" b="0" i="0" u="none" strike="noStrike" kern="0" cap="none" spc="0" normalizeH="0" baseline="0" noProof="0">
                <a:ln>
                  <a:noFill/>
                </a:ln>
                <a:solidFill>
                  <a:schemeClr val="tx1">
                    <a:lumMod val="50000"/>
                  </a:schemeClr>
                </a:solidFill>
                <a:effectLst/>
                <a:uLnTx/>
                <a:uFillTx/>
                <a:latin typeface="Calibri"/>
                <a:ea typeface="+mn-ea"/>
                <a:cs typeface="+mn-cs"/>
              </a:rPr>
              <a:t>The block</a:t>
            </a:r>
          </a:p>
          <a:p>
            <a:pPr lvl="1">
              <a:spcBef>
                <a:spcPts val="1200"/>
              </a:spcBef>
              <a:buClr>
                <a:srgbClr val="FFFFFF"/>
              </a:buClr>
              <a:defRPr/>
            </a:pPr>
            <a:endParaRPr lang="en-US" sz="2400" kern="0">
              <a:solidFill>
                <a:schemeClr val="tx1">
                  <a:lumMod val="50000"/>
                </a:schemeClr>
              </a:solidFill>
              <a:latin typeface="Calibri"/>
            </a:endParaRP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r>
              <a:rPr lang="en-US" sz="2800" kern="0">
                <a:solidFill>
                  <a:schemeClr val="tx1">
                    <a:lumMod val="50000"/>
                  </a:schemeClr>
                </a:solidFill>
                <a:latin typeface="Calibri"/>
              </a:rPr>
              <a:t>The chain</a:t>
            </a:r>
          </a:p>
          <a:p>
            <a:pPr marL="228600" marR="0" lvl="0" indent="-228600" algn="l" defTabSz="914400" rtl="0" eaLnBrk="1" fontAlgn="auto" latinLnBrk="0" hangingPunct="1">
              <a:lnSpc>
                <a:spcPct val="100000"/>
              </a:lnSpc>
              <a:spcBef>
                <a:spcPts val="1200"/>
              </a:spcBef>
              <a:spcAft>
                <a:spcPts val="0"/>
              </a:spcAft>
              <a:buClr>
                <a:srgbClr val="FFFFFF"/>
              </a:buClr>
              <a:buSzTx/>
              <a:buFont typeface="Arial" panose="020B0604020202020204" pitchFamily="34" charset="0"/>
              <a:buChar char="•"/>
              <a:tabLst/>
              <a:defRPr/>
            </a:pPr>
            <a:endParaRPr kumimoji="0" lang="en-US" sz="2800" b="0" i="0" u="none" strike="noStrike" kern="0" cap="none" spc="0" normalizeH="0" baseline="0" noProof="0">
              <a:ln>
                <a:noFill/>
              </a:ln>
              <a:solidFill>
                <a:schemeClr val="tx1">
                  <a:lumMod val="50000"/>
                </a:schemeClr>
              </a:solidFill>
              <a:effectLst/>
              <a:uLnTx/>
              <a:uFillTx/>
              <a:latin typeface="Calibri"/>
              <a:ea typeface="+mn-ea"/>
              <a:cs typeface="+mn-cs"/>
            </a:endParaRPr>
          </a:p>
        </p:txBody>
      </p:sp>
      <p:sp>
        <p:nvSpPr>
          <p:cNvPr id="9" name="Title 8"/>
          <p:cNvSpPr>
            <a:spLocks noGrp="1"/>
          </p:cNvSpPr>
          <p:nvPr>
            <p:ph type="title"/>
          </p:nvPr>
        </p:nvSpPr>
        <p:spPr/>
        <p:txBody>
          <a:bodyPr/>
          <a:lstStyle/>
          <a:p>
            <a:r>
              <a:rPr lang="en-GB"/>
              <a:t>What is Blockchain</a:t>
            </a:r>
          </a:p>
        </p:txBody>
      </p:sp>
      <p:sp>
        <p:nvSpPr>
          <p:cNvPr id="3" name="Rectangle 2"/>
          <p:cNvSpPr/>
          <p:nvPr/>
        </p:nvSpPr>
        <p:spPr bwMode="gray">
          <a:xfrm>
            <a:off x="2434977" y="2979502"/>
            <a:ext cx="431513" cy="462338"/>
          </a:xfrm>
          <a:prstGeom prst="rect">
            <a:avLst/>
          </a:prstGeom>
          <a:solidFill>
            <a:schemeClr val="tx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sp>
        <p:nvSpPr>
          <p:cNvPr id="12" name="Rectangle 11"/>
          <p:cNvSpPr/>
          <p:nvPr/>
        </p:nvSpPr>
        <p:spPr bwMode="gray">
          <a:xfrm>
            <a:off x="2422991" y="3768903"/>
            <a:ext cx="1203788" cy="1101048"/>
          </a:xfrm>
          <a:prstGeom prst="rect">
            <a:avLst/>
          </a:prstGeom>
          <a:pattFill prst="lgGrid">
            <a:fgClr>
              <a:schemeClr val="accent2"/>
            </a:fgClr>
            <a:bgClr>
              <a:schemeClr val="bg1"/>
            </a:bgClr>
          </a:patt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sp>
        <p:nvSpPr>
          <p:cNvPr id="14" name="Rectangle 13"/>
          <p:cNvSpPr/>
          <p:nvPr/>
        </p:nvSpPr>
        <p:spPr bwMode="gray">
          <a:xfrm>
            <a:off x="2429849" y="5111391"/>
            <a:ext cx="1020555" cy="898991"/>
          </a:xfrm>
          <a:prstGeom prst="rect">
            <a:avLst/>
          </a:prstGeom>
          <a:pattFill prst="lgGrid">
            <a:fgClr>
              <a:schemeClr val="accent2"/>
            </a:fgClr>
            <a:bgClr>
              <a:schemeClr val="bg1"/>
            </a:bgClr>
          </a:patt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sp>
        <p:nvSpPr>
          <p:cNvPr id="17" name="Rectangle 16"/>
          <p:cNvSpPr/>
          <p:nvPr/>
        </p:nvSpPr>
        <p:spPr bwMode="gray">
          <a:xfrm>
            <a:off x="3496635" y="5119955"/>
            <a:ext cx="1020555" cy="898991"/>
          </a:xfrm>
          <a:prstGeom prst="rect">
            <a:avLst/>
          </a:prstGeom>
          <a:pattFill prst="lgGrid">
            <a:fgClr>
              <a:schemeClr val="accent2"/>
            </a:fgClr>
            <a:bgClr>
              <a:schemeClr val="bg1"/>
            </a:bgClr>
          </a:patt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sp>
        <p:nvSpPr>
          <p:cNvPr id="18" name="Rectangle 17"/>
          <p:cNvSpPr/>
          <p:nvPr/>
        </p:nvSpPr>
        <p:spPr bwMode="gray">
          <a:xfrm>
            <a:off x="4575405" y="5119955"/>
            <a:ext cx="1020555" cy="898991"/>
          </a:xfrm>
          <a:prstGeom prst="rect">
            <a:avLst/>
          </a:prstGeom>
          <a:pattFill prst="lgGrid">
            <a:fgClr>
              <a:schemeClr val="accent2"/>
            </a:fgClr>
            <a:bgClr>
              <a:schemeClr val="bg1"/>
            </a:bgClr>
          </a:patt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sp>
        <p:nvSpPr>
          <p:cNvPr id="19" name="Rectangle 18"/>
          <p:cNvSpPr/>
          <p:nvPr/>
        </p:nvSpPr>
        <p:spPr bwMode="gray">
          <a:xfrm>
            <a:off x="2659296" y="3943560"/>
            <a:ext cx="125001" cy="114732"/>
          </a:xfrm>
          <a:prstGeom prst="rect">
            <a:avLst/>
          </a:prstGeom>
          <a:solidFill>
            <a:schemeClr val="tx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solidFill>
                <a:schemeClr val="bg1"/>
              </a:solidFill>
            </a:endParaRPr>
          </a:p>
        </p:txBody>
      </p:sp>
      <p:pic>
        <p:nvPicPr>
          <p:cNvPr id="20" name="Picture 19">
            <a:extLst>
              <a:ext uri="{FF2B5EF4-FFF2-40B4-BE49-F238E27FC236}">
                <a16:creationId xmlns:a16="http://schemas.microsoft.com/office/drawing/2014/main" id="{099505CB-08B9-FA46-B537-57F0BA5E8BCC}"/>
              </a:ext>
            </a:extLst>
          </p:cNvPr>
          <p:cNvPicPr>
            <a:picLocks noChangeAspect="1"/>
          </p:cNvPicPr>
          <p:nvPr/>
        </p:nvPicPr>
        <p:blipFill>
          <a:blip r:embed="rId4">
            <a:duotone>
              <a:schemeClr val="accent3">
                <a:shade val="45000"/>
                <a:satMod val="135000"/>
              </a:schemeClr>
              <a:prstClr val="white"/>
            </a:duotone>
          </a:blip>
          <a:stretch>
            <a:fillRect/>
          </a:stretch>
        </p:blipFill>
        <p:spPr>
          <a:xfrm>
            <a:off x="6421346" y="2637505"/>
            <a:ext cx="2129950" cy="2129950"/>
          </a:xfrm>
          <a:prstGeom prst="rect">
            <a:avLst/>
          </a:prstGeom>
        </p:spPr>
      </p:pic>
      <p:pic>
        <p:nvPicPr>
          <p:cNvPr id="21" name="Picture 20">
            <a:extLst>
              <a:ext uri="{FF2B5EF4-FFF2-40B4-BE49-F238E27FC236}">
                <a16:creationId xmlns:a16="http://schemas.microsoft.com/office/drawing/2014/main" id="{746567AA-C4B8-A643-B67A-B4454C253F93}"/>
              </a:ext>
            </a:extLst>
          </p:cNvPr>
          <p:cNvPicPr>
            <a:picLocks noChangeAspect="1"/>
          </p:cNvPicPr>
          <p:nvPr/>
        </p:nvPicPr>
        <p:blipFill>
          <a:blip r:embed="rId4">
            <a:duotone>
              <a:schemeClr val="accent4">
                <a:shade val="45000"/>
                <a:satMod val="135000"/>
              </a:schemeClr>
              <a:prstClr val="white"/>
            </a:duotone>
          </a:blip>
          <a:stretch>
            <a:fillRect/>
          </a:stretch>
        </p:blipFill>
        <p:spPr>
          <a:xfrm>
            <a:off x="9884036" y="2627224"/>
            <a:ext cx="2129950" cy="2129950"/>
          </a:xfrm>
          <a:prstGeom prst="rect">
            <a:avLst/>
          </a:prstGeom>
        </p:spPr>
      </p:pic>
      <p:pic>
        <p:nvPicPr>
          <p:cNvPr id="22" name="Picture 21">
            <a:extLst>
              <a:ext uri="{FF2B5EF4-FFF2-40B4-BE49-F238E27FC236}">
                <a16:creationId xmlns:a16="http://schemas.microsoft.com/office/drawing/2014/main" id="{B881C93C-B1C9-CF4E-849E-BF899371FF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10749" y="1712183"/>
            <a:ext cx="856396" cy="1088795"/>
          </a:xfrm>
          <a:prstGeom prst="rect">
            <a:avLst/>
          </a:prstGeom>
        </p:spPr>
      </p:pic>
      <p:pic>
        <p:nvPicPr>
          <p:cNvPr id="23" name="Picture 22">
            <a:extLst>
              <a:ext uri="{FF2B5EF4-FFF2-40B4-BE49-F238E27FC236}">
                <a16:creationId xmlns:a16="http://schemas.microsoft.com/office/drawing/2014/main" id="{FE1D3636-7051-234B-AD9B-8EC20C47E5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70564" y="2545762"/>
            <a:ext cx="2186668" cy="2186668"/>
          </a:xfrm>
          <a:prstGeom prst="rect">
            <a:avLst/>
          </a:prstGeom>
        </p:spPr>
      </p:pic>
      <p:sp>
        <p:nvSpPr>
          <p:cNvPr id="25" name="Oval 24">
            <a:extLst>
              <a:ext uri="{FF2B5EF4-FFF2-40B4-BE49-F238E27FC236}">
                <a16:creationId xmlns:a16="http://schemas.microsoft.com/office/drawing/2014/main" id="{90466105-647D-8847-AEF5-1B46CF3AE4B4}"/>
              </a:ext>
            </a:extLst>
          </p:cNvPr>
          <p:cNvSpPr/>
          <p:nvPr/>
        </p:nvSpPr>
        <p:spPr bwMode="gray">
          <a:xfrm>
            <a:off x="4323706" y="3462052"/>
            <a:ext cx="1563386" cy="1346257"/>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600" b="1">
                <a:solidFill>
                  <a:schemeClr val="bg1"/>
                </a:solidFill>
              </a:rPr>
              <a:t>Immutable/Tamper Evident</a:t>
            </a:r>
          </a:p>
        </p:txBody>
      </p:sp>
      <p:sp>
        <p:nvSpPr>
          <p:cNvPr id="26" name="Oval 25">
            <a:extLst>
              <a:ext uri="{FF2B5EF4-FFF2-40B4-BE49-F238E27FC236}">
                <a16:creationId xmlns:a16="http://schemas.microsoft.com/office/drawing/2014/main" id="{90466105-647D-8847-AEF5-1B46CF3AE4B4}"/>
              </a:ext>
            </a:extLst>
          </p:cNvPr>
          <p:cNvSpPr/>
          <p:nvPr/>
        </p:nvSpPr>
        <p:spPr bwMode="gray">
          <a:xfrm>
            <a:off x="4311720" y="1970586"/>
            <a:ext cx="1563386" cy="1346257"/>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600" b="1">
                <a:solidFill>
                  <a:schemeClr val="bg1"/>
                </a:solidFill>
              </a:rPr>
              <a:t>Non-</a:t>
            </a:r>
            <a:r>
              <a:rPr lang="en-GB" sz="1600" b="1" err="1">
                <a:solidFill>
                  <a:schemeClr val="bg1"/>
                </a:solidFill>
              </a:rPr>
              <a:t>repudiable</a:t>
            </a:r>
            <a:endParaRPr lang="en-GB" sz="1600" b="1">
              <a:solidFill>
                <a:schemeClr val="bg1"/>
              </a:solidFill>
            </a:endParaRPr>
          </a:p>
        </p:txBody>
      </p:sp>
      <p:sp>
        <p:nvSpPr>
          <p:cNvPr id="27" name="Oval 26">
            <a:extLst>
              <a:ext uri="{FF2B5EF4-FFF2-40B4-BE49-F238E27FC236}">
                <a16:creationId xmlns:a16="http://schemas.microsoft.com/office/drawing/2014/main" id="{90466105-647D-8847-AEF5-1B46CF3AE4B4}"/>
              </a:ext>
            </a:extLst>
          </p:cNvPr>
          <p:cNvSpPr/>
          <p:nvPr/>
        </p:nvSpPr>
        <p:spPr bwMode="gray">
          <a:xfrm>
            <a:off x="8584057" y="4825090"/>
            <a:ext cx="1563386" cy="1346257"/>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600" b="1">
                <a:solidFill>
                  <a:schemeClr val="bg1"/>
                </a:solidFill>
              </a:rPr>
              <a:t>Trust</a:t>
            </a:r>
          </a:p>
        </p:txBody>
      </p:sp>
      <p:pic>
        <p:nvPicPr>
          <p:cNvPr id="29" name="Picture 28">
            <a:extLst>
              <a:ext uri="{FF2B5EF4-FFF2-40B4-BE49-F238E27FC236}">
                <a16:creationId xmlns:a16="http://schemas.microsoft.com/office/drawing/2014/main" id="{099505CB-08B9-FA46-B537-57F0BA5E8BCC}"/>
              </a:ext>
            </a:extLst>
          </p:cNvPr>
          <p:cNvPicPr>
            <a:picLocks noChangeAspect="1"/>
          </p:cNvPicPr>
          <p:nvPr/>
        </p:nvPicPr>
        <p:blipFill>
          <a:blip r:embed="rId7">
            <a:duotone>
              <a:schemeClr val="accent5">
                <a:shade val="45000"/>
                <a:satMod val="135000"/>
              </a:schemeClr>
              <a:prstClr val="white"/>
            </a:duotone>
          </a:blip>
          <a:stretch>
            <a:fillRect/>
          </a:stretch>
        </p:blipFill>
        <p:spPr>
          <a:xfrm>
            <a:off x="8207337" y="406301"/>
            <a:ext cx="2129950" cy="2129950"/>
          </a:xfrm>
          <a:prstGeom prst="rect">
            <a:avLst/>
          </a:prstGeom>
        </p:spPr>
      </p:pic>
      <p:cxnSp>
        <p:nvCxnSpPr>
          <p:cNvPr id="1024" name="Straight Arrow Connector 1023"/>
          <p:cNvCxnSpPr/>
          <p:nvPr/>
        </p:nvCxnSpPr>
        <p:spPr>
          <a:xfrm>
            <a:off x="9873465" y="1726059"/>
            <a:ext cx="1075546" cy="88061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1027" name="Straight Arrow Connector 1026"/>
          <p:cNvCxnSpPr>
            <a:endCxn id="20" idx="0"/>
          </p:cNvCxnSpPr>
          <p:nvPr/>
        </p:nvCxnSpPr>
        <p:spPr>
          <a:xfrm flipH="1">
            <a:off x="7486321" y="1684962"/>
            <a:ext cx="1185068" cy="952543"/>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4F3B774B-40F9-1447-8172-596C53B1A0B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32948" y="5093564"/>
            <a:ext cx="817894" cy="817894"/>
          </a:xfrm>
          <a:prstGeom prst="rect">
            <a:avLst/>
          </a:prstGeom>
        </p:spPr>
      </p:pic>
    </p:spTree>
    <p:extLst>
      <p:ext uri="{BB962C8B-B14F-4D97-AF65-F5344CB8AC3E}">
        <p14:creationId xmlns:p14="http://schemas.microsoft.com/office/powerpoint/2010/main" val="21914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par>
                                <p:cTn id="27" presetID="10" presetClass="exit" presetSubtype="0" fill="hold" nodeType="withEffect">
                                  <p:stCondLst>
                                    <p:cond delay="0"/>
                                  </p:stCondLst>
                                  <p:childTnLst>
                                    <p:animEffect transition="out" filter="fade">
                                      <p:cBhvr>
                                        <p:cTn id="28" dur="500"/>
                                        <p:tgtEl>
                                          <p:spTgt spid="1027"/>
                                        </p:tgtEl>
                                      </p:cBhvr>
                                    </p:animEffect>
                                    <p:set>
                                      <p:cBhvr>
                                        <p:cTn id="29" dur="1" fill="hold">
                                          <p:stCondLst>
                                            <p:cond delay="499"/>
                                          </p:stCondLst>
                                        </p:cTn>
                                        <p:tgtEl>
                                          <p:spTgt spid="102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9"/>
                                        </p:tgtEl>
                                      </p:cBhvr>
                                    </p:animEffect>
                                    <p:set>
                                      <p:cBhvr>
                                        <p:cTn id="32" dur="1" fill="hold">
                                          <p:stCondLst>
                                            <p:cond delay="499"/>
                                          </p:stCondLst>
                                        </p:cTn>
                                        <p:tgtEl>
                                          <p:spTgt spid="2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24"/>
                                        </p:tgtEl>
                                      </p:cBhvr>
                                    </p:animEffect>
                                    <p:set>
                                      <p:cBhvr>
                                        <p:cTn id="35" dur="1" fill="hold">
                                          <p:stCondLst>
                                            <p:cond delay="499"/>
                                          </p:stCondLst>
                                        </p:cTn>
                                        <p:tgtEl>
                                          <p:spTgt spid="1024"/>
                                        </p:tgtEl>
                                        <p:attrNameLst>
                                          <p:attrName>style.visibility</p:attrName>
                                        </p:attrNameLst>
                                      </p:cBhvr>
                                      <p:to>
                                        <p:strVal val="hidden"/>
                                      </p:to>
                                    </p:set>
                                  </p:childTnLst>
                                </p:cTn>
                              </p:par>
                              <p:par>
                                <p:cTn id="36" presetID="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par>
                                <p:cTn id="40" presetID="53" presetClass="entr" presetSubtype="16"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EC6871-6367-7148-A670-CC7AD9518B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4" name="Title 3"/>
          <p:cNvSpPr>
            <a:spLocks noGrp="1"/>
          </p:cNvSpPr>
          <p:nvPr>
            <p:ph type="title"/>
          </p:nvPr>
        </p:nvSpPr>
        <p:spPr/>
        <p:txBody>
          <a:bodyPr/>
          <a:lstStyle/>
          <a:p>
            <a:r>
              <a:rPr lang="en-US">
                <a:solidFill>
                  <a:schemeClr val="bg1">
                    <a:lumMod val="50000"/>
                  </a:schemeClr>
                </a:solidFill>
              </a:rPr>
              <a:t>Characteristics of </a:t>
            </a:r>
            <a:r>
              <a:rPr lang="en-US" err="1">
                <a:solidFill>
                  <a:schemeClr val="bg1">
                    <a:lumMod val="50000"/>
                  </a:schemeClr>
                </a:solidFill>
              </a:rPr>
              <a:t>Blockchain</a:t>
            </a:r>
            <a:endParaRPr lang="en-US">
              <a:solidFill>
                <a:schemeClr val="bg1">
                  <a:lumMod val="50000"/>
                </a:schemeClr>
              </a:solidFill>
            </a:endParaRPr>
          </a:p>
        </p:txBody>
      </p:sp>
      <p:sp>
        <p:nvSpPr>
          <p:cNvPr id="27" name="TextBox 26">
            <a:extLst>
              <a:ext uri="{FF2B5EF4-FFF2-40B4-BE49-F238E27FC236}">
                <a16:creationId xmlns:a16="http://schemas.microsoft.com/office/drawing/2014/main" id="{07FD2AC4-D543-BD47-A19E-98D37FB9B623}"/>
              </a:ext>
            </a:extLst>
          </p:cNvPr>
          <p:cNvSpPr txBox="1"/>
          <p:nvPr/>
        </p:nvSpPr>
        <p:spPr>
          <a:xfrm>
            <a:off x="487742" y="2457197"/>
            <a:ext cx="2548557"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a:ln>
                  <a:noFill/>
                </a:ln>
                <a:solidFill>
                  <a:srgbClr val="58595B">
                    <a:lumMod val="50000"/>
                  </a:srgbClr>
                </a:solidFill>
                <a:effectLst/>
                <a:uLnTx/>
                <a:uFillTx/>
                <a:latin typeface="Calibri"/>
                <a:ea typeface="+mn-ea"/>
                <a:cs typeface="+mn-cs"/>
              </a:rPr>
              <a:t>Tamper-proof data</a:t>
            </a: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Records written to the </a:t>
            </a:r>
            <a:r>
              <a:rPr kumimoji="0" lang="en-US" sz="1600" b="0" i="0" u="none" strike="noStrike" kern="1200" cap="none" spc="0" normalizeH="0" baseline="0" noProof="0" err="1">
                <a:ln>
                  <a:noFill/>
                </a:ln>
                <a:solidFill>
                  <a:srgbClr val="58595B">
                    <a:lumMod val="50000"/>
                  </a:srgbClr>
                </a:solidFill>
                <a:effectLst/>
                <a:uLnTx/>
                <a:uFillTx/>
                <a:latin typeface="Calibri"/>
                <a:ea typeface="+mn-ea"/>
                <a:cs typeface="+mn-cs"/>
              </a:rPr>
              <a:t>blockchain</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cannot easily be changed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or deleted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Enhances</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trust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in decentralized single source of truth</a:t>
            </a:r>
            <a:endParaRPr kumimoji="0" lang="en-US" sz="1600" b="1" i="0" u="none" strike="noStrike" kern="1200" cap="none" spc="0" normalizeH="0" baseline="0" noProof="0">
              <a:ln>
                <a:noFill/>
              </a:ln>
              <a:solidFill>
                <a:srgbClr val="58595B">
                  <a:lumMod val="50000"/>
                </a:srgbClr>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87F33939-3EBF-A34D-92E2-57F8DB6B4514}"/>
              </a:ext>
            </a:extLst>
          </p:cNvPr>
          <p:cNvSpPr txBox="1"/>
          <p:nvPr/>
        </p:nvSpPr>
        <p:spPr>
          <a:xfrm>
            <a:off x="3245931" y="2447428"/>
            <a:ext cx="2944513"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a:ln>
                  <a:noFill/>
                </a:ln>
                <a:solidFill>
                  <a:srgbClr val="58595B">
                    <a:lumMod val="50000"/>
                  </a:srgbClr>
                </a:solidFill>
                <a:effectLst/>
                <a:uLnTx/>
                <a:uFillTx/>
                <a:latin typeface="Calibri"/>
                <a:ea typeface="+mn-ea"/>
                <a:cs typeface="+mn-cs"/>
              </a:rPr>
              <a:t>Shared &amp; Transparent</a:t>
            </a: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Distributed ledger enables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single shared source of truth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distributed across all nodes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Enables transparency, reduced</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delays</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&amp; cost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of 3</a:t>
            </a:r>
            <a:r>
              <a:rPr kumimoji="0" lang="en-US" sz="1600" b="0" i="0" u="none" strike="noStrike" kern="1200" cap="none" spc="0" normalizeH="0" baseline="30000" noProof="0">
                <a:ln>
                  <a:noFill/>
                </a:ln>
                <a:solidFill>
                  <a:srgbClr val="58595B">
                    <a:lumMod val="50000"/>
                  </a:srgbClr>
                </a:solidFill>
                <a:effectLst/>
                <a:uLnTx/>
                <a:uFillTx/>
                <a:latin typeface="Calibri"/>
                <a:ea typeface="+mn-ea"/>
                <a:cs typeface="+mn-cs"/>
              </a:rPr>
              <a:t>rd</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party intermediaries</a:t>
            </a:r>
          </a:p>
        </p:txBody>
      </p:sp>
      <p:sp>
        <p:nvSpPr>
          <p:cNvPr id="29" name="TextBox 28">
            <a:extLst>
              <a:ext uri="{FF2B5EF4-FFF2-40B4-BE49-F238E27FC236}">
                <a16:creationId xmlns:a16="http://schemas.microsoft.com/office/drawing/2014/main" id="{DAA4B80A-A7D9-9C49-A73F-65808DA48E46}"/>
              </a:ext>
            </a:extLst>
          </p:cNvPr>
          <p:cNvSpPr txBox="1"/>
          <p:nvPr/>
        </p:nvSpPr>
        <p:spPr>
          <a:xfrm>
            <a:off x="6376628" y="2457197"/>
            <a:ext cx="2789127"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a:ln>
                  <a:noFill/>
                </a:ln>
                <a:solidFill>
                  <a:srgbClr val="58595B">
                    <a:lumMod val="50000"/>
                  </a:srgbClr>
                </a:solidFill>
                <a:effectLst/>
                <a:uLnTx/>
                <a:uFillTx/>
                <a:latin typeface="Calibri"/>
                <a:ea typeface="+mn-ea"/>
                <a:cs typeface="+mn-cs"/>
              </a:rPr>
              <a:t>Consensus Based</a:t>
            </a: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Updates to distributed ledger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are made after consensus among network peers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Protects against fraud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among participants, and maintains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trust</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in the ledger</a:t>
            </a:r>
            <a:endParaRPr kumimoji="0" lang="en-US" sz="1400" b="0" i="0" u="none" strike="noStrike" kern="1200" cap="none" spc="0" normalizeH="0" baseline="0" noProof="0">
              <a:ln>
                <a:noFill/>
              </a:ln>
              <a:solidFill>
                <a:srgbClr val="58595B">
                  <a:lumMod val="50000"/>
                </a:srgbClr>
              </a:solidFill>
              <a:effectLst/>
              <a:uLnTx/>
              <a:uFillTx/>
              <a:latin typeface="Calibri"/>
              <a:ea typeface="+mn-ea"/>
              <a:cs typeface="+mn-cs"/>
            </a:endParaRPr>
          </a:p>
        </p:txBody>
      </p:sp>
      <p:cxnSp>
        <p:nvCxnSpPr>
          <p:cNvPr id="30" name="Straight Connector 29">
            <a:extLst>
              <a:ext uri="{FF2B5EF4-FFF2-40B4-BE49-F238E27FC236}">
                <a16:creationId xmlns:a16="http://schemas.microsoft.com/office/drawing/2014/main" id="{F2D5F933-73B6-F94C-B543-650A66F367E8}"/>
              </a:ext>
            </a:extLst>
          </p:cNvPr>
          <p:cNvCxnSpPr>
            <a:cxnSpLocks/>
          </p:cNvCxnSpPr>
          <p:nvPr/>
        </p:nvCxnSpPr>
        <p:spPr>
          <a:xfrm>
            <a:off x="3090544" y="2172692"/>
            <a:ext cx="0" cy="2244219"/>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93D663-71E5-4A46-B09A-D92D94A46D0F}"/>
              </a:ext>
            </a:extLst>
          </p:cNvPr>
          <p:cNvCxnSpPr>
            <a:cxnSpLocks/>
          </p:cNvCxnSpPr>
          <p:nvPr/>
        </p:nvCxnSpPr>
        <p:spPr>
          <a:xfrm>
            <a:off x="6190444" y="2284354"/>
            <a:ext cx="0" cy="2349361"/>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C0B54D0-D644-7D44-85C8-076006BB96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4480" y="1593211"/>
            <a:ext cx="637699" cy="812475"/>
          </a:xfrm>
          <a:prstGeom prst="rect">
            <a:avLst/>
          </a:prstGeom>
        </p:spPr>
      </p:pic>
      <p:sp>
        <p:nvSpPr>
          <p:cNvPr id="11" name="Freeform 1">
            <a:extLst>
              <a:ext uri="{FF2B5EF4-FFF2-40B4-BE49-F238E27FC236}">
                <a16:creationId xmlns:a16="http://schemas.microsoft.com/office/drawing/2014/main" id="{59125A8F-E882-3341-9746-A3CC4F4B9FB9}"/>
              </a:ext>
            </a:extLst>
          </p:cNvPr>
          <p:cNvSpPr>
            <a:spLocks noChangeAspect="1"/>
          </p:cNvSpPr>
          <p:nvPr/>
        </p:nvSpPr>
        <p:spPr>
          <a:xfrm>
            <a:off x="4009109" y="1649043"/>
            <a:ext cx="766730" cy="700813"/>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accent3">
              <a:lumMod val="50000"/>
            </a:schemeClr>
          </a:solidFill>
          <a:ln>
            <a:noFill/>
          </a:ln>
        </p:spPr>
      </p:sp>
      <p:pic>
        <p:nvPicPr>
          <p:cNvPr id="12" name="Picture 11">
            <a:extLst>
              <a:ext uri="{FF2B5EF4-FFF2-40B4-BE49-F238E27FC236}">
                <a16:creationId xmlns:a16="http://schemas.microsoft.com/office/drawing/2014/main" id="{130D06AC-BE01-F848-A1A5-886CF2F3A6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4846" y="1274240"/>
            <a:ext cx="1338755" cy="1338755"/>
          </a:xfrm>
          <a:prstGeom prst="rect">
            <a:avLst/>
          </a:prstGeom>
        </p:spPr>
      </p:pic>
      <p:sp>
        <p:nvSpPr>
          <p:cNvPr id="14" name="TextBox 13">
            <a:extLst>
              <a:ext uri="{FF2B5EF4-FFF2-40B4-BE49-F238E27FC236}">
                <a16:creationId xmlns:a16="http://schemas.microsoft.com/office/drawing/2014/main" id="{118411CB-F7D5-DD49-89EB-23EA51CF0491}"/>
              </a:ext>
            </a:extLst>
          </p:cNvPr>
          <p:cNvSpPr txBox="1"/>
          <p:nvPr/>
        </p:nvSpPr>
        <p:spPr>
          <a:xfrm>
            <a:off x="9398831" y="2463045"/>
            <a:ext cx="2653259" cy="22313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a:ln>
                  <a:noFill/>
                </a:ln>
                <a:solidFill>
                  <a:srgbClr val="58595B">
                    <a:lumMod val="50000"/>
                  </a:srgbClr>
                </a:solidFill>
                <a:effectLst/>
                <a:uLnTx/>
                <a:uFillTx/>
                <a:latin typeface="Calibri"/>
                <a:ea typeface="+mn-ea"/>
                <a:cs typeface="+mn-cs"/>
              </a:rPr>
              <a:t>Security &amp; Privacy</a:t>
            </a: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Only those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authorized</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 with keys can view the data</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Blockchain stores </a:t>
            </a:r>
            <a:r>
              <a:rPr kumimoji="0" lang="en-US" sz="1600" b="1" i="0" u="none" strike="noStrike" kern="1200" cap="none" spc="0" normalizeH="0" baseline="0" noProof="0">
                <a:ln>
                  <a:noFill/>
                </a:ln>
                <a:solidFill>
                  <a:srgbClr val="58595B">
                    <a:lumMod val="50000"/>
                  </a:srgbClr>
                </a:solidFill>
                <a:effectLst/>
                <a:uLnTx/>
                <a:uFillTx/>
                <a:latin typeface="Calibri"/>
                <a:ea typeface="+mn-ea"/>
                <a:cs typeface="+mn-cs"/>
              </a:rPr>
              <a:t>auditable historic records </a:t>
            </a:r>
            <a:r>
              <a:rPr kumimoji="0" lang="en-US" sz="1600" b="0" i="0" u="none" strike="noStrike" kern="1200" cap="none" spc="0" normalizeH="0" baseline="0" noProof="0">
                <a:ln>
                  <a:noFill/>
                </a:ln>
                <a:solidFill>
                  <a:srgbClr val="58595B">
                    <a:lumMod val="50000"/>
                  </a:srgbClr>
                </a:solidFill>
                <a:effectLst/>
                <a:uLnTx/>
                <a:uFillTx/>
                <a:latin typeface="Calibri"/>
                <a:ea typeface="+mn-ea"/>
                <a:cs typeface="+mn-cs"/>
              </a:rPr>
              <a:t>that can be encrypted for privacy</a:t>
            </a:r>
          </a:p>
        </p:txBody>
      </p:sp>
      <p:cxnSp>
        <p:nvCxnSpPr>
          <p:cNvPr id="15" name="Straight Connector 14">
            <a:extLst>
              <a:ext uri="{FF2B5EF4-FFF2-40B4-BE49-F238E27FC236}">
                <a16:creationId xmlns:a16="http://schemas.microsoft.com/office/drawing/2014/main" id="{C08446C0-0BE6-0C4D-B4E8-A60FB6E38213}"/>
              </a:ext>
            </a:extLst>
          </p:cNvPr>
          <p:cNvCxnSpPr>
            <a:cxnSpLocks/>
          </p:cNvCxnSpPr>
          <p:nvPr/>
        </p:nvCxnSpPr>
        <p:spPr>
          <a:xfrm>
            <a:off x="9243447" y="2284353"/>
            <a:ext cx="0" cy="2349361"/>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4C53FB4-A4BF-FD47-94A0-2B812C975B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68605" y="1536349"/>
            <a:ext cx="856856" cy="856856"/>
          </a:xfrm>
          <a:prstGeom prst="rect">
            <a:avLst/>
          </a:prstGeom>
        </p:spPr>
      </p:pic>
      <p:pic>
        <p:nvPicPr>
          <p:cNvPr id="9" name="Picture 8">
            <a:extLst>
              <a:ext uri="{FF2B5EF4-FFF2-40B4-BE49-F238E27FC236}">
                <a16:creationId xmlns:a16="http://schemas.microsoft.com/office/drawing/2014/main" id="{4F3B774B-40F9-1447-8172-596C53B1A0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1497" y="5165483"/>
            <a:ext cx="817894" cy="817894"/>
          </a:xfrm>
          <a:prstGeom prst="rect">
            <a:avLst/>
          </a:prstGeom>
        </p:spPr>
      </p:pic>
      <p:sp>
        <p:nvSpPr>
          <p:cNvPr id="10" name="Rectangle 9">
            <a:extLst>
              <a:ext uri="{FF2B5EF4-FFF2-40B4-BE49-F238E27FC236}">
                <a16:creationId xmlns:a16="http://schemas.microsoft.com/office/drawing/2014/main" id="{195A8525-B4DE-4642-B69B-AFC9BA886906}"/>
              </a:ext>
            </a:extLst>
          </p:cNvPr>
          <p:cNvSpPr/>
          <p:nvPr/>
        </p:nvSpPr>
        <p:spPr>
          <a:xfrm>
            <a:off x="5168366" y="5908135"/>
            <a:ext cx="2159566" cy="523220"/>
          </a:xfrm>
          <a:prstGeom prst="rect">
            <a:avLst/>
          </a:prstGeom>
        </p:spPr>
        <p:txBody>
          <a:bodyPr wrap="non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800" b="1" i="0" u="none" strike="noStrike" kern="1200" cap="none" spc="0" normalizeH="0" baseline="0" noProof="0">
                <a:ln>
                  <a:noFill/>
                </a:ln>
                <a:solidFill>
                  <a:srgbClr val="58595B">
                    <a:lumMod val="50000"/>
                  </a:srgbClr>
                </a:solidFill>
                <a:effectLst/>
                <a:uLnTx/>
                <a:uFillTx/>
                <a:latin typeface="Calibri"/>
                <a:ea typeface="+mn-ea"/>
                <a:cs typeface="+mn-cs"/>
              </a:rPr>
              <a:t>Enables Trust</a:t>
            </a:r>
            <a:endParaRPr kumimoji="0" lang="en-US" sz="1800" b="0" i="0" u="none" strike="noStrike" kern="1200" cap="none" spc="0" normalizeH="0" baseline="0" noProof="0">
              <a:ln>
                <a:noFill/>
              </a:ln>
              <a:solidFill>
                <a:srgbClr val="58595B">
                  <a:lumMod val="50000"/>
                </a:srgbClr>
              </a:solidFill>
              <a:effectLst/>
              <a:uLnTx/>
              <a:uFillTx/>
              <a:latin typeface="Calibri"/>
              <a:ea typeface="+mn-ea"/>
              <a:cs typeface="+mn-cs"/>
            </a:endParaRPr>
          </a:p>
        </p:txBody>
      </p:sp>
    </p:spTree>
    <p:extLst>
      <p:ext uri="{BB962C8B-B14F-4D97-AF65-F5344CB8AC3E}">
        <p14:creationId xmlns:p14="http://schemas.microsoft.com/office/powerpoint/2010/main" val="429252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Oracle-16x9-2016-160908">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CE3840C0-F013-7342-BAB2-1AC823A7DF05}" vid="{51AAF8A8-7FCA-D549-ACBE-0AB61C2DFD60}"/>
    </a:ext>
  </a:extLst>
</a:theme>
</file>

<file path=ppt/theme/theme10.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0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3.xml><?xml version="1.0" encoding="utf-8"?>
<a:theme xmlns:a="http://schemas.openxmlformats.org/drawingml/2006/main" name="5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4.xml><?xml version="1.0" encoding="utf-8"?>
<a:theme xmlns:a="http://schemas.openxmlformats.org/drawingml/2006/main" name="1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2018" id="{8357CE77-4C92-C947-8049-3E7794D9E504}" vid="{1271525D-7FC4-C744-992D-54C68329E57F}"/>
    </a:ext>
  </a:extLst>
</a:theme>
</file>

<file path=ppt/theme/theme5.xml><?xml version="1.0" encoding="utf-8"?>
<a:theme xmlns:a="http://schemas.openxmlformats.org/drawingml/2006/main" name="2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2018" id="{8357CE77-4C92-C947-8049-3E7794D9E504}" vid="{1271525D-7FC4-C744-992D-54C68329E57F}"/>
    </a:ext>
  </a:extLst>
</a:theme>
</file>

<file path=ppt/theme/theme6.xml><?xml version="1.0" encoding="utf-8"?>
<a:theme xmlns:a="http://schemas.openxmlformats.org/drawingml/2006/main" name="11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7.xml><?xml version="1.0" encoding="utf-8"?>
<a:theme xmlns:a="http://schemas.openxmlformats.org/drawingml/2006/main" name="OOW 2017 Templat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8.xml><?xml version="1.0" encoding="utf-8"?>
<a:theme xmlns:a="http://schemas.openxmlformats.org/drawingml/2006/main" name="1_Cloud Days Template_BW_V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200" dirty="0" smtClean="0"/>
        </a:defPPr>
      </a:lstStyle>
    </a:txDef>
  </a:objectDefaults>
  <a:extraClrSchemeLst/>
  <a:extLst>
    <a:ext uri="{05A4C25C-085E-4340-85A3-A5531E510DB2}">
      <thm15:themeFamily xmlns:thm15="http://schemas.microsoft.com/office/thememl/2012/main" name="Cloud Days Template_BW_V1.potx" id="{0D54323A-2E3B-4F66-9CB3-01814D7074F5}" vid="{B7400241-5A67-42C7-93F7-39673BB4136F}"/>
    </a:ext>
  </a:extLst>
</a:theme>
</file>

<file path=ppt/theme/theme9.xml><?xml version="1.0" encoding="utf-8"?>
<a:theme xmlns:a="http://schemas.openxmlformats.org/drawingml/2006/main" name="1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Override1.xml><?xml version="1.0" encoding="utf-8"?>
<a:themeOverride xmlns:a="http://schemas.openxmlformats.org/drawingml/2006/main">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docProps/app.xml><?xml version="1.0" encoding="utf-8"?>
<Properties xmlns="http://schemas.openxmlformats.org/officeDocument/2006/extended-properties" xmlns:vt="http://schemas.openxmlformats.org/officeDocument/2006/docPropsVTypes">
  <Template>Oracle-16x9-2016-160908</Template>
  <TotalTime>228556</TotalTime>
  <Words>3801</Words>
  <Application>Microsoft Macintosh PowerPoint</Application>
  <PresentationFormat>Custom</PresentationFormat>
  <Paragraphs>618</Paragraphs>
  <Slides>34</Slides>
  <Notes>17</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34</vt:i4>
      </vt:variant>
    </vt:vector>
  </HeadingPairs>
  <TitlesOfParts>
    <vt:vector size="52" baseType="lpstr">
      <vt:lpstr>Batang</vt:lpstr>
      <vt:lpstr>ＭＳ Ｐゴシック</vt:lpstr>
      <vt:lpstr>Arial</vt:lpstr>
      <vt:lpstr>Arial Rounded MT Bold</vt:lpstr>
      <vt:lpstr>Calibri</vt:lpstr>
      <vt:lpstr>Corbel</vt:lpstr>
      <vt:lpstr>Helvetica Light</vt:lpstr>
      <vt:lpstr>Mangal</vt:lpstr>
      <vt:lpstr>Wingdings</vt:lpstr>
      <vt:lpstr>2_Oracle-16x9-2016-160908</vt:lpstr>
      <vt:lpstr>10_Default Theme</vt:lpstr>
      <vt:lpstr>5_Default Theme</vt:lpstr>
      <vt:lpstr>1_2018</vt:lpstr>
      <vt:lpstr>2_2018</vt:lpstr>
      <vt:lpstr>11_Default Theme</vt:lpstr>
      <vt:lpstr>OOW 2017 Template</vt:lpstr>
      <vt:lpstr>1_Cloud Days Template_BW_V1</vt:lpstr>
      <vt:lpstr>1_Default Theme</vt:lpstr>
      <vt:lpstr>PowerPoint Presentation</vt:lpstr>
      <vt:lpstr>Oracle Blockchain Cloud Platform </vt:lpstr>
      <vt:lpstr>PowerPoint Presentation</vt:lpstr>
      <vt:lpstr>PowerPoint Presentation</vt:lpstr>
      <vt:lpstr>PowerPoint Presentation</vt:lpstr>
      <vt:lpstr>PowerPoint Presentation</vt:lpstr>
      <vt:lpstr>Blockchain’s Business Value</vt:lpstr>
      <vt:lpstr>What is Blockchain</vt:lpstr>
      <vt:lpstr>Characteristics of Blockchain</vt:lpstr>
      <vt:lpstr>Oracle’s Approach</vt:lpstr>
      <vt:lpstr>Oracle’s Blockchain Strategy</vt:lpstr>
      <vt:lpstr>Oracle Blockchain Cloud Service</vt:lpstr>
      <vt:lpstr>PowerPoint Presentation</vt:lpstr>
      <vt:lpstr>Oracle Blockchain Momentum</vt:lpstr>
      <vt:lpstr>Oracle Blockchain Momentum</vt:lpstr>
      <vt:lpstr>Video testimonials</vt:lpstr>
      <vt:lpstr>Banks: Cross Border Funds Transfer for Subsidiaries</vt:lpstr>
      <vt:lpstr>Banks: Merchant Acquisition Business Transaction and Settlement </vt:lpstr>
      <vt:lpstr>Loan Securitization Using Blockchain</vt:lpstr>
      <vt:lpstr>Intercompany Accounting for Financial Transactions</vt:lpstr>
      <vt:lpstr>PowerPoint Presentation</vt:lpstr>
      <vt:lpstr>Effort Required To Deliver Enterprise–Grade Blockchain</vt:lpstr>
      <vt:lpstr>Comprehensive Blockchain Platform</vt:lpstr>
      <vt:lpstr>Hyperledger Fabric 1.3 Support</vt:lpstr>
      <vt:lpstr>Ease of Integration and Systems of Record Connectivity</vt:lpstr>
      <vt:lpstr>Rich Data Access</vt:lpstr>
      <vt:lpstr>Rich History DB for Analytics/BI Integration</vt:lpstr>
      <vt:lpstr>Flexible, Global Blockchain Network Topologies</vt:lpstr>
      <vt:lpstr>Walk-thru</vt:lpstr>
      <vt:lpstr>PowerPoint Presentation</vt:lpstr>
      <vt:lpstr>Oracle Blockchain Cloud Makes Blockchain Easy</vt:lpstr>
      <vt:lpstr>BCS SDK 19.1.3 Release</vt:lpstr>
      <vt:lpstr>PowerPoint Presentation</vt:lpstr>
      <vt:lpstr>PowerPoint Presentation</vt:lpstr>
    </vt:vector>
  </TitlesOfParts>
  <Manager/>
  <Company>Oracle Corporation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Blockchain Cloud Service</dc:title>
  <dc:subject>Blockchain Introduction and potential applications in Oracle</dc:subject>
  <dc:creator>Vikram Kimyani</dc:creator>
  <cp:keywords>Blockchain Distributed Ledger</cp:keywords>
  <dc:description/>
  <cp:lastModifiedBy>Vik Kimyani</cp:lastModifiedBy>
  <cp:revision>1843</cp:revision>
  <cp:lastPrinted>2014-07-16T02:22:57Z</cp:lastPrinted>
  <dcterms:created xsi:type="dcterms:W3CDTF">2016-09-26T21:32:42Z</dcterms:created>
  <dcterms:modified xsi:type="dcterms:W3CDTF">2019-05-08T19:29:20Z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